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Microsoft_Formel-Editor1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notesSlides/notesSlide2.xml" ContentType="application/vnd.openxmlformats-officedocument.presentationml.notesSlide+xml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707" r:id="rId2"/>
    <p:sldId id="745" r:id="rId3"/>
    <p:sldId id="746" r:id="rId4"/>
    <p:sldId id="747" r:id="rId5"/>
    <p:sldId id="748" r:id="rId6"/>
    <p:sldId id="750" r:id="rId7"/>
    <p:sldId id="753" r:id="rId8"/>
    <p:sldId id="749" r:id="rId9"/>
    <p:sldId id="752" r:id="rId10"/>
    <p:sldId id="751" r:id="rId11"/>
    <p:sldId id="761" r:id="rId12"/>
    <p:sldId id="760" r:id="rId13"/>
    <p:sldId id="754" r:id="rId14"/>
    <p:sldId id="756" r:id="rId15"/>
    <p:sldId id="762" r:id="rId16"/>
    <p:sldId id="743" r:id="rId17"/>
    <p:sldId id="757" r:id="rId18"/>
    <p:sldId id="758" r:id="rId19"/>
    <p:sldId id="759" r:id="rId20"/>
    <p:sldId id="685" r:id="rId21"/>
  </p:sldIdLst>
  <p:sldSz cx="9144000" cy="6858000" type="screen4x3"/>
  <p:notesSz cx="7102475" cy="10234613"/>
  <p:custDataLst>
    <p:tags r:id="rId25"/>
  </p:custDataLst>
  <p:defaultTextStyle>
    <a:defPPr>
      <a:defRPr lang="de-CH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r. Jürgen Greifeneder" initials="jg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EEF3"/>
    <a:srgbClr val="FFFF99"/>
    <a:srgbClr val="F2DDDC"/>
    <a:srgbClr val="EAF1DD"/>
    <a:srgbClr val="EFF8E8"/>
    <a:srgbClr val="DBE5F1"/>
    <a:srgbClr val="E5E0EC"/>
    <a:srgbClr val="E6CDFF"/>
    <a:srgbClr val="FF6600"/>
    <a:srgbClr val="DDF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10" autoAdjust="0"/>
    <p:restoredTop sz="88435" autoAdjust="0"/>
  </p:normalViewPr>
  <p:slideViewPr>
    <p:cSldViewPr snapToGrid="0" showGuides="1">
      <p:cViewPr>
        <p:scale>
          <a:sx n="94" d="100"/>
          <a:sy n="94" d="100"/>
        </p:scale>
        <p:origin x="-1408" y="-240"/>
      </p:cViewPr>
      <p:guideLst>
        <p:guide orient="horz" pos="-523"/>
        <p:guide orient="horz" pos="141"/>
        <p:guide orient="horz" pos="879"/>
        <p:guide orient="horz" pos="2414"/>
        <p:guide orient="horz" pos="245"/>
        <p:guide orient="horz" pos="3906"/>
        <p:guide orient="horz" pos="2416"/>
        <p:guide pos="929"/>
        <p:guide pos="5617"/>
        <p:guide pos="4819"/>
        <p:guide pos="2869"/>
        <p:guide pos="2944"/>
        <p:guide pos="934"/>
        <p:guide pos="151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8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tags" Target="tags/tag1.xml"/><Relationship Id="rId26" Type="http://schemas.openxmlformats.org/officeDocument/2006/relationships/commentAuthors" Target="commentAuthors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0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5" Type="http://schemas.openxmlformats.org/officeDocument/2006/relationships/image" Target="../media/image7.emf"/><Relationship Id="rId1" Type="http://schemas.openxmlformats.org/officeDocument/2006/relationships/image" Target="../media/image3.emf"/><Relationship Id="rId2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Relationship Id="rId2" Type="http://schemas.openxmlformats.org/officeDocument/2006/relationships/image" Target="../media/image10.emf"/><Relationship Id="rId3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Relationship Id="rId2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25.emf"/><Relationship Id="rId1" Type="http://schemas.openxmlformats.org/officeDocument/2006/relationships/image" Target="../media/image22.emf"/><Relationship Id="rId2" Type="http://schemas.openxmlformats.org/officeDocument/2006/relationships/image" Target="../media/image2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25" tIns="49512" rIns="99025" bIns="49512" numCol="1" anchor="t" anchorCtr="0" compatLnSpc="1">
            <a:prstTxWarp prst="textNoShape">
              <a:avLst/>
            </a:prstTxWarp>
          </a:bodyPr>
          <a:lstStyle>
            <a:lvl1pPr defTabSz="990653">
              <a:defRPr sz="13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25" tIns="49512" rIns="99025" bIns="49512" numCol="1" anchor="t" anchorCtr="0" compatLnSpc="1">
            <a:prstTxWarp prst="textNoShape">
              <a:avLst/>
            </a:prstTxWarp>
          </a:bodyPr>
          <a:lstStyle>
            <a:lvl1pPr algn="r" defTabSz="990653">
              <a:defRPr sz="13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25" tIns="49512" rIns="99025" bIns="49512" numCol="1" anchor="b" anchorCtr="0" compatLnSpc="1">
            <a:prstTxWarp prst="textNoShape">
              <a:avLst/>
            </a:prstTxWarp>
          </a:bodyPr>
          <a:lstStyle>
            <a:lvl1pPr defTabSz="990653">
              <a:defRPr sz="13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3438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25" tIns="49512" rIns="99025" bIns="49512" numCol="1" anchor="b" anchorCtr="0" compatLnSpc="1">
            <a:prstTxWarp prst="textNoShape">
              <a:avLst/>
            </a:prstTxWarp>
          </a:bodyPr>
          <a:lstStyle>
            <a:lvl1pPr algn="r" defTabSz="990653">
              <a:defRPr sz="1300"/>
            </a:lvl1pPr>
          </a:lstStyle>
          <a:p>
            <a:pPr>
              <a:defRPr/>
            </a:pPr>
            <a:fld id="{D6B462B9-D85E-4FCD-B3CB-17DA8F0072B9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840810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25" tIns="49512" rIns="99025" bIns="49512" numCol="1" anchor="t" anchorCtr="0" compatLnSpc="1">
            <a:prstTxWarp prst="textNoShape">
              <a:avLst/>
            </a:prstTxWarp>
          </a:bodyPr>
          <a:lstStyle>
            <a:lvl1pPr defTabSz="990653">
              <a:defRPr sz="13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25" tIns="49512" rIns="99025" bIns="49512" numCol="1" anchor="t" anchorCtr="0" compatLnSpc="1">
            <a:prstTxWarp prst="textNoShape">
              <a:avLst/>
            </a:prstTxWarp>
          </a:bodyPr>
          <a:lstStyle>
            <a:lvl1pPr algn="r" defTabSz="990653">
              <a:defRPr sz="13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6513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738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25" tIns="49512" rIns="99025" bIns="495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 smtClean="0"/>
              <a:t>Click to edit Master text styles</a:t>
            </a:r>
          </a:p>
          <a:p>
            <a:pPr lvl="1"/>
            <a:r>
              <a:rPr lang="de-CH" noProof="0" smtClean="0"/>
              <a:t>Second level</a:t>
            </a:r>
          </a:p>
          <a:p>
            <a:pPr lvl="2"/>
            <a:r>
              <a:rPr lang="de-CH" noProof="0" smtClean="0"/>
              <a:t>Third level</a:t>
            </a:r>
          </a:p>
          <a:p>
            <a:pPr lvl="3"/>
            <a:r>
              <a:rPr lang="de-CH" noProof="0" smtClean="0"/>
              <a:t>Fourth level</a:t>
            </a:r>
          </a:p>
          <a:p>
            <a:pPr lvl="4"/>
            <a:r>
              <a:rPr lang="de-CH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25" tIns="49512" rIns="99025" bIns="49512" numCol="1" anchor="b" anchorCtr="0" compatLnSpc="1">
            <a:prstTxWarp prst="textNoShape">
              <a:avLst/>
            </a:prstTxWarp>
          </a:bodyPr>
          <a:lstStyle>
            <a:lvl1pPr defTabSz="990653">
              <a:defRPr sz="13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3" y="9723438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25" tIns="49512" rIns="99025" bIns="49512" numCol="1" anchor="b" anchorCtr="0" compatLnSpc="1">
            <a:prstTxWarp prst="textNoShape">
              <a:avLst/>
            </a:prstTxWarp>
          </a:bodyPr>
          <a:lstStyle>
            <a:lvl1pPr algn="r" defTabSz="990653">
              <a:defRPr sz="1300"/>
            </a:lvl1pPr>
          </a:lstStyle>
          <a:p>
            <a:pPr>
              <a:defRPr/>
            </a:pPr>
            <a:fld id="{400B95E8-5AC9-477A-952B-EB1F5FE50A06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089889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90600"/>
            <a:fld id="{CABCCD99-B529-40BA-BBBD-96D93BF054A1}" type="slidenum">
              <a:rPr lang="de-CH" smtClean="0"/>
              <a:pPr defTabSz="990600"/>
              <a:t>1</a:t>
            </a:fld>
            <a:endParaRPr lang="de-CH" smtClean="0"/>
          </a:p>
        </p:txBody>
      </p:sp>
      <p:sp>
        <p:nvSpPr>
          <p:cNvPr id="31747" name="Rectangle 7"/>
          <p:cNvSpPr txBox="1">
            <a:spLocks noGrp="1" noChangeArrowheads="1"/>
          </p:cNvSpPr>
          <p:nvPr/>
        </p:nvSpPr>
        <p:spPr bwMode="auto">
          <a:xfrm>
            <a:off x="4024313" y="9723438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16" tIns="49507" rIns="99016" bIns="49507" anchor="b"/>
          <a:lstStyle/>
          <a:p>
            <a:pPr algn="r" defTabSz="990600"/>
            <a:fld id="{2CCF66AA-05A3-4715-8174-8F3C4C8A3309}" type="slidenum">
              <a:rPr lang="de-CH" sz="1300">
                <a:cs typeface="Arial" charset="0"/>
              </a:rPr>
              <a:pPr algn="r" defTabSz="990600"/>
              <a:t>1</a:t>
            </a:fld>
            <a:endParaRPr lang="de-CH" sz="1300">
              <a:cs typeface="Arial" charset="0"/>
            </a:endParaRPr>
          </a:p>
        </p:txBody>
      </p:sp>
      <p:sp>
        <p:nvSpPr>
          <p:cNvPr id="317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6512" cy="3836988"/>
          </a:xfrm>
          <a:ln/>
        </p:spPr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9016" tIns="49507" rIns="99016" bIns="49507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0B95E8-5AC9-477A-952B-EB1F5FE50A06}" type="slidenum">
              <a:rPr lang="de-CH" smtClean="0"/>
              <a:pPr>
                <a:defRPr/>
              </a:pPr>
              <a:t>5</a:t>
            </a:fld>
            <a:endParaRPr lang="de-CH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90600"/>
            <a:fld id="{895AD225-FC97-4A95-8785-838D255B12AA}" type="slidenum">
              <a:rPr lang="de-CH" smtClean="0"/>
              <a:pPr defTabSz="990600"/>
              <a:t>20</a:t>
            </a:fld>
            <a:endParaRPr lang="de-CH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hpGridNormal" hidden="1"/>
          <p:cNvGrpSpPr>
            <a:grpSpLocks/>
          </p:cNvGrpSpPr>
          <p:nvPr userDrawn="1"/>
        </p:nvGrpSpPr>
        <p:grpSpPr bwMode="auto">
          <a:xfrm>
            <a:off x="325438" y="434975"/>
            <a:ext cx="8496300" cy="5983288"/>
            <a:chOff x="292" y="389"/>
            <a:chExt cx="7611" cy="5361"/>
          </a:xfrm>
        </p:grpSpPr>
        <p:sp>
          <p:nvSpPr>
            <p:cNvPr id="5" name="Rectangle 205" hidden="1"/>
            <p:cNvSpPr>
              <a:spLocks noChangeArrowheads="1"/>
            </p:cNvSpPr>
            <p:nvPr userDrawn="1"/>
          </p:nvSpPr>
          <p:spPr bwMode="auto">
            <a:xfrm>
              <a:off x="292" y="389"/>
              <a:ext cx="7610" cy="5361"/>
            </a:xfrm>
            <a:prstGeom prst="rect">
              <a:avLst/>
            </a:prstGeom>
            <a:noFill/>
            <a:ln w="19050">
              <a:solidFill>
                <a:srgbClr val="8BA2B2"/>
              </a:solidFill>
              <a:prstDash val="dash"/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defTabSz="642938">
                <a:defRPr/>
              </a:pPr>
              <a:endParaRPr lang="en-GB" sz="1700"/>
            </a:p>
          </p:txBody>
        </p:sp>
        <p:sp>
          <p:nvSpPr>
            <p:cNvPr id="6" name="Line 206" hidden="1"/>
            <p:cNvSpPr>
              <a:spLocks noChangeShapeType="1"/>
            </p:cNvSpPr>
            <p:nvPr userDrawn="1"/>
          </p:nvSpPr>
          <p:spPr bwMode="auto">
            <a:xfrm>
              <a:off x="310" y="927"/>
              <a:ext cx="7567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7" name="Line 207" hidden="1"/>
            <p:cNvSpPr>
              <a:spLocks noChangeShapeType="1"/>
            </p:cNvSpPr>
            <p:nvPr userDrawn="1"/>
          </p:nvSpPr>
          <p:spPr bwMode="auto">
            <a:xfrm>
              <a:off x="310" y="1460"/>
              <a:ext cx="7593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8" name="Line 208" hidden="1"/>
            <p:cNvSpPr>
              <a:spLocks noChangeShapeType="1"/>
            </p:cNvSpPr>
            <p:nvPr userDrawn="1"/>
          </p:nvSpPr>
          <p:spPr bwMode="auto">
            <a:xfrm>
              <a:off x="310" y="2002"/>
              <a:ext cx="7587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9" name="Line 209" hidden="1"/>
            <p:cNvSpPr>
              <a:spLocks noChangeShapeType="1"/>
            </p:cNvSpPr>
            <p:nvPr userDrawn="1"/>
          </p:nvSpPr>
          <p:spPr bwMode="auto">
            <a:xfrm>
              <a:off x="310" y="2531"/>
              <a:ext cx="7584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0" name="Line 210" hidden="1"/>
            <p:cNvSpPr>
              <a:spLocks noChangeShapeType="1"/>
            </p:cNvSpPr>
            <p:nvPr userDrawn="1"/>
          </p:nvSpPr>
          <p:spPr bwMode="auto">
            <a:xfrm>
              <a:off x="310" y="3067"/>
              <a:ext cx="7587" cy="0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1" name="Line 211" hidden="1"/>
            <p:cNvSpPr>
              <a:spLocks noChangeShapeType="1"/>
            </p:cNvSpPr>
            <p:nvPr userDrawn="1"/>
          </p:nvSpPr>
          <p:spPr bwMode="auto">
            <a:xfrm>
              <a:off x="310" y="3604"/>
              <a:ext cx="7593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2" name="Line 212" hidden="1"/>
            <p:cNvSpPr>
              <a:spLocks noChangeShapeType="1"/>
            </p:cNvSpPr>
            <p:nvPr userDrawn="1"/>
          </p:nvSpPr>
          <p:spPr bwMode="auto">
            <a:xfrm>
              <a:off x="310" y="4144"/>
              <a:ext cx="7587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3" name="Line 213" hidden="1"/>
            <p:cNvSpPr>
              <a:spLocks noChangeShapeType="1"/>
            </p:cNvSpPr>
            <p:nvPr userDrawn="1"/>
          </p:nvSpPr>
          <p:spPr bwMode="auto">
            <a:xfrm>
              <a:off x="293" y="4679"/>
              <a:ext cx="7601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4" name="Line 214" hidden="1"/>
            <p:cNvSpPr>
              <a:spLocks noChangeShapeType="1"/>
            </p:cNvSpPr>
            <p:nvPr userDrawn="1"/>
          </p:nvSpPr>
          <p:spPr bwMode="auto">
            <a:xfrm>
              <a:off x="293" y="5217"/>
              <a:ext cx="7604" cy="0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" name="Line 215" hidden="1"/>
            <p:cNvSpPr>
              <a:spLocks noChangeShapeType="1"/>
            </p:cNvSpPr>
            <p:nvPr userDrawn="1"/>
          </p:nvSpPr>
          <p:spPr bwMode="auto">
            <a:xfrm>
              <a:off x="1280" y="390"/>
              <a:ext cx="0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6" name="Line 216" hidden="1"/>
            <p:cNvSpPr>
              <a:spLocks noChangeShapeType="1"/>
            </p:cNvSpPr>
            <p:nvPr userDrawn="1"/>
          </p:nvSpPr>
          <p:spPr bwMode="auto">
            <a:xfrm>
              <a:off x="1391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7" name="Line 217" hidden="1"/>
            <p:cNvSpPr>
              <a:spLocks noChangeShapeType="1"/>
            </p:cNvSpPr>
            <p:nvPr userDrawn="1"/>
          </p:nvSpPr>
          <p:spPr bwMode="auto">
            <a:xfrm>
              <a:off x="2382" y="390"/>
              <a:ext cx="0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8" name="Line 218" hidden="1"/>
            <p:cNvSpPr>
              <a:spLocks noChangeShapeType="1"/>
            </p:cNvSpPr>
            <p:nvPr userDrawn="1"/>
          </p:nvSpPr>
          <p:spPr bwMode="auto">
            <a:xfrm>
              <a:off x="2498" y="390"/>
              <a:ext cx="0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de-DE"/>
            </a:p>
          </p:txBody>
        </p:sp>
        <p:grpSp>
          <p:nvGrpSpPr>
            <p:cNvPr id="19" name="Group 219" hidden="1"/>
            <p:cNvGrpSpPr>
              <a:grpSpLocks/>
            </p:cNvGrpSpPr>
            <p:nvPr userDrawn="1"/>
          </p:nvGrpSpPr>
          <p:grpSpPr bwMode="auto">
            <a:xfrm>
              <a:off x="3485" y="390"/>
              <a:ext cx="112" cy="5354"/>
              <a:chOff x="3485" y="390"/>
              <a:chExt cx="112" cy="5354"/>
            </a:xfrm>
          </p:grpSpPr>
          <p:sp>
            <p:nvSpPr>
              <p:cNvPr id="31" name="Line 220" hidden="1"/>
              <p:cNvSpPr>
                <a:spLocks noChangeShapeType="1"/>
              </p:cNvSpPr>
              <p:nvPr userDrawn="1"/>
            </p:nvSpPr>
            <p:spPr bwMode="auto">
              <a:xfrm>
                <a:off x="3485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32" name="Line 221" hidden="1"/>
              <p:cNvSpPr>
                <a:spLocks noChangeShapeType="1"/>
              </p:cNvSpPr>
              <p:nvPr userDrawn="1"/>
            </p:nvSpPr>
            <p:spPr bwMode="auto">
              <a:xfrm>
                <a:off x="3597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>
                  <a:defRPr/>
                </a:pPr>
                <a:endParaRPr lang="de-DE"/>
              </a:p>
            </p:txBody>
          </p:sp>
        </p:grpSp>
        <p:sp>
          <p:nvSpPr>
            <p:cNvPr id="20" name="Line 222" hidden="1"/>
            <p:cNvSpPr>
              <a:spLocks noChangeShapeType="1"/>
            </p:cNvSpPr>
            <p:nvPr userDrawn="1"/>
          </p:nvSpPr>
          <p:spPr bwMode="auto">
            <a:xfrm>
              <a:off x="4095" y="390"/>
              <a:ext cx="0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de-DE"/>
            </a:p>
          </p:txBody>
        </p:sp>
        <p:grpSp>
          <p:nvGrpSpPr>
            <p:cNvPr id="21" name="Group 223" hidden="1"/>
            <p:cNvGrpSpPr>
              <a:grpSpLocks/>
            </p:cNvGrpSpPr>
            <p:nvPr userDrawn="1"/>
          </p:nvGrpSpPr>
          <p:grpSpPr bwMode="auto">
            <a:xfrm>
              <a:off x="4592" y="390"/>
              <a:ext cx="114" cy="5354"/>
              <a:chOff x="4592" y="390"/>
              <a:chExt cx="114" cy="5354"/>
            </a:xfrm>
          </p:grpSpPr>
          <p:sp>
            <p:nvSpPr>
              <p:cNvPr id="29" name="Line 224" hidden="1"/>
              <p:cNvSpPr>
                <a:spLocks noChangeShapeType="1"/>
              </p:cNvSpPr>
              <p:nvPr userDrawn="1"/>
            </p:nvSpPr>
            <p:spPr bwMode="auto">
              <a:xfrm>
                <a:off x="4592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30" name="Line 225" hidden="1"/>
              <p:cNvSpPr>
                <a:spLocks noChangeShapeType="1"/>
              </p:cNvSpPr>
              <p:nvPr userDrawn="1"/>
            </p:nvSpPr>
            <p:spPr bwMode="auto">
              <a:xfrm>
                <a:off x="4706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>
                  <a:defRPr/>
                </a:pPr>
                <a:endParaRPr lang="de-DE"/>
              </a:p>
            </p:txBody>
          </p:sp>
        </p:grpSp>
        <p:sp>
          <p:nvSpPr>
            <p:cNvPr id="22" name="Line 226" hidden="1"/>
            <p:cNvSpPr>
              <a:spLocks noChangeShapeType="1"/>
            </p:cNvSpPr>
            <p:nvPr userDrawn="1"/>
          </p:nvSpPr>
          <p:spPr bwMode="auto">
            <a:xfrm>
              <a:off x="5696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3" name="Line 227" hidden="1"/>
            <p:cNvSpPr>
              <a:spLocks noChangeShapeType="1"/>
            </p:cNvSpPr>
            <p:nvPr userDrawn="1"/>
          </p:nvSpPr>
          <p:spPr bwMode="auto">
            <a:xfrm>
              <a:off x="5810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4" name="Line 228" hidden="1"/>
            <p:cNvSpPr>
              <a:spLocks noChangeShapeType="1"/>
            </p:cNvSpPr>
            <p:nvPr userDrawn="1"/>
          </p:nvSpPr>
          <p:spPr bwMode="auto">
            <a:xfrm>
              <a:off x="6799" y="390"/>
              <a:ext cx="0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5" name="Line 229" hidden="1"/>
            <p:cNvSpPr>
              <a:spLocks noChangeShapeType="1"/>
            </p:cNvSpPr>
            <p:nvPr userDrawn="1"/>
          </p:nvSpPr>
          <p:spPr bwMode="auto">
            <a:xfrm>
              <a:off x="6915" y="390"/>
              <a:ext cx="0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de-DE"/>
            </a:p>
          </p:txBody>
        </p:sp>
        <p:grpSp>
          <p:nvGrpSpPr>
            <p:cNvPr id="26" name="Group 230" hidden="1"/>
            <p:cNvGrpSpPr>
              <a:grpSpLocks/>
            </p:cNvGrpSpPr>
            <p:nvPr userDrawn="1"/>
          </p:nvGrpSpPr>
          <p:grpSpPr bwMode="auto">
            <a:xfrm>
              <a:off x="4038" y="390"/>
              <a:ext cx="112" cy="5354"/>
              <a:chOff x="3485" y="390"/>
              <a:chExt cx="112" cy="5354"/>
            </a:xfrm>
          </p:grpSpPr>
          <p:sp>
            <p:nvSpPr>
              <p:cNvPr id="27" name="Line 231" hidden="1"/>
              <p:cNvSpPr>
                <a:spLocks noChangeShapeType="1"/>
              </p:cNvSpPr>
              <p:nvPr userDrawn="1"/>
            </p:nvSpPr>
            <p:spPr bwMode="auto">
              <a:xfrm>
                <a:off x="3485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28" name="Line 232" hidden="1"/>
              <p:cNvSpPr>
                <a:spLocks noChangeShapeType="1"/>
              </p:cNvSpPr>
              <p:nvPr userDrawn="1"/>
            </p:nvSpPr>
            <p:spPr bwMode="auto">
              <a:xfrm>
                <a:off x="3597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>
                  <a:defRPr/>
                </a:pPr>
                <a:endParaRPr lang="de-DE"/>
              </a:p>
            </p:txBody>
          </p:sp>
        </p:grpSp>
      </p:grpSp>
      <p:pic>
        <p:nvPicPr>
          <p:cNvPr id="33" name="Picture 248" descr="ABB2logo RG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1525" y="6392863"/>
            <a:ext cx="17954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30" name="Rectangle 34"/>
          <p:cNvSpPr>
            <a:spLocks noGrp="1" noChangeArrowheads="1"/>
          </p:cNvSpPr>
          <p:nvPr>
            <p:ph type="ctrTitle"/>
          </p:nvPr>
        </p:nvSpPr>
        <p:spPr>
          <a:xfrm>
            <a:off x="360363" y="4210050"/>
            <a:ext cx="8402637" cy="549275"/>
          </a:xfrm>
        </p:spPr>
        <p:txBody>
          <a:bodyPr>
            <a:sp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GB"/>
              <a:t>Mastertitelformat bearbeiten</a:t>
            </a:r>
          </a:p>
        </p:txBody>
      </p:sp>
      <p:sp>
        <p:nvSpPr>
          <p:cNvPr id="4138" name="Rectangle 4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76238" y="3994150"/>
            <a:ext cx="4135437" cy="1905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de-CH"/>
              <a:t>Master-Untertitelformat bearbeiten</a:t>
            </a:r>
          </a:p>
        </p:txBody>
      </p:sp>
      <p:sp>
        <p:nvSpPr>
          <p:cNvPr id="35" name="shpContentSlideFooter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" y="6172200"/>
            <a:ext cx="280828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85000"/>
              </a:lnSpc>
              <a:defRPr sz="1050">
                <a:solidFill>
                  <a:schemeClr val="hlink"/>
                </a:solidFill>
              </a:defRPr>
            </a:lvl1pPr>
          </a:lstStyle>
          <a:p>
            <a:pPr>
              <a:defRPr/>
            </a:pPr>
            <a:endParaRPr lang="en-US" smtClean="0"/>
          </a:p>
          <a:p>
            <a:pPr>
              <a:defRPr/>
            </a:pPr>
            <a:r>
              <a:rPr lang="en-US" smtClean="0"/>
              <a:t>Jürgen Greifeneder, François Cellier</a:t>
            </a:r>
          </a:p>
          <a:p>
            <a:pPr>
              <a:defRPr/>
            </a:pPr>
            <a:fld id="{D20B80B4-46BD-4FBF-A033-DD574D8F05B1}" type="datetime4">
              <a:rPr lang="en-US" smtClean="0"/>
              <a:pPr>
                <a:defRPr/>
              </a:pPr>
              <a:t>Juli 8, 2012</a:t>
            </a:fld>
            <a:r>
              <a:rPr lang="en-US" smtClean="0"/>
              <a:t> | Slide </a:t>
            </a:r>
            <a:fld id="{2A40F1E2-0C33-4225-B639-BA0A8E4A7F8C}" type="slidenum">
              <a:rPr lang="en-US" smtClean="0"/>
              <a:pPr>
                <a:defRPr/>
              </a:pPr>
              <a:t>‹Nr.›</a:t>
            </a:fld>
            <a:endParaRPr lang="en-US" b="1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shpContentSlideFooter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" y="6172200"/>
            <a:ext cx="280828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85000"/>
              </a:lnSpc>
              <a:defRPr sz="1050">
                <a:solidFill>
                  <a:schemeClr val="hlink"/>
                </a:solidFill>
              </a:defRPr>
            </a:lvl1pPr>
          </a:lstStyle>
          <a:p>
            <a:pPr>
              <a:defRPr/>
            </a:pPr>
            <a:endParaRPr lang="en-US" smtClean="0"/>
          </a:p>
          <a:p>
            <a:pPr>
              <a:defRPr/>
            </a:pPr>
            <a:r>
              <a:rPr lang="en-US" smtClean="0"/>
              <a:t>Jürgen Greifeneder, François Cellier</a:t>
            </a:r>
          </a:p>
          <a:p>
            <a:pPr>
              <a:defRPr/>
            </a:pPr>
            <a:fld id="{D20B80B4-46BD-4FBF-A033-DD574D8F05B1}" type="datetime4">
              <a:rPr lang="en-US" smtClean="0"/>
              <a:pPr>
                <a:defRPr/>
              </a:pPr>
              <a:t>Juli 8, 2012</a:t>
            </a:fld>
            <a:r>
              <a:rPr lang="en-US" smtClean="0"/>
              <a:t> | Slide </a:t>
            </a:r>
            <a:fld id="{2A40F1E2-0C33-4225-B639-BA0A8E4A7F8C}" type="slidenum">
              <a:rPr lang="en-US" smtClean="0"/>
              <a:pPr>
                <a:defRPr/>
              </a:pPr>
              <a:t>‹Nr.›</a:t>
            </a:fld>
            <a:endParaRPr lang="en-US" b="1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hpContentSlideFooter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" y="6172200"/>
            <a:ext cx="280828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85000"/>
              </a:lnSpc>
              <a:defRPr sz="1050">
                <a:solidFill>
                  <a:schemeClr val="hlink"/>
                </a:solidFill>
              </a:defRPr>
            </a:lvl1pPr>
          </a:lstStyle>
          <a:p>
            <a:pPr>
              <a:defRPr/>
            </a:pPr>
            <a:endParaRPr lang="en-US" smtClean="0"/>
          </a:p>
          <a:p>
            <a:pPr>
              <a:defRPr/>
            </a:pPr>
            <a:r>
              <a:rPr lang="en-US" smtClean="0"/>
              <a:t>Jürgen Greifeneder, François Cellier</a:t>
            </a:r>
          </a:p>
          <a:p>
            <a:pPr>
              <a:defRPr/>
            </a:pPr>
            <a:fld id="{D20B80B4-46BD-4FBF-A033-DD574D8F05B1}" type="datetime4">
              <a:rPr lang="en-US" smtClean="0"/>
              <a:pPr>
                <a:defRPr/>
              </a:pPr>
              <a:t>Juli 8, 2012</a:t>
            </a:fld>
            <a:r>
              <a:rPr lang="en-US" smtClean="0"/>
              <a:t> | Slide </a:t>
            </a:r>
            <a:fld id="{2A40F1E2-0C33-4225-B639-BA0A8E4A7F8C}" type="slidenum">
              <a:rPr lang="en-US" smtClean="0"/>
              <a:pPr>
                <a:defRPr/>
              </a:pPr>
              <a:t>‹Nr.›</a:t>
            </a:fld>
            <a:endParaRPr lang="en-US" b="1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3" y="1555750"/>
            <a:ext cx="3008312" cy="4616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555750"/>
            <a:ext cx="3009900" cy="4616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shpContentSlideFooter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" y="6172200"/>
            <a:ext cx="280828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85000"/>
              </a:lnSpc>
              <a:defRPr sz="1050">
                <a:solidFill>
                  <a:schemeClr val="hlink"/>
                </a:solidFill>
              </a:defRPr>
            </a:lvl1pPr>
          </a:lstStyle>
          <a:p>
            <a:pPr>
              <a:defRPr/>
            </a:pPr>
            <a:endParaRPr lang="en-US" smtClean="0"/>
          </a:p>
          <a:p>
            <a:pPr>
              <a:defRPr/>
            </a:pPr>
            <a:r>
              <a:rPr lang="en-US" smtClean="0"/>
              <a:t>Jürgen Greifeneder, François Cellier</a:t>
            </a:r>
          </a:p>
          <a:p>
            <a:pPr>
              <a:defRPr/>
            </a:pPr>
            <a:fld id="{D20B80B4-46BD-4FBF-A033-DD574D8F05B1}" type="datetime4">
              <a:rPr lang="en-US" smtClean="0"/>
              <a:pPr>
                <a:defRPr/>
              </a:pPr>
              <a:t>Juli 8, 2012</a:t>
            </a:fld>
            <a:r>
              <a:rPr lang="en-US" smtClean="0"/>
              <a:t> | Slide </a:t>
            </a:r>
            <a:fld id="{2A40F1E2-0C33-4225-B639-BA0A8E4A7F8C}" type="slidenum">
              <a:rPr lang="en-US" smtClean="0"/>
              <a:pPr>
                <a:defRPr/>
              </a:pPr>
              <a:t>‹Nr.›</a:t>
            </a:fld>
            <a:endParaRPr lang="en-US" b="1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8" name="shpContentSlideFooter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228600" y="6172200"/>
            <a:ext cx="280828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85000"/>
              </a:lnSpc>
              <a:defRPr sz="1050">
                <a:solidFill>
                  <a:schemeClr val="hlink"/>
                </a:solidFill>
              </a:defRPr>
            </a:lvl1pPr>
          </a:lstStyle>
          <a:p>
            <a:pPr>
              <a:defRPr/>
            </a:pPr>
            <a:endParaRPr lang="en-US" smtClean="0"/>
          </a:p>
          <a:p>
            <a:pPr>
              <a:defRPr/>
            </a:pPr>
            <a:r>
              <a:rPr lang="en-US" smtClean="0"/>
              <a:t>Jürgen Greifeneder, François Cellier</a:t>
            </a:r>
          </a:p>
          <a:p>
            <a:pPr>
              <a:defRPr/>
            </a:pPr>
            <a:fld id="{D20B80B4-46BD-4FBF-A033-DD574D8F05B1}" type="datetime4">
              <a:rPr lang="en-US" smtClean="0"/>
              <a:pPr>
                <a:defRPr/>
              </a:pPr>
              <a:t>Juli 8, 2012</a:t>
            </a:fld>
            <a:r>
              <a:rPr lang="en-US" smtClean="0"/>
              <a:t> | Slide </a:t>
            </a:r>
            <a:fld id="{2A40F1E2-0C33-4225-B639-BA0A8E4A7F8C}" type="slidenum">
              <a:rPr lang="en-US" smtClean="0"/>
              <a:pPr>
                <a:defRPr/>
              </a:pPr>
              <a:t>‹Nr.›</a:t>
            </a:fld>
            <a:endParaRPr lang="en-US" b="1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4" name="shpContentSlideFooter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" y="6172200"/>
            <a:ext cx="280828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85000"/>
              </a:lnSpc>
              <a:defRPr sz="1050">
                <a:solidFill>
                  <a:schemeClr val="hlink"/>
                </a:solidFill>
              </a:defRPr>
            </a:lvl1pPr>
          </a:lstStyle>
          <a:p>
            <a:pPr>
              <a:defRPr/>
            </a:pPr>
            <a:endParaRPr lang="en-US" smtClean="0"/>
          </a:p>
          <a:p>
            <a:pPr>
              <a:defRPr/>
            </a:pPr>
            <a:r>
              <a:rPr lang="en-US" smtClean="0"/>
              <a:t>Jürgen Greifeneder, François Cellier</a:t>
            </a:r>
          </a:p>
          <a:p>
            <a:pPr>
              <a:defRPr/>
            </a:pPr>
            <a:fld id="{D20B80B4-46BD-4FBF-A033-DD574D8F05B1}" type="datetime4">
              <a:rPr lang="en-US" smtClean="0"/>
              <a:pPr>
                <a:defRPr/>
              </a:pPr>
              <a:t>Juli 8, 2012</a:t>
            </a:fld>
            <a:r>
              <a:rPr lang="en-US" smtClean="0"/>
              <a:t> | Slide </a:t>
            </a:r>
            <a:fld id="{2A40F1E2-0C33-4225-B639-BA0A8E4A7F8C}" type="slidenum">
              <a:rPr lang="en-US" smtClean="0"/>
              <a:pPr>
                <a:defRPr/>
              </a:pPr>
              <a:t>‹Nr.›</a:t>
            </a:fld>
            <a:endParaRPr lang="en-US" b="1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pContentSlideFooter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" y="6172200"/>
            <a:ext cx="280828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85000"/>
              </a:lnSpc>
              <a:defRPr sz="1050">
                <a:solidFill>
                  <a:schemeClr val="hlink"/>
                </a:solidFill>
              </a:defRPr>
            </a:lvl1pPr>
          </a:lstStyle>
          <a:p>
            <a:pPr>
              <a:defRPr/>
            </a:pPr>
            <a:endParaRPr lang="en-US" smtClean="0"/>
          </a:p>
          <a:p>
            <a:pPr>
              <a:defRPr/>
            </a:pPr>
            <a:r>
              <a:rPr lang="en-US" smtClean="0"/>
              <a:t>Jürgen Greifeneder, François Cellier</a:t>
            </a:r>
          </a:p>
          <a:p>
            <a:pPr>
              <a:defRPr/>
            </a:pPr>
            <a:fld id="{D20B80B4-46BD-4FBF-A033-DD574D8F05B1}" type="datetime4">
              <a:rPr lang="en-US" smtClean="0"/>
              <a:pPr>
                <a:defRPr/>
              </a:pPr>
              <a:t>Juli 8, 2012</a:t>
            </a:fld>
            <a:r>
              <a:rPr lang="en-US" smtClean="0"/>
              <a:t> | Slide </a:t>
            </a:r>
            <a:fld id="{2A40F1E2-0C33-4225-B639-BA0A8E4A7F8C}" type="slidenum">
              <a:rPr lang="en-US" smtClean="0"/>
              <a:pPr>
                <a:defRPr/>
              </a:pPr>
              <a:t>‹Nr.›</a:t>
            </a:fld>
            <a:endParaRPr lang="en-US" b="1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334963"/>
            <a:ext cx="8686800" cy="116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Mastertitelformat bearbeiten</a:t>
            </a:r>
          </a:p>
        </p:txBody>
      </p:sp>
      <p:sp>
        <p:nvSpPr>
          <p:cNvPr id="1027" name="Rectangle 7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4313" y="1555750"/>
            <a:ext cx="6170612" cy="461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</a:p>
        </p:txBody>
      </p:sp>
      <p:grpSp>
        <p:nvGrpSpPr>
          <p:cNvPr id="1028" name="shpGridNormal" hidden="1"/>
          <p:cNvGrpSpPr>
            <a:grpSpLocks/>
          </p:cNvGrpSpPr>
          <p:nvPr userDrawn="1"/>
        </p:nvGrpSpPr>
        <p:grpSpPr bwMode="auto">
          <a:xfrm>
            <a:off x="325438" y="434975"/>
            <a:ext cx="8496300" cy="5983288"/>
            <a:chOff x="292" y="389"/>
            <a:chExt cx="7611" cy="5361"/>
          </a:xfrm>
        </p:grpSpPr>
        <p:sp>
          <p:nvSpPr>
            <p:cNvPr id="1259" name="Rectangle 235" hidden="1"/>
            <p:cNvSpPr>
              <a:spLocks noChangeArrowheads="1"/>
            </p:cNvSpPr>
            <p:nvPr userDrawn="1"/>
          </p:nvSpPr>
          <p:spPr bwMode="auto">
            <a:xfrm>
              <a:off x="292" y="389"/>
              <a:ext cx="7610" cy="5361"/>
            </a:xfrm>
            <a:prstGeom prst="rect">
              <a:avLst/>
            </a:prstGeom>
            <a:noFill/>
            <a:ln w="19050">
              <a:solidFill>
                <a:srgbClr val="8BA2B2"/>
              </a:solidFill>
              <a:prstDash val="dash"/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defTabSz="642938">
                <a:defRPr/>
              </a:pPr>
              <a:endParaRPr lang="en-GB" sz="1700"/>
            </a:p>
          </p:txBody>
        </p:sp>
        <p:sp>
          <p:nvSpPr>
            <p:cNvPr id="1260" name="Line 236" hidden="1"/>
            <p:cNvSpPr>
              <a:spLocks noChangeShapeType="1"/>
            </p:cNvSpPr>
            <p:nvPr userDrawn="1"/>
          </p:nvSpPr>
          <p:spPr bwMode="auto">
            <a:xfrm>
              <a:off x="310" y="927"/>
              <a:ext cx="7567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261" name="Line 237" hidden="1"/>
            <p:cNvSpPr>
              <a:spLocks noChangeShapeType="1"/>
            </p:cNvSpPr>
            <p:nvPr userDrawn="1"/>
          </p:nvSpPr>
          <p:spPr bwMode="auto">
            <a:xfrm>
              <a:off x="310" y="1460"/>
              <a:ext cx="7593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262" name="Line 238" hidden="1"/>
            <p:cNvSpPr>
              <a:spLocks noChangeShapeType="1"/>
            </p:cNvSpPr>
            <p:nvPr userDrawn="1"/>
          </p:nvSpPr>
          <p:spPr bwMode="auto">
            <a:xfrm>
              <a:off x="310" y="2002"/>
              <a:ext cx="7587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263" name="Line 239" hidden="1"/>
            <p:cNvSpPr>
              <a:spLocks noChangeShapeType="1"/>
            </p:cNvSpPr>
            <p:nvPr userDrawn="1"/>
          </p:nvSpPr>
          <p:spPr bwMode="auto">
            <a:xfrm>
              <a:off x="310" y="2531"/>
              <a:ext cx="7584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264" name="Line 240" hidden="1"/>
            <p:cNvSpPr>
              <a:spLocks noChangeShapeType="1"/>
            </p:cNvSpPr>
            <p:nvPr userDrawn="1"/>
          </p:nvSpPr>
          <p:spPr bwMode="auto">
            <a:xfrm>
              <a:off x="310" y="3067"/>
              <a:ext cx="7587" cy="0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265" name="Line 241" hidden="1"/>
            <p:cNvSpPr>
              <a:spLocks noChangeShapeType="1"/>
            </p:cNvSpPr>
            <p:nvPr userDrawn="1"/>
          </p:nvSpPr>
          <p:spPr bwMode="auto">
            <a:xfrm>
              <a:off x="310" y="3604"/>
              <a:ext cx="7593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266" name="Line 242" hidden="1"/>
            <p:cNvSpPr>
              <a:spLocks noChangeShapeType="1"/>
            </p:cNvSpPr>
            <p:nvPr userDrawn="1"/>
          </p:nvSpPr>
          <p:spPr bwMode="auto">
            <a:xfrm>
              <a:off x="310" y="4144"/>
              <a:ext cx="7587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267" name="Line 243" hidden="1"/>
            <p:cNvSpPr>
              <a:spLocks noChangeShapeType="1"/>
            </p:cNvSpPr>
            <p:nvPr userDrawn="1"/>
          </p:nvSpPr>
          <p:spPr bwMode="auto">
            <a:xfrm>
              <a:off x="293" y="4679"/>
              <a:ext cx="7601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268" name="Line 244" hidden="1"/>
            <p:cNvSpPr>
              <a:spLocks noChangeShapeType="1"/>
            </p:cNvSpPr>
            <p:nvPr userDrawn="1"/>
          </p:nvSpPr>
          <p:spPr bwMode="auto">
            <a:xfrm>
              <a:off x="293" y="5217"/>
              <a:ext cx="7604" cy="0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269" name="Line 245" hidden="1"/>
            <p:cNvSpPr>
              <a:spLocks noChangeShapeType="1"/>
            </p:cNvSpPr>
            <p:nvPr userDrawn="1"/>
          </p:nvSpPr>
          <p:spPr bwMode="auto">
            <a:xfrm>
              <a:off x="1280" y="390"/>
              <a:ext cx="0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270" name="Line 246" hidden="1"/>
            <p:cNvSpPr>
              <a:spLocks noChangeShapeType="1"/>
            </p:cNvSpPr>
            <p:nvPr userDrawn="1"/>
          </p:nvSpPr>
          <p:spPr bwMode="auto">
            <a:xfrm>
              <a:off x="1391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271" name="Line 247" hidden="1"/>
            <p:cNvSpPr>
              <a:spLocks noChangeShapeType="1"/>
            </p:cNvSpPr>
            <p:nvPr userDrawn="1"/>
          </p:nvSpPr>
          <p:spPr bwMode="auto">
            <a:xfrm>
              <a:off x="2382" y="390"/>
              <a:ext cx="0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272" name="Line 248" hidden="1"/>
            <p:cNvSpPr>
              <a:spLocks noChangeShapeType="1"/>
            </p:cNvSpPr>
            <p:nvPr userDrawn="1"/>
          </p:nvSpPr>
          <p:spPr bwMode="auto">
            <a:xfrm>
              <a:off x="2498" y="390"/>
              <a:ext cx="0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de-DE"/>
            </a:p>
          </p:txBody>
        </p:sp>
        <p:grpSp>
          <p:nvGrpSpPr>
            <p:cNvPr id="1045" name="Group 249" hidden="1"/>
            <p:cNvGrpSpPr>
              <a:grpSpLocks/>
            </p:cNvGrpSpPr>
            <p:nvPr userDrawn="1"/>
          </p:nvGrpSpPr>
          <p:grpSpPr bwMode="auto">
            <a:xfrm>
              <a:off x="3485" y="390"/>
              <a:ext cx="112" cy="5354"/>
              <a:chOff x="3485" y="390"/>
              <a:chExt cx="112" cy="5354"/>
            </a:xfrm>
          </p:grpSpPr>
          <p:sp>
            <p:nvSpPr>
              <p:cNvPr id="1274" name="Line 250" hidden="1"/>
              <p:cNvSpPr>
                <a:spLocks noChangeShapeType="1"/>
              </p:cNvSpPr>
              <p:nvPr userDrawn="1"/>
            </p:nvSpPr>
            <p:spPr bwMode="auto">
              <a:xfrm>
                <a:off x="3485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275" name="Line 251" hidden="1"/>
              <p:cNvSpPr>
                <a:spLocks noChangeShapeType="1"/>
              </p:cNvSpPr>
              <p:nvPr userDrawn="1"/>
            </p:nvSpPr>
            <p:spPr bwMode="auto">
              <a:xfrm>
                <a:off x="3597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>
                  <a:defRPr/>
                </a:pPr>
                <a:endParaRPr lang="de-DE"/>
              </a:p>
            </p:txBody>
          </p:sp>
        </p:grpSp>
        <p:sp>
          <p:nvSpPr>
            <p:cNvPr id="1276" name="Line 252" hidden="1"/>
            <p:cNvSpPr>
              <a:spLocks noChangeShapeType="1"/>
            </p:cNvSpPr>
            <p:nvPr userDrawn="1"/>
          </p:nvSpPr>
          <p:spPr bwMode="auto">
            <a:xfrm>
              <a:off x="4095" y="390"/>
              <a:ext cx="0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de-DE"/>
            </a:p>
          </p:txBody>
        </p:sp>
        <p:grpSp>
          <p:nvGrpSpPr>
            <p:cNvPr id="1047" name="Group 253" hidden="1"/>
            <p:cNvGrpSpPr>
              <a:grpSpLocks/>
            </p:cNvGrpSpPr>
            <p:nvPr userDrawn="1"/>
          </p:nvGrpSpPr>
          <p:grpSpPr bwMode="auto">
            <a:xfrm>
              <a:off x="4592" y="390"/>
              <a:ext cx="114" cy="5354"/>
              <a:chOff x="4592" y="390"/>
              <a:chExt cx="114" cy="5354"/>
            </a:xfrm>
          </p:grpSpPr>
          <p:sp>
            <p:nvSpPr>
              <p:cNvPr id="1278" name="Line 254" hidden="1"/>
              <p:cNvSpPr>
                <a:spLocks noChangeShapeType="1"/>
              </p:cNvSpPr>
              <p:nvPr userDrawn="1"/>
            </p:nvSpPr>
            <p:spPr bwMode="auto">
              <a:xfrm>
                <a:off x="4592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279" name="Line 255" hidden="1"/>
              <p:cNvSpPr>
                <a:spLocks noChangeShapeType="1"/>
              </p:cNvSpPr>
              <p:nvPr userDrawn="1"/>
            </p:nvSpPr>
            <p:spPr bwMode="auto">
              <a:xfrm>
                <a:off x="4706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>
                  <a:defRPr/>
                </a:pPr>
                <a:endParaRPr lang="de-DE"/>
              </a:p>
            </p:txBody>
          </p:sp>
        </p:grpSp>
        <p:sp>
          <p:nvSpPr>
            <p:cNvPr id="1280" name="Line 256" hidden="1"/>
            <p:cNvSpPr>
              <a:spLocks noChangeShapeType="1"/>
            </p:cNvSpPr>
            <p:nvPr userDrawn="1"/>
          </p:nvSpPr>
          <p:spPr bwMode="auto">
            <a:xfrm>
              <a:off x="5696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281" name="Line 257" hidden="1"/>
            <p:cNvSpPr>
              <a:spLocks noChangeShapeType="1"/>
            </p:cNvSpPr>
            <p:nvPr userDrawn="1"/>
          </p:nvSpPr>
          <p:spPr bwMode="auto">
            <a:xfrm>
              <a:off x="5810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282" name="Line 258" hidden="1"/>
            <p:cNvSpPr>
              <a:spLocks noChangeShapeType="1"/>
            </p:cNvSpPr>
            <p:nvPr userDrawn="1"/>
          </p:nvSpPr>
          <p:spPr bwMode="auto">
            <a:xfrm>
              <a:off x="6799" y="390"/>
              <a:ext cx="0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283" name="Line 259" hidden="1"/>
            <p:cNvSpPr>
              <a:spLocks noChangeShapeType="1"/>
            </p:cNvSpPr>
            <p:nvPr userDrawn="1"/>
          </p:nvSpPr>
          <p:spPr bwMode="auto">
            <a:xfrm>
              <a:off x="6915" y="390"/>
              <a:ext cx="0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de-DE"/>
            </a:p>
          </p:txBody>
        </p:sp>
        <p:grpSp>
          <p:nvGrpSpPr>
            <p:cNvPr id="1052" name="Group 260" hidden="1"/>
            <p:cNvGrpSpPr>
              <a:grpSpLocks/>
            </p:cNvGrpSpPr>
            <p:nvPr userDrawn="1"/>
          </p:nvGrpSpPr>
          <p:grpSpPr bwMode="auto">
            <a:xfrm>
              <a:off x="4038" y="390"/>
              <a:ext cx="112" cy="5354"/>
              <a:chOff x="3485" y="390"/>
              <a:chExt cx="112" cy="5354"/>
            </a:xfrm>
          </p:grpSpPr>
          <p:sp>
            <p:nvSpPr>
              <p:cNvPr id="1285" name="Line 261" hidden="1"/>
              <p:cNvSpPr>
                <a:spLocks noChangeShapeType="1"/>
              </p:cNvSpPr>
              <p:nvPr userDrawn="1"/>
            </p:nvSpPr>
            <p:spPr bwMode="auto">
              <a:xfrm>
                <a:off x="3485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286" name="Line 262" hidden="1"/>
              <p:cNvSpPr>
                <a:spLocks noChangeShapeType="1"/>
              </p:cNvSpPr>
              <p:nvPr userDrawn="1"/>
            </p:nvSpPr>
            <p:spPr bwMode="auto">
              <a:xfrm>
                <a:off x="3597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>
                  <a:defRPr/>
                </a:pPr>
                <a:endParaRPr lang="de-DE"/>
              </a:p>
            </p:txBody>
          </p:sp>
        </p:grpSp>
      </p:grpSp>
      <p:sp>
        <p:nvSpPr>
          <p:cNvPr id="1291" name="shpContentSlideFooter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" y="6172200"/>
            <a:ext cx="280828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85000"/>
              </a:lnSpc>
              <a:defRPr sz="1050">
                <a:solidFill>
                  <a:schemeClr val="hlink"/>
                </a:solidFill>
              </a:defRPr>
            </a:lvl1pPr>
          </a:lstStyle>
          <a:p>
            <a:pPr>
              <a:defRPr/>
            </a:pPr>
            <a:endParaRPr lang="en-US" smtClean="0"/>
          </a:p>
          <a:p>
            <a:pPr>
              <a:defRPr/>
            </a:pPr>
            <a:r>
              <a:rPr lang="en-US" smtClean="0"/>
              <a:t>Jürgen Greifeneder, François Cellier</a:t>
            </a:r>
          </a:p>
          <a:p>
            <a:pPr>
              <a:defRPr/>
            </a:pPr>
            <a:fld id="{D20B80B4-46BD-4FBF-A033-DD574D8F05B1}" type="datetime4">
              <a:rPr lang="en-US" smtClean="0"/>
              <a:pPr>
                <a:defRPr/>
              </a:pPr>
              <a:t>Juli 8, 2012</a:t>
            </a:fld>
            <a:r>
              <a:rPr lang="en-US" smtClean="0"/>
              <a:t> | Slide </a:t>
            </a:r>
            <a:fld id="{2A40F1E2-0C33-4225-B639-BA0A8E4A7F8C}" type="slidenum">
              <a:rPr lang="en-US" smtClean="0"/>
              <a:pPr>
                <a:defRPr/>
              </a:pPr>
              <a:t>‹Nr.›</a:t>
            </a:fld>
            <a:endParaRPr lang="en-US" b="1" dirty="0"/>
          </a:p>
        </p:txBody>
      </p:sp>
      <p:pic>
        <p:nvPicPr>
          <p:cNvPr id="1030" name="Picture 282" descr="ABB2logo RGB"/>
          <p:cNvPicPr>
            <a:picLocks noChangeAspect="1" noChangeArrowheads="1"/>
          </p:cNvPicPr>
          <p:nvPr userDrawn="1"/>
        </p:nvPicPr>
        <p:blipFill>
          <a:blip r:embed="rId9" cstate="print"/>
          <a:srcRect l="62599"/>
          <a:stretch>
            <a:fillRect/>
          </a:stretch>
        </p:blipFill>
        <p:spPr bwMode="auto">
          <a:xfrm>
            <a:off x="8245475" y="6414761"/>
            <a:ext cx="67151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feld 1"/>
          <p:cNvSpPr txBox="1"/>
          <p:nvPr userDrawn="1"/>
        </p:nvSpPr>
        <p:spPr>
          <a:xfrm>
            <a:off x="6984597" y="6372154"/>
            <a:ext cx="12221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ETH Zürich</a:t>
            </a:r>
            <a:endParaRPr lang="de-DE" sz="16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1" r:id="rId1"/>
    <p:sldLayoutId id="2147484201" r:id="rId2"/>
    <p:sldLayoutId id="2147484202" r:id="rId3"/>
    <p:sldLayoutId id="2147484203" r:id="rId4"/>
    <p:sldLayoutId id="2147484204" r:id="rId5"/>
    <p:sldLayoutId id="2147484205" r:id="rId6"/>
    <p:sldLayoutId id="2147484206" r:id="rId7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§"/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539750" indent="-177800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§"/>
        <a:defRPr>
          <a:solidFill>
            <a:srgbClr val="000000"/>
          </a:solidFill>
          <a:latin typeface="+mn-lt"/>
        </a:defRPr>
      </a:lvl2pPr>
      <a:lvl3pPr marL="896938" indent="-177800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§"/>
        <a:defRPr>
          <a:solidFill>
            <a:srgbClr val="000000"/>
          </a:solidFill>
          <a:latin typeface="+mn-lt"/>
        </a:defRPr>
      </a:lvl3pPr>
      <a:lvl4pPr marL="1254125" indent="-174625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§"/>
        <a:defRPr>
          <a:solidFill>
            <a:srgbClr val="000000"/>
          </a:solidFill>
          <a:latin typeface="+mn-lt"/>
        </a:defRPr>
      </a:lvl4pPr>
      <a:lvl5pPr marL="1611313" indent="-174625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§"/>
        <a:defRPr>
          <a:solidFill>
            <a:srgbClr val="000000"/>
          </a:solidFill>
          <a:latin typeface="+mn-lt"/>
        </a:defRPr>
      </a:lvl5pPr>
      <a:lvl6pPr marL="2068513" indent="-174625" algn="l" rtl="0" fontAlgn="base">
        <a:spcBef>
          <a:spcPct val="5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§"/>
        <a:defRPr>
          <a:solidFill>
            <a:srgbClr val="000000"/>
          </a:solidFill>
          <a:latin typeface="+mn-lt"/>
        </a:defRPr>
      </a:lvl6pPr>
      <a:lvl7pPr marL="2525713" indent="-174625" algn="l" rtl="0" fontAlgn="base">
        <a:spcBef>
          <a:spcPct val="5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§"/>
        <a:defRPr>
          <a:solidFill>
            <a:srgbClr val="000000"/>
          </a:solidFill>
          <a:latin typeface="+mn-lt"/>
        </a:defRPr>
      </a:lvl7pPr>
      <a:lvl8pPr marL="2982913" indent="-174625" algn="l" rtl="0" fontAlgn="base">
        <a:spcBef>
          <a:spcPct val="5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§"/>
        <a:defRPr>
          <a:solidFill>
            <a:srgbClr val="000000"/>
          </a:solidFill>
          <a:latin typeface="+mn-lt"/>
        </a:defRPr>
      </a:lvl8pPr>
      <a:lvl9pPr marL="3440113" indent="-174625" algn="l" rtl="0" fontAlgn="base">
        <a:spcBef>
          <a:spcPct val="5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§"/>
        <a:defRPr>
          <a:solidFill>
            <a:srgbClr val="000000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2.emf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22.emf"/><Relationship Id="rId5" Type="http://schemas.openxmlformats.org/officeDocument/2006/relationships/oleObject" Target="../embeddings/oleObject11.bin"/><Relationship Id="rId6" Type="http://schemas.openxmlformats.org/officeDocument/2006/relationships/image" Target="../media/image23.emf"/><Relationship Id="rId7" Type="http://schemas.openxmlformats.org/officeDocument/2006/relationships/oleObject" Target="../embeddings/oleObject12.bin"/><Relationship Id="rId8" Type="http://schemas.openxmlformats.org/officeDocument/2006/relationships/image" Target="../media/image24.emf"/><Relationship Id="rId9" Type="http://schemas.openxmlformats.org/officeDocument/2006/relationships/oleObject" Target="../embeddings/oleObject13.bin"/><Relationship Id="rId10" Type="http://schemas.openxmlformats.org/officeDocument/2006/relationships/image" Target="../media/image25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emf"/><Relationship Id="rId3" Type="http://schemas.openxmlformats.org/officeDocument/2006/relationships/image" Target="../media/image3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-Dokument1.docx"/><Relationship Id="rId4" Type="http://schemas.openxmlformats.org/officeDocument/2006/relationships/image" Target="../media/image31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4" Type="http://schemas.openxmlformats.org/officeDocument/2006/relationships/image" Target="../media/image35.emf"/><Relationship Id="rId5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37.pn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.emf"/><Relationship Id="rId12" Type="http://schemas.openxmlformats.org/officeDocument/2006/relationships/oleObject" Target="../embeddings/oleObject5.bin"/><Relationship Id="rId13" Type="http://schemas.openxmlformats.org/officeDocument/2006/relationships/image" Target="../media/image7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3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4.e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5.emf"/><Relationship Id="rId10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Formel-Editor1.bin"/><Relationship Id="rId4" Type="http://schemas.openxmlformats.org/officeDocument/2006/relationships/image" Target="../media/image9.emf"/><Relationship Id="rId5" Type="http://schemas.openxmlformats.org/officeDocument/2006/relationships/oleObject" Target="../embeddings/oleObject6.bin"/><Relationship Id="rId6" Type="http://schemas.openxmlformats.org/officeDocument/2006/relationships/image" Target="../media/image10.emf"/><Relationship Id="rId7" Type="http://schemas.openxmlformats.org/officeDocument/2006/relationships/image" Target="../media/image12.emf"/><Relationship Id="rId8" Type="http://schemas.openxmlformats.org/officeDocument/2006/relationships/oleObject" Target="../embeddings/oleObject7.bin"/><Relationship Id="rId9" Type="http://schemas.openxmlformats.org/officeDocument/2006/relationships/image" Target="../media/image11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13.emf"/><Relationship Id="rId6" Type="http://schemas.openxmlformats.org/officeDocument/2006/relationships/oleObject" Target="../embeddings/oleObject9.bin"/><Relationship Id="rId7" Type="http://schemas.openxmlformats.org/officeDocument/2006/relationships/image" Target="../media/image14.emf"/><Relationship Id="rId8" Type="http://schemas.openxmlformats.org/officeDocument/2006/relationships/image" Target="../media/image15.emf"/><Relationship Id="rId9" Type="http://schemas.openxmlformats.org/officeDocument/2006/relationships/image" Target="../media/image16.emf"/><Relationship Id="rId10" Type="http://schemas.openxmlformats.org/officeDocument/2006/relationships/image" Target="../media/image17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Relationship Id="rId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1"/>
          <p:cNvSpPr>
            <a:spLocks noChangeArrowheads="1"/>
          </p:cNvSpPr>
          <p:nvPr/>
        </p:nvSpPr>
        <p:spPr bwMode="auto">
          <a:xfrm>
            <a:off x="236538" y="304800"/>
            <a:ext cx="8678862" cy="3522663"/>
          </a:xfrm>
          <a:prstGeom prst="rect">
            <a:avLst/>
          </a:prstGeom>
          <a:solidFill>
            <a:schemeClr val="tx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sz="14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077" name="Rectangle 2"/>
          <p:cNvSpPr>
            <a:spLocks noChangeArrowheads="1"/>
          </p:cNvSpPr>
          <p:nvPr/>
        </p:nvSpPr>
        <p:spPr bwMode="auto">
          <a:xfrm>
            <a:off x="231775" y="3829050"/>
            <a:ext cx="8685213" cy="237172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spcBef>
                <a:spcPct val="5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sz="14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360363" y="4210050"/>
            <a:ext cx="8402637" cy="1661993"/>
          </a:xfrm>
        </p:spPr>
        <p:txBody>
          <a:bodyPr>
            <a:spAutoFit/>
          </a:bodyPr>
          <a:lstStyle/>
          <a:p>
            <a:pPr eaLnBrk="1" hangingPunct="1"/>
            <a:r>
              <a:rPr lang="en-US" sz="4000" dirty="0" smtClean="0">
                <a:solidFill>
                  <a:schemeClr val="accent2"/>
                </a:solidFill>
              </a:rPr>
              <a:t>ICBGM 2012</a:t>
            </a:r>
            <a:br>
              <a:rPr lang="en-US" sz="4000" dirty="0" smtClean="0">
                <a:solidFill>
                  <a:schemeClr val="accent2"/>
                </a:solidFill>
              </a:rPr>
            </a:br>
            <a:r>
              <a:rPr lang="en-US" sz="4000" dirty="0" smtClean="0">
                <a:solidFill>
                  <a:schemeClr val="accent1"/>
                </a:solidFill>
              </a:rPr>
              <a:t>Modeling Chemical Reactions Using Bond Graphs</a:t>
            </a:r>
            <a:endParaRPr lang="de-DE" sz="4000" dirty="0" smtClean="0">
              <a:solidFill>
                <a:schemeClr val="accent1"/>
              </a:solidFill>
            </a:endParaRPr>
          </a:p>
        </p:txBody>
      </p:sp>
      <p:sp>
        <p:nvSpPr>
          <p:cNvPr id="3079" name="Rectangle 4"/>
          <p:cNvSpPr>
            <a:spLocks noGrp="1" noChangeArrowheads="1"/>
          </p:cNvSpPr>
          <p:nvPr>
            <p:ph type="subTitle" idx="4294967295"/>
          </p:nvPr>
        </p:nvSpPr>
        <p:spPr>
          <a:xfrm>
            <a:off x="379783" y="3928114"/>
            <a:ext cx="5768975" cy="1905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de-DE" sz="1600" b="1" dirty="0" smtClean="0">
                <a:solidFill>
                  <a:schemeClr val="bg1"/>
                </a:solidFill>
              </a:rPr>
              <a:t>Jürgen Greifeneder </a:t>
            </a:r>
            <a:r>
              <a:rPr lang="de-DE" sz="1600" b="1" dirty="0" err="1" smtClean="0">
                <a:solidFill>
                  <a:schemeClr val="bg1"/>
                </a:solidFill>
              </a:rPr>
              <a:t>and</a:t>
            </a:r>
            <a:r>
              <a:rPr lang="de-DE" sz="1600" b="1" dirty="0" smtClean="0">
                <a:solidFill>
                  <a:schemeClr val="bg1"/>
                </a:solidFill>
              </a:rPr>
              <a:t> François Cellier / Genua / </a:t>
            </a:r>
            <a:r>
              <a:rPr lang="de-DE" sz="1600" b="1" dirty="0" err="1" smtClean="0">
                <a:solidFill>
                  <a:schemeClr val="bg1"/>
                </a:solidFill>
              </a:rPr>
              <a:t>July</a:t>
            </a:r>
            <a:r>
              <a:rPr lang="de-DE" sz="1600" b="1" dirty="0" smtClean="0">
                <a:solidFill>
                  <a:schemeClr val="bg1"/>
                </a:solidFill>
              </a:rPr>
              <a:t> 2012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de-DE" sz="1600" b="1" dirty="0" smtClean="0">
              <a:solidFill>
                <a:schemeClr val="bg1"/>
              </a:solidFill>
            </a:endParaRP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 rotWithShape="1">
          <a:blip r:embed="rId4" cstate="print"/>
          <a:srcRect b="28552"/>
          <a:stretch/>
        </p:blipFill>
        <p:spPr>
          <a:xfrm>
            <a:off x="219539" y="218216"/>
            <a:ext cx="8788014" cy="355477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Modeling Chemical </a:t>
            </a:r>
            <a:r>
              <a:rPr lang="de-DE" dirty="0" err="1" smtClean="0"/>
              <a:t>Reactions</a:t>
            </a:r>
            <a:r>
              <a:rPr lang="de-DE" dirty="0" smtClean="0"/>
              <a:t> </a:t>
            </a:r>
            <a:r>
              <a:rPr lang="de-DE" dirty="0" err="1" smtClean="0"/>
              <a:t>Using</a:t>
            </a:r>
            <a:r>
              <a:rPr lang="de-DE" dirty="0" smtClean="0"/>
              <a:t> Bond Graphs</a:t>
            </a:r>
            <a:br>
              <a:rPr lang="de-DE" dirty="0" smtClean="0"/>
            </a:br>
            <a:r>
              <a:rPr lang="de-DE" dirty="0" err="1" smtClean="0">
                <a:solidFill>
                  <a:schemeClr val="accent1"/>
                </a:solidFill>
              </a:rPr>
              <a:t>How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to</a:t>
            </a:r>
            <a:r>
              <a:rPr lang="de-DE" dirty="0" smtClean="0">
                <a:solidFill>
                  <a:schemeClr val="accent1"/>
                </a:solidFill>
              </a:rPr>
              <a:t> deal </a:t>
            </a:r>
            <a:r>
              <a:rPr lang="de-DE" dirty="0" err="1" smtClean="0">
                <a:solidFill>
                  <a:schemeClr val="accent1"/>
                </a:solidFill>
              </a:rPr>
              <a:t>with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the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chemical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volume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work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i="1" dirty="0" err="1" smtClean="0">
                <a:solidFill>
                  <a:schemeClr val="accent1"/>
                </a:solidFill>
              </a:rPr>
              <a:t>q</a:t>
            </a:r>
            <a:r>
              <a:rPr lang="de-DE" i="1" baseline="30000" dirty="0" err="1" smtClean="0">
                <a:solidFill>
                  <a:schemeClr val="accent1"/>
                </a:solidFill>
              </a:rPr>
              <a:t>Reac</a:t>
            </a:r>
            <a:r>
              <a:rPr lang="de-DE" dirty="0" smtClean="0">
                <a:solidFill>
                  <a:schemeClr val="accent1"/>
                </a:solidFill>
              </a:rPr>
              <a:t>?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215771" y="6172200"/>
            <a:ext cx="2808288" cy="481013"/>
          </a:xfrm>
        </p:spPr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r>
              <a:rPr lang="en-US" smtClean="0"/>
              <a:t>Jürgen Greifeneder, François Cellier</a:t>
            </a:r>
          </a:p>
          <a:p>
            <a:pPr>
              <a:defRPr/>
            </a:pPr>
            <a:fld id="{D20B80B4-46BD-4FBF-A033-DD574D8F05B1}" type="datetime4">
              <a:rPr lang="en-US" smtClean="0"/>
              <a:pPr>
                <a:defRPr/>
              </a:pPr>
              <a:t>Juli 8, 2012</a:t>
            </a:fld>
            <a:r>
              <a:rPr lang="en-US" smtClean="0"/>
              <a:t> | Slide </a:t>
            </a:r>
            <a:fld id="{2A40F1E2-0C33-4225-B639-BA0A8E4A7F8C}" type="slidenum">
              <a:rPr lang="en-US" smtClean="0"/>
              <a:pPr>
                <a:defRPr/>
              </a:pPr>
              <a:t>10</a:t>
            </a:fld>
            <a:endParaRPr lang="en-US" b="1" dirty="0"/>
          </a:p>
        </p:txBody>
      </p:sp>
      <p:sp>
        <p:nvSpPr>
          <p:cNvPr id="5" name="Text Box 112"/>
          <p:cNvSpPr txBox="1">
            <a:spLocks noChangeArrowheads="1"/>
          </p:cNvSpPr>
          <p:nvPr/>
        </p:nvSpPr>
        <p:spPr bwMode="auto">
          <a:xfrm>
            <a:off x="3003431" y="2471161"/>
            <a:ext cx="476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dirty="0" smtClean="0">
                <a:latin typeface="Times New Roman"/>
                <a:cs typeface="Times New Roman"/>
              </a:rPr>
              <a:t>q</a:t>
            </a:r>
            <a:r>
              <a:rPr lang="en-US" sz="2000" i="1" baseline="-25000" dirty="0" smtClean="0">
                <a:latin typeface="Times New Roman"/>
                <a:cs typeface="Times New Roman"/>
              </a:rPr>
              <a:t>2</a:t>
            </a:r>
            <a:endParaRPr lang="en-US" sz="2000" i="1" baseline="-25000" dirty="0">
              <a:latin typeface="Times New Roman"/>
              <a:cs typeface="Times New Roman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885093" y="2283761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1</a:t>
            </a:r>
            <a:endParaRPr lang="de-DE" sz="2400" dirty="0"/>
          </a:p>
        </p:txBody>
      </p:sp>
      <p:grpSp>
        <p:nvGrpSpPr>
          <p:cNvPr id="8" name="Group 103"/>
          <p:cNvGrpSpPr>
            <a:grpSpLocks/>
          </p:cNvGrpSpPr>
          <p:nvPr/>
        </p:nvGrpSpPr>
        <p:grpSpPr bwMode="auto">
          <a:xfrm>
            <a:off x="5804159" y="2355768"/>
            <a:ext cx="918334" cy="184105"/>
            <a:chOff x="1680" y="2208"/>
            <a:chExt cx="528" cy="96"/>
          </a:xfrm>
        </p:grpSpPr>
        <p:sp>
          <p:nvSpPr>
            <p:cNvPr id="9" name="Line 104"/>
            <p:cNvSpPr>
              <a:spLocks noChangeShapeType="1"/>
            </p:cNvSpPr>
            <p:nvPr/>
          </p:nvSpPr>
          <p:spPr bwMode="auto">
            <a:xfrm>
              <a:off x="1680" y="2304"/>
              <a:ext cx="52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Line 105"/>
            <p:cNvSpPr>
              <a:spLocks noChangeShapeType="1"/>
            </p:cNvSpPr>
            <p:nvPr/>
          </p:nvSpPr>
          <p:spPr bwMode="auto">
            <a:xfrm flipH="1" flipV="1">
              <a:off x="2064" y="2208"/>
              <a:ext cx="144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1" name="Text Box 112"/>
          <p:cNvSpPr txBox="1">
            <a:spLocks noChangeArrowheads="1"/>
          </p:cNvSpPr>
          <p:nvPr/>
        </p:nvSpPr>
        <p:spPr bwMode="auto">
          <a:xfrm>
            <a:off x="5962909" y="2382118"/>
            <a:ext cx="476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dirty="0" smtClean="0">
                <a:latin typeface="Times New Roman"/>
                <a:cs typeface="Times New Roman"/>
              </a:rPr>
              <a:t>q</a:t>
            </a:r>
            <a:r>
              <a:rPr lang="en-US" sz="2000" i="1" baseline="-25000" dirty="0" smtClean="0">
                <a:latin typeface="Times New Roman"/>
                <a:cs typeface="Times New Roman"/>
              </a:rPr>
              <a:t>2</a:t>
            </a:r>
            <a:endParaRPr lang="en-US" sz="2000" i="1" baseline="-25000" dirty="0">
              <a:latin typeface="Times New Roman"/>
              <a:cs typeface="Times New Roman"/>
            </a:endParaRPr>
          </a:p>
        </p:txBody>
      </p:sp>
      <p:grpSp>
        <p:nvGrpSpPr>
          <p:cNvPr id="12" name="Gruppierung 11"/>
          <p:cNvGrpSpPr/>
          <p:nvPr/>
        </p:nvGrpSpPr>
        <p:grpSpPr>
          <a:xfrm rot="5400000">
            <a:off x="3664877" y="2854988"/>
            <a:ext cx="873125" cy="720725"/>
            <a:chOff x="1450355" y="1802631"/>
            <a:chExt cx="873125" cy="720725"/>
          </a:xfrm>
        </p:grpSpPr>
        <p:grpSp>
          <p:nvGrpSpPr>
            <p:cNvPr id="13" name="Group 103"/>
            <p:cNvGrpSpPr>
              <a:grpSpLocks/>
            </p:cNvGrpSpPr>
            <p:nvPr/>
          </p:nvGrpSpPr>
          <p:grpSpPr bwMode="auto">
            <a:xfrm>
              <a:off x="1450355" y="2035993"/>
              <a:ext cx="873125" cy="176213"/>
              <a:chOff x="1680" y="2208"/>
              <a:chExt cx="528" cy="96"/>
            </a:xfrm>
          </p:grpSpPr>
          <p:sp>
            <p:nvSpPr>
              <p:cNvPr id="16" name="Line 104"/>
              <p:cNvSpPr>
                <a:spLocks noChangeShapeType="1"/>
              </p:cNvSpPr>
              <p:nvPr/>
            </p:nvSpPr>
            <p:spPr bwMode="auto">
              <a:xfrm>
                <a:off x="1680" y="2304"/>
                <a:ext cx="52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" name="Line 105"/>
              <p:cNvSpPr>
                <a:spLocks noChangeShapeType="1"/>
              </p:cNvSpPr>
              <p:nvPr/>
            </p:nvSpPr>
            <p:spPr bwMode="auto">
              <a:xfrm flipH="1" flipV="1">
                <a:off x="2064" y="2208"/>
                <a:ext cx="144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4" name="Text Box 111"/>
            <p:cNvSpPr txBox="1">
              <a:spLocks noChangeArrowheads="1"/>
            </p:cNvSpPr>
            <p:nvPr/>
          </p:nvSpPr>
          <p:spPr bwMode="auto">
            <a:xfrm>
              <a:off x="1621805" y="1802631"/>
              <a:ext cx="692646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 dirty="0" smtClean="0">
                  <a:latin typeface="Times New Roman"/>
                  <a:cs typeface="Times New Roman"/>
                </a:rPr>
                <a:t>p</a:t>
              </a:r>
              <a:r>
                <a:rPr lang="en-US" sz="2000" i="1" baseline="30000" dirty="0" smtClean="0">
                  <a:latin typeface="Times New Roman"/>
                  <a:cs typeface="Times New Roman"/>
                </a:rPr>
                <a:t>*</a:t>
              </a:r>
              <a:endParaRPr lang="en-US" sz="2000" i="1" baseline="30000" dirty="0">
                <a:latin typeface="Times New Roman"/>
                <a:cs typeface="Times New Roman"/>
              </a:endParaRPr>
            </a:p>
          </p:txBody>
        </p:sp>
        <p:sp>
          <p:nvSpPr>
            <p:cNvPr id="15" name="Text Box 112"/>
            <p:cNvSpPr txBox="1">
              <a:spLocks noChangeArrowheads="1"/>
            </p:cNvSpPr>
            <p:nvPr/>
          </p:nvSpPr>
          <p:spPr bwMode="auto">
            <a:xfrm>
              <a:off x="1609105" y="2126481"/>
              <a:ext cx="47625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 dirty="0" smtClean="0">
                  <a:latin typeface="Times New Roman"/>
                  <a:cs typeface="Times New Roman"/>
                </a:rPr>
                <a:t>q</a:t>
              </a:r>
              <a:r>
                <a:rPr lang="en-US" sz="2000" i="1" baseline="-25000" dirty="0" smtClean="0">
                  <a:latin typeface="Times New Roman"/>
                  <a:cs typeface="Times New Roman"/>
                </a:rPr>
                <a:t>2</a:t>
              </a:r>
              <a:endParaRPr lang="en-US" sz="2000" i="1" baseline="-25000" dirty="0">
                <a:latin typeface="Times New Roman"/>
                <a:cs typeface="Times New Roman"/>
              </a:endParaRPr>
            </a:p>
          </p:txBody>
        </p:sp>
      </p:grpSp>
      <p:cxnSp>
        <p:nvCxnSpPr>
          <p:cNvPr id="18" name="Gerade Verbindung 17"/>
          <p:cNvCxnSpPr/>
          <p:nvPr/>
        </p:nvCxnSpPr>
        <p:spPr bwMode="auto">
          <a:xfrm>
            <a:off x="6728601" y="2296589"/>
            <a:ext cx="0" cy="4320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9" name="Gerade Verbindung 18"/>
          <p:cNvCxnSpPr/>
          <p:nvPr/>
        </p:nvCxnSpPr>
        <p:spPr bwMode="auto">
          <a:xfrm>
            <a:off x="3790883" y="2333569"/>
            <a:ext cx="0" cy="4320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0" name="Gerade Verbindung 19"/>
          <p:cNvCxnSpPr/>
          <p:nvPr/>
        </p:nvCxnSpPr>
        <p:spPr bwMode="auto">
          <a:xfrm rot="16200000">
            <a:off x="4066462" y="2559341"/>
            <a:ext cx="0" cy="4320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21" name="Group 103"/>
          <p:cNvGrpSpPr>
            <a:grpSpLocks/>
          </p:cNvGrpSpPr>
          <p:nvPr/>
        </p:nvGrpSpPr>
        <p:grpSpPr bwMode="auto">
          <a:xfrm>
            <a:off x="4285505" y="3752228"/>
            <a:ext cx="1008566" cy="213487"/>
            <a:chOff x="1680" y="2208"/>
            <a:chExt cx="528" cy="96"/>
          </a:xfrm>
        </p:grpSpPr>
        <p:sp>
          <p:nvSpPr>
            <p:cNvPr id="22" name="Line 104"/>
            <p:cNvSpPr>
              <a:spLocks noChangeShapeType="1"/>
            </p:cNvSpPr>
            <p:nvPr/>
          </p:nvSpPr>
          <p:spPr bwMode="auto">
            <a:xfrm>
              <a:off x="1680" y="2304"/>
              <a:ext cx="52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Line 105"/>
            <p:cNvSpPr>
              <a:spLocks noChangeShapeType="1"/>
            </p:cNvSpPr>
            <p:nvPr/>
          </p:nvSpPr>
          <p:spPr bwMode="auto">
            <a:xfrm flipH="1" flipV="1">
              <a:off x="2064" y="2208"/>
              <a:ext cx="144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5" name="Text Box 112"/>
          <p:cNvSpPr txBox="1">
            <a:spLocks noChangeArrowheads="1"/>
          </p:cNvSpPr>
          <p:nvPr/>
        </p:nvSpPr>
        <p:spPr bwMode="auto">
          <a:xfrm>
            <a:off x="4507553" y="3859409"/>
            <a:ext cx="476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dirty="0" smtClean="0">
                <a:latin typeface="Times New Roman"/>
                <a:cs typeface="Times New Roman"/>
              </a:rPr>
              <a:t>q</a:t>
            </a:r>
            <a:r>
              <a:rPr lang="en-US" sz="2000" i="1" baseline="-25000" dirty="0" smtClean="0">
                <a:latin typeface="Times New Roman"/>
                <a:cs typeface="Times New Roman"/>
              </a:rPr>
              <a:t>3</a:t>
            </a:r>
            <a:endParaRPr lang="en-US" sz="2000" i="1" baseline="-25000" dirty="0">
              <a:latin typeface="Times New Roman"/>
              <a:cs typeface="Times New Roman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2116993" y="373427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1</a:t>
            </a:r>
            <a:endParaRPr lang="de-DE" sz="2400" dirty="0"/>
          </a:p>
        </p:txBody>
      </p:sp>
      <p:grpSp>
        <p:nvGrpSpPr>
          <p:cNvPr id="28" name="Group 103"/>
          <p:cNvGrpSpPr>
            <a:grpSpLocks/>
          </p:cNvGrpSpPr>
          <p:nvPr/>
        </p:nvGrpSpPr>
        <p:grpSpPr bwMode="auto">
          <a:xfrm>
            <a:off x="5696159" y="1623953"/>
            <a:ext cx="1039164" cy="171915"/>
            <a:chOff x="1680" y="2208"/>
            <a:chExt cx="528" cy="96"/>
          </a:xfrm>
        </p:grpSpPr>
        <p:sp>
          <p:nvSpPr>
            <p:cNvPr id="29" name="Line 104"/>
            <p:cNvSpPr>
              <a:spLocks noChangeShapeType="1"/>
            </p:cNvSpPr>
            <p:nvPr/>
          </p:nvSpPr>
          <p:spPr bwMode="auto">
            <a:xfrm>
              <a:off x="1680" y="2304"/>
              <a:ext cx="52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Line 105"/>
            <p:cNvSpPr>
              <a:spLocks noChangeShapeType="1"/>
            </p:cNvSpPr>
            <p:nvPr/>
          </p:nvSpPr>
          <p:spPr bwMode="auto">
            <a:xfrm flipH="1" flipV="1">
              <a:off x="2064" y="2208"/>
              <a:ext cx="144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1" name="Text Box 111"/>
          <p:cNvSpPr txBox="1">
            <a:spLocks noChangeArrowheads="1"/>
          </p:cNvSpPr>
          <p:nvPr/>
        </p:nvSpPr>
        <p:spPr bwMode="auto">
          <a:xfrm>
            <a:off x="5833878" y="1359216"/>
            <a:ext cx="69264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dirty="0" smtClean="0">
                <a:latin typeface="Symbol" charset="2"/>
                <a:cs typeface="Symbol" charset="2"/>
              </a:rPr>
              <a:t>D</a:t>
            </a:r>
            <a:r>
              <a:rPr lang="en-US" sz="2000" i="1" dirty="0" smtClean="0">
                <a:latin typeface="Times New Roman"/>
                <a:cs typeface="Times New Roman"/>
              </a:rPr>
              <a:t>p</a:t>
            </a:r>
            <a:r>
              <a:rPr lang="en-US" sz="2000" i="1" baseline="-25000" dirty="0" smtClean="0">
                <a:latin typeface="Times New Roman"/>
                <a:cs typeface="Times New Roman"/>
              </a:rPr>
              <a:t>1</a:t>
            </a:r>
            <a:endParaRPr lang="en-US" sz="2000" baseline="-25000" dirty="0">
              <a:latin typeface="Times New Roman"/>
              <a:cs typeface="Times New Roman"/>
            </a:endParaRPr>
          </a:p>
        </p:txBody>
      </p:sp>
      <p:sp>
        <p:nvSpPr>
          <p:cNvPr id="32" name="Text Box 112"/>
          <p:cNvSpPr txBox="1">
            <a:spLocks noChangeArrowheads="1"/>
          </p:cNvSpPr>
          <p:nvPr/>
        </p:nvSpPr>
        <p:spPr bwMode="auto">
          <a:xfrm>
            <a:off x="5907966" y="1675955"/>
            <a:ext cx="476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dirty="0" smtClean="0">
                <a:latin typeface="Times New Roman"/>
                <a:cs typeface="Times New Roman"/>
              </a:rPr>
              <a:t>q</a:t>
            </a:r>
            <a:r>
              <a:rPr lang="en-US" sz="2000" i="1" baseline="-25000" dirty="0" smtClean="0">
                <a:latin typeface="Times New Roman"/>
                <a:cs typeface="Times New Roman"/>
              </a:rPr>
              <a:t>1</a:t>
            </a:r>
            <a:endParaRPr lang="en-US" sz="2000" i="1" baseline="-25000" dirty="0">
              <a:latin typeface="Times New Roman"/>
              <a:cs typeface="Times New Roman"/>
            </a:endParaRPr>
          </a:p>
        </p:txBody>
      </p:sp>
      <p:grpSp>
        <p:nvGrpSpPr>
          <p:cNvPr id="34" name="Group 103"/>
          <p:cNvGrpSpPr>
            <a:grpSpLocks/>
          </p:cNvGrpSpPr>
          <p:nvPr/>
        </p:nvGrpSpPr>
        <p:grpSpPr bwMode="auto">
          <a:xfrm rot="5400000">
            <a:off x="3273739" y="5058410"/>
            <a:ext cx="1712400" cy="177492"/>
            <a:chOff x="1680" y="2208"/>
            <a:chExt cx="528" cy="96"/>
          </a:xfrm>
        </p:grpSpPr>
        <p:sp>
          <p:nvSpPr>
            <p:cNvPr id="37" name="Line 104"/>
            <p:cNvSpPr>
              <a:spLocks noChangeShapeType="1"/>
            </p:cNvSpPr>
            <p:nvPr/>
          </p:nvSpPr>
          <p:spPr bwMode="auto">
            <a:xfrm>
              <a:off x="1680" y="2304"/>
              <a:ext cx="52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Line 105"/>
            <p:cNvSpPr>
              <a:spLocks noChangeShapeType="1"/>
            </p:cNvSpPr>
            <p:nvPr/>
          </p:nvSpPr>
          <p:spPr bwMode="auto">
            <a:xfrm flipH="1" flipV="1">
              <a:off x="2064" y="2208"/>
              <a:ext cx="144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cxnSp>
        <p:nvCxnSpPr>
          <p:cNvPr id="39" name="Gerade Verbindung 38"/>
          <p:cNvCxnSpPr/>
          <p:nvPr/>
        </p:nvCxnSpPr>
        <p:spPr bwMode="auto">
          <a:xfrm>
            <a:off x="6737805" y="1577600"/>
            <a:ext cx="0" cy="4320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1" name="Gerade Verbindung 40"/>
          <p:cNvCxnSpPr/>
          <p:nvPr/>
        </p:nvCxnSpPr>
        <p:spPr bwMode="auto">
          <a:xfrm rot="5400000">
            <a:off x="4051311" y="4076033"/>
            <a:ext cx="0" cy="4320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2" name="Textfeld 41"/>
          <p:cNvSpPr txBox="1"/>
          <p:nvPr/>
        </p:nvSpPr>
        <p:spPr>
          <a:xfrm>
            <a:off x="3885093" y="3723921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0</a:t>
            </a:r>
            <a:endParaRPr lang="de-DE" sz="2400" dirty="0"/>
          </a:p>
        </p:txBody>
      </p:sp>
      <p:grpSp>
        <p:nvGrpSpPr>
          <p:cNvPr id="43" name="Group 103"/>
          <p:cNvGrpSpPr>
            <a:grpSpLocks/>
          </p:cNvGrpSpPr>
          <p:nvPr/>
        </p:nvGrpSpPr>
        <p:grpSpPr bwMode="auto">
          <a:xfrm rot="10800000">
            <a:off x="5857224" y="3946054"/>
            <a:ext cx="873125" cy="176213"/>
            <a:chOff x="1680" y="2208"/>
            <a:chExt cx="528" cy="96"/>
          </a:xfrm>
        </p:grpSpPr>
        <p:sp>
          <p:nvSpPr>
            <p:cNvPr id="44" name="Line 104"/>
            <p:cNvSpPr>
              <a:spLocks noChangeShapeType="1"/>
            </p:cNvSpPr>
            <p:nvPr/>
          </p:nvSpPr>
          <p:spPr bwMode="auto">
            <a:xfrm>
              <a:off x="1680" y="2304"/>
              <a:ext cx="52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Line 105"/>
            <p:cNvSpPr>
              <a:spLocks noChangeShapeType="1"/>
            </p:cNvSpPr>
            <p:nvPr/>
          </p:nvSpPr>
          <p:spPr bwMode="auto">
            <a:xfrm flipH="1" flipV="1">
              <a:off x="2064" y="2208"/>
              <a:ext cx="144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46" name="Text Box 112"/>
          <p:cNvSpPr txBox="1">
            <a:spLocks noChangeArrowheads="1"/>
          </p:cNvSpPr>
          <p:nvPr/>
        </p:nvSpPr>
        <p:spPr bwMode="auto">
          <a:xfrm>
            <a:off x="3181637" y="5089380"/>
            <a:ext cx="8580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dirty="0" err="1" smtClean="0">
                <a:latin typeface="Symbol" charset="2"/>
                <a:cs typeface="Symbol" charset="2"/>
              </a:rPr>
              <a:t>D</a:t>
            </a:r>
            <a:r>
              <a:rPr lang="en-US" sz="2000" i="1" dirty="0" err="1" smtClean="0">
                <a:latin typeface="Times New Roman"/>
                <a:cs typeface="Times New Roman"/>
              </a:rPr>
              <a:t>q</a:t>
            </a:r>
            <a:r>
              <a:rPr lang="en-US" sz="2000" i="1" baseline="30000" dirty="0" err="1" smtClean="0">
                <a:latin typeface="Times New Roman"/>
                <a:cs typeface="Times New Roman"/>
              </a:rPr>
              <a:t>Reac</a:t>
            </a:r>
            <a:endParaRPr lang="en-US" sz="2000" i="1" baseline="30000" dirty="0">
              <a:latin typeface="Times New Roman"/>
              <a:cs typeface="Times New Roman"/>
            </a:endParaRPr>
          </a:p>
        </p:txBody>
      </p:sp>
      <p:cxnSp>
        <p:nvCxnSpPr>
          <p:cNvPr id="47" name="Gerade Verbindung 46"/>
          <p:cNvCxnSpPr/>
          <p:nvPr/>
        </p:nvCxnSpPr>
        <p:spPr bwMode="auto">
          <a:xfrm rot="10800000">
            <a:off x="2520298" y="3724567"/>
            <a:ext cx="0" cy="4320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8" name="Text Box 111"/>
          <p:cNvSpPr txBox="1">
            <a:spLocks noChangeArrowheads="1"/>
          </p:cNvSpPr>
          <p:nvPr/>
        </p:nvSpPr>
        <p:spPr bwMode="auto">
          <a:xfrm>
            <a:off x="4058814" y="5063405"/>
            <a:ext cx="69264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dirty="0" smtClean="0">
                <a:latin typeface="Times New Roman"/>
                <a:cs typeface="Times New Roman"/>
              </a:rPr>
              <a:t>p</a:t>
            </a:r>
            <a:r>
              <a:rPr lang="en-US" sz="2000" i="1" baseline="30000" dirty="0" smtClean="0">
                <a:latin typeface="Times New Roman"/>
                <a:cs typeface="Times New Roman"/>
              </a:rPr>
              <a:t>*</a:t>
            </a:r>
            <a:endParaRPr lang="en-US" sz="2000" i="1" baseline="30000" dirty="0">
              <a:latin typeface="Times New Roman"/>
              <a:cs typeface="Times New Roman"/>
            </a:endParaRPr>
          </a:p>
        </p:txBody>
      </p:sp>
      <p:sp>
        <p:nvSpPr>
          <p:cNvPr id="49" name="Textfeld 48"/>
          <p:cNvSpPr txBox="1"/>
          <p:nvPr/>
        </p:nvSpPr>
        <p:spPr>
          <a:xfrm>
            <a:off x="3128020" y="6093311"/>
            <a:ext cx="2221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err="1" smtClean="0"/>
              <a:t>To</a:t>
            </a:r>
            <a:r>
              <a:rPr lang="de-DE" sz="1400" dirty="0" smtClean="0"/>
              <a:t> </a:t>
            </a:r>
            <a:r>
              <a:rPr lang="de-DE" sz="1400" dirty="0" err="1" smtClean="0"/>
              <a:t>be</a:t>
            </a:r>
            <a:r>
              <a:rPr lang="de-DE" sz="1400" dirty="0" smtClean="0"/>
              <a:t> </a:t>
            </a:r>
            <a:r>
              <a:rPr lang="de-DE" sz="1400" dirty="0" err="1" smtClean="0"/>
              <a:t>distributed</a:t>
            </a:r>
            <a:r>
              <a:rPr lang="de-DE" sz="1400" dirty="0"/>
              <a:t> </a:t>
            </a:r>
            <a:r>
              <a:rPr lang="de-DE" sz="1400" dirty="0" err="1" smtClean="0"/>
              <a:t>towards</a:t>
            </a:r>
            <a:r>
              <a:rPr lang="de-DE" sz="1400" dirty="0" smtClean="0"/>
              <a:t> </a:t>
            </a:r>
            <a:r>
              <a:rPr lang="de-DE" sz="1400" dirty="0" err="1" smtClean="0"/>
              <a:t>the</a:t>
            </a:r>
            <a:r>
              <a:rPr lang="de-DE" sz="1400" dirty="0" smtClean="0"/>
              <a:t> CF-Elements</a:t>
            </a:r>
            <a:endParaRPr lang="de-DE" sz="1400" dirty="0"/>
          </a:p>
        </p:txBody>
      </p:sp>
      <p:grpSp>
        <p:nvGrpSpPr>
          <p:cNvPr id="50" name="Group 103"/>
          <p:cNvGrpSpPr>
            <a:grpSpLocks/>
          </p:cNvGrpSpPr>
          <p:nvPr/>
        </p:nvGrpSpPr>
        <p:grpSpPr bwMode="auto">
          <a:xfrm>
            <a:off x="2758276" y="2368865"/>
            <a:ext cx="1029186" cy="235147"/>
            <a:chOff x="1680" y="2208"/>
            <a:chExt cx="528" cy="96"/>
          </a:xfrm>
        </p:grpSpPr>
        <p:sp>
          <p:nvSpPr>
            <p:cNvPr id="51" name="Line 104"/>
            <p:cNvSpPr>
              <a:spLocks noChangeShapeType="1"/>
            </p:cNvSpPr>
            <p:nvPr/>
          </p:nvSpPr>
          <p:spPr bwMode="auto">
            <a:xfrm>
              <a:off x="1680" y="2304"/>
              <a:ext cx="52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" name="Line 105"/>
            <p:cNvSpPr>
              <a:spLocks noChangeShapeType="1"/>
            </p:cNvSpPr>
            <p:nvPr/>
          </p:nvSpPr>
          <p:spPr bwMode="auto">
            <a:xfrm flipH="1" flipV="1">
              <a:off x="2064" y="2208"/>
              <a:ext cx="144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3" name="Text Box 111"/>
          <p:cNvSpPr txBox="1">
            <a:spLocks noChangeArrowheads="1"/>
          </p:cNvSpPr>
          <p:nvPr/>
        </p:nvSpPr>
        <p:spPr bwMode="auto">
          <a:xfrm>
            <a:off x="2988234" y="2172215"/>
            <a:ext cx="69264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dirty="0" smtClean="0">
                <a:latin typeface="Times New Roman"/>
                <a:cs typeface="Times New Roman"/>
              </a:rPr>
              <a:t>p</a:t>
            </a:r>
            <a:r>
              <a:rPr lang="en-US" sz="2000" i="1" baseline="-25000" dirty="0" smtClean="0">
                <a:latin typeface="Times New Roman"/>
                <a:cs typeface="Times New Roman"/>
              </a:rPr>
              <a:t>2</a:t>
            </a:r>
            <a:endParaRPr lang="en-US" sz="2000" i="1" baseline="-25000" dirty="0">
              <a:latin typeface="Times New Roman"/>
              <a:cs typeface="Times New Roman"/>
            </a:endParaRPr>
          </a:p>
        </p:txBody>
      </p:sp>
      <p:sp>
        <p:nvSpPr>
          <p:cNvPr id="54" name="Text Box 111"/>
          <p:cNvSpPr txBox="1">
            <a:spLocks noChangeArrowheads="1"/>
          </p:cNvSpPr>
          <p:nvPr/>
        </p:nvSpPr>
        <p:spPr bwMode="auto">
          <a:xfrm>
            <a:off x="5850824" y="2119371"/>
            <a:ext cx="69264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dirty="0" smtClean="0">
                <a:latin typeface="Symbol" charset="2"/>
                <a:cs typeface="Symbol" charset="2"/>
              </a:rPr>
              <a:t>D</a:t>
            </a:r>
            <a:r>
              <a:rPr lang="en-US" sz="2000" i="1" dirty="0" smtClean="0">
                <a:latin typeface="Times New Roman"/>
                <a:cs typeface="Times New Roman"/>
              </a:rPr>
              <a:t>p</a:t>
            </a:r>
            <a:r>
              <a:rPr lang="en-US" sz="2000" i="1" baseline="-25000" dirty="0" smtClean="0">
                <a:latin typeface="Times New Roman"/>
                <a:cs typeface="Times New Roman"/>
              </a:rPr>
              <a:t>2</a:t>
            </a:r>
            <a:endParaRPr lang="en-US" sz="2000" baseline="-25000" dirty="0">
              <a:latin typeface="Times New Roman"/>
              <a:cs typeface="Times New Roman"/>
            </a:endParaRPr>
          </a:p>
        </p:txBody>
      </p:sp>
      <p:sp>
        <p:nvSpPr>
          <p:cNvPr id="55" name="Text Box 111"/>
          <p:cNvSpPr txBox="1">
            <a:spLocks noChangeArrowheads="1"/>
          </p:cNvSpPr>
          <p:nvPr/>
        </p:nvSpPr>
        <p:spPr bwMode="auto">
          <a:xfrm>
            <a:off x="4559848" y="3567289"/>
            <a:ext cx="69264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dirty="0" smtClean="0">
                <a:latin typeface="Times New Roman"/>
                <a:cs typeface="Times New Roman"/>
              </a:rPr>
              <a:t>p</a:t>
            </a:r>
            <a:r>
              <a:rPr lang="en-US" sz="2000" i="1" baseline="30000" dirty="0" smtClean="0">
                <a:latin typeface="Times New Roman"/>
                <a:cs typeface="Times New Roman"/>
              </a:rPr>
              <a:t>*</a:t>
            </a:r>
            <a:endParaRPr lang="en-US" sz="2000" i="1" baseline="30000" dirty="0">
              <a:latin typeface="Times New Roman"/>
              <a:cs typeface="Times New Roman"/>
            </a:endParaRPr>
          </a:p>
        </p:txBody>
      </p:sp>
      <p:grpSp>
        <p:nvGrpSpPr>
          <p:cNvPr id="56" name="Group 103"/>
          <p:cNvGrpSpPr>
            <a:grpSpLocks/>
          </p:cNvGrpSpPr>
          <p:nvPr/>
        </p:nvGrpSpPr>
        <p:grpSpPr bwMode="auto">
          <a:xfrm>
            <a:off x="2517406" y="3767656"/>
            <a:ext cx="1273030" cy="198060"/>
            <a:chOff x="1680" y="2208"/>
            <a:chExt cx="528" cy="96"/>
          </a:xfrm>
        </p:grpSpPr>
        <p:sp>
          <p:nvSpPr>
            <p:cNvPr id="57" name="Line 104"/>
            <p:cNvSpPr>
              <a:spLocks noChangeShapeType="1"/>
            </p:cNvSpPr>
            <p:nvPr/>
          </p:nvSpPr>
          <p:spPr bwMode="auto">
            <a:xfrm>
              <a:off x="1680" y="2304"/>
              <a:ext cx="52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" name="Line 105"/>
            <p:cNvSpPr>
              <a:spLocks noChangeShapeType="1"/>
            </p:cNvSpPr>
            <p:nvPr/>
          </p:nvSpPr>
          <p:spPr bwMode="auto">
            <a:xfrm flipH="1" flipV="1">
              <a:off x="2064" y="2208"/>
              <a:ext cx="144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9" name="Text Box 112"/>
          <p:cNvSpPr txBox="1">
            <a:spLocks noChangeArrowheads="1"/>
          </p:cNvSpPr>
          <p:nvPr/>
        </p:nvSpPr>
        <p:spPr bwMode="auto">
          <a:xfrm>
            <a:off x="2742815" y="3874836"/>
            <a:ext cx="476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dirty="0" smtClean="0">
                <a:latin typeface="Times New Roman"/>
                <a:cs typeface="Times New Roman"/>
              </a:rPr>
              <a:t>q</a:t>
            </a:r>
            <a:r>
              <a:rPr lang="en-US" sz="2000" i="1" baseline="-25000" dirty="0" smtClean="0">
                <a:latin typeface="Times New Roman"/>
                <a:cs typeface="Times New Roman"/>
              </a:rPr>
              <a:t>1</a:t>
            </a:r>
            <a:endParaRPr lang="en-US" sz="2000" i="1" baseline="-25000" dirty="0">
              <a:latin typeface="Times New Roman"/>
              <a:cs typeface="Times New Roman"/>
            </a:endParaRPr>
          </a:p>
        </p:txBody>
      </p:sp>
      <p:sp>
        <p:nvSpPr>
          <p:cNvPr id="60" name="Text Box 111"/>
          <p:cNvSpPr txBox="1">
            <a:spLocks noChangeArrowheads="1"/>
          </p:cNvSpPr>
          <p:nvPr/>
        </p:nvSpPr>
        <p:spPr bwMode="auto">
          <a:xfrm>
            <a:off x="2782281" y="3582716"/>
            <a:ext cx="69264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dirty="0" smtClean="0">
                <a:latin typeface="Times New Roman"/>
                <a:cs typeface="Times New Roman"/>
              </a:rPr>
              <a:t>p</a:t>
            </a:r>
            <a:r>
              <a:rPr lang="en-US" sz="2000" i="1" baseline="30000" dirty="0" smtClean="0">
                <a:latin typeface="Times New Roman"/>
                <a:cs typeface="Times New Roman"/>
              </a:rPr>
              <a:t>*</a:t>
            </a:r>
            <a:endParaRPr lang="en-US" sz="2000" i="1" baseline="30000" dirty="0">
              <a:latin typeface="Times New Roman"/>
              <a:cs typeface="Times New Roman"/>
            </a:endParaRPr>
          </a:p>
        </p:txBody>
      </p:sp>
      <p:cxnSp>
        <p:nvCxnSpPr>
          <p:cNvPr id="61" name="Gerade Verbindung 60"/>
          <p:cNvCxnSpPr/>
          <p:nvPr/>
        </p:nvCxnSpPr>
        <p:spPr bwMode="auto">
          <a:xfrm>
            <a:off x="5303012" y="3731757"/>
            <a:ext cx="0" cy="4320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6" name="Gerade Verbindung 65"/>
          <p:cNvCxnSpPr>
            <a:endCxn id="27" idx="0"/>
          </p:cNvCxnSpPr>
          <p:nvPr/>
        </p:nvCxnSpPr>
        <p:spPr bwMode="auto">
          <a:xfrm flipH="1">
            <a:off x="2294912" y="1795869"/>
            <a:ext cx="14342" cy="1938401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Gerade Verbindung 67"/>
          <p:cNvCxnSpPr>
            <a:endCxn id="29" idx="0"/>
          </p:cNvCxnSpPr>
          <p:nvPr/>
        </p:nvCxnSpPr>
        <p:spPr bwMode="auto">
          <a:xfrm flipV="1">
            <a:off x="2296425" y="1795868"/>
            <a:ext cx="3399734" cy="12828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3" name="Text Box 112"/>
          <p:cNvSpPr txBox="1">
            <a:spLocks noChangeArrowheads="1"/>
          </p:cNvSpPr>
          <p:nvPr/>
        </p:nvSpPr>
        <p:spPr bwMode="auto">
          <a:xfrm>
            <a:off x="1295599" y="3867846"/>
            <a:ext cx="476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dirty="0" smtClean="0">
                <a:latin typeface="Times New Roman"/>
                <a:cs typeface="Times New Roman"/>
              </a:rPr>
              <a:t>q</a:t>
            </a:r>
            <a:r>
              <a:rPr lang="en-US" sz="2000" i="1" baseline="-25000" dirty="0" smtClean="0">
                <a:latin typeface="Times New Roman"/>
                <a:cs typeface="Times New Roman"/>
              </a:rPr>
              <a:t>1</a:t>
            </a:r>
            <a:endParaRPr lang="en-US" sz="2000" i="1" baseline="-25000" dirty="0">
              <a:latin typeface="Times New Roman"/>
              <a:cs typeface="Times New Roman"/>
            </a:endParaRPr>
          </a:p>
        </p:txBody>
      </p:sp>
      <p:cxnSp>
        <p:nvCxnSpPr>
          <p:cNvPr id="74" name="Gerade Verbindung 73"/>
          <p:cNvCxnSpPr/>
          <p:nvPr/>
        </p:nvCxnSpPr>
        <p:spPr bwMode="auto">
          <a:xfrm>
            <a:off x="2083051" y="3730254"/>
            <a:ext cx="0" cy="4320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75" name="Group 103"/>
          <p:cNvGrpSpPr>
            <a:grpSpLocks/>
          </p:cNvGrpSpPr>
          <p:nvPr/>
        </p:nvGrpSpPr>
        <p:grpSpPr bwMode="auto">
          <a:xfrm>
            <a:off x="1050444" y="3765550"/>
            <a:ext cx="1029186" cy="235147"/>
            <a:chOff x="1680" y="2208"/>
            <a:chExt cx="528" cy="96"/>
          </a:xfrm>
        </p:grpSpPr>
        <p:sp>
          <p:nvSpPr>
            <p:cNvPr id="76" name="Line 104"/>
            <p:cNvSpPr>
              <a:spLocks noChangeShapeType="1"/>
            </p:cNvSpPr>
            <p:nvPr/>
          </p:nvSpPr>
          <p:spPr bwMode="auto">
            <a:xfrm>
              <a:off x="1680" y="2304"/>
              <a:ext cx="52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" name="Line 105"/>
            <p:cNvSpPr>
              <a:spLocks noChangeShapeType="1"/>
            </p:cNvSpPr>
            <p:nvPr/>
          </p:nvSpPr>
          <p:spPr bwMode="auto">
            <a:xfrm flipH="1" flipV="1">
              <a:off x="2064" y="2208"/>
              <a:ext cx="144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78" name="Text Box 111"/>
          <p:cNvSpPr txBox="1">
            <a:spLocks noChangeArrowheads="1"/>
          </p:cNvSpPr>
          <p:nvPr/>
        </p:nvSpPr>
        <p:spPr bwMode="auto">
          <a:xfrm>
            <a:off x="1280402" y="3556072"/>
            <a:ext cx="69264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dirty="0" smtClean="0">
                <a:latin typeface="Times New Roman"/>
                <a:cs typeface="Times New Roman"/>
              </a:rPr>
              <a:t>p</a:t>
            </a:r>
            <a:r>
              <a:rPr lang="en-US" sz="2000" i="1" baseline="-25000" dirty="0" smtClean="0">
                <a:latin typeface="Times New Roman"/>
                <a:cs typeface="Times New Roman"/>
              </a:rPr>
              <a:t>1</a:t>
            </a:r>
            <a:endParaRPr lang="en-US" sz="2000" i="1" baseline="-25000" dirty="0">
              <a:latin typeface="Times New Roman"/>
              <a:cs typeface="Times New Roman"/>
            </a:endParaRPr>
          </a:p>
        </p:txBody>
      </p:sp>
      <p:sp>
        <p:nvSpPr>
          <p:cNvPr id="79" name="Textfeld 78"/>
          <p:cNvSpPr txBox="1"/>
          <p:nvPr/>
        </p:nvSpPr>
        <p:spPr>
          <a:xfrm>
            <a:off x="5435874" y="3654791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1</a:t>
            </a:r>
            <a:endParaRPr lang="de-DE" sz="2400" dirty="0"/>
          </a:p>
        </p:txBody>
      </p:sp>
      <p:cxnSp>
        <p:nvCxnSpPr>
          <p:cNvPr id="84" name="Gerade Verbindung 83"/>
          <p:cNvCxnSpPr/>
          <p:nvPr/>
        </p:nvCxnSpPr>
        <p:spPr bwMode="auto">
          <a:xfrm>
            <a:off x="6727052" y="3744586"/>
            <a:ext cx="0" cy="4320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85" name="Text Box 111"/>
          <p:cNvSpPr txBox="1">
            <a:spLocks noChangeArrowheads="1"/>
          </p:cNvSpPr>
          <p:nvPr/>
        </p:nvSpPr>
        <p:spPr bwMode="auto">
          <a:xfrm>
            <a:off x="6041712" y="3862403"/>
            <a:ext cx="69264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dirty="0" smtClean="0">
                <a:latin typeface="Symbol" charset="2"/>
                <a:cs typeface="Symbol" charset="2"/>
              </a:rPr>
              <a:t>D</a:t>
            </a:r>
            <a:r>
              <a:rPr lang="en-US" sz="2000" i="1" dirty="0" smtClean="0">
                <a:latin typeface="Times New Roman"/>
                <a:cs typeface="Times New Roman"/>
              </a:rPr>
              <a:t>p</a:t>
            </a:r>
            <a:r>
              <a:rPr lang="en-US" sz="2000" i="1" baseline="-25000" dirty="0" smtClean="0">
                <a:latin typeface="Times New Roman"/>
                <a:cs typeface="Times New Roman"/>
              </a:rPr>
              <a:t>3</a:t>
            </a:r>
            <a:endParaRPr lang="en-US" sz="2000" baseline="-25000" dirty="0">
              <a:latin typeface="Times New Roman"/>
              <a:cs typeface="Times New Roman"/>
            </a:endParaRPr>
          </a:p>
        </p:txBody>
      </p:sp>
      <p:sp>
        <p:nvSpPr>
          <p:cNvPr id="86" name="Text Box 112"/>
          <p:cNvSpPr txBox="1">
            <a:spLocks noChangeArrowheads="1"/>
          </p:cNvSpPr>
          <p:nvPr/>
        </p:nvSpPr>
        <p:spPr bwMode="auto">
          <a:xfrm>
            <a:off x="6083992" y="3537184"/>
            <a:ext cx="476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dirty="0" smtClean="0">
                <a:latin typeface="Times New Roman"/>
                <a:cs typeface="Times New Roman"/>
              </a:rPr>
              <a:t>q</a:t>
            </a:r>
            <a:r>
              <a:rPr lang="en-US" sz="2000" i="1" baseline="-25000" dirty="0" smtClean="0">
                <a:latin typeface="Times New Roman"/>
                <a:cs typeface="Times New Roman"/>
              </a:rPr>
              <a:t>3</a:t>
            </a:r>
            <a:endParaRPr lang="en-US" sz="2000" i="1" baseline="-25000" dirty="0">
              <a:latin typeface="Times New Roman"/>
              <a:cs typeface="Times New Roman"/>
            </a:endParaRPr>
          </a:p>
        </p:txBody>
      </p:sp>
      <p:cxnSp>
        <p:nvCxnSpPr>
          <p:cNvPr id="94" name="Gerade Verbindung 93"/>
          <p:cNvCxnSpPr/>
          <p:nvPr/>
        </p:nvCxnSpPr>
        <p:spPr bwMode="auto">
          <a:xfrm>
            <a:off x="5630462" y="4218768"/>
            <a:ext cx="1551" cy="642924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7" name="Gerade Verbindung 96"/>
          <p:cNvCxnSpPr/>
          <p:nvPr/>
        </p:nvCxnSpPr>
        <p:spPr bwMode="auto">
          <a:xfrm flipV="1">
            <a:off x="4169486" y="4872980"/>
            <a:ext cx="1473806" cy="154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9" name="Gerade Verbindung 98"/>
          <p:cNvCxnSpPr/>
          <p:nvPr/>
        </p:nvCxnSpPr>
        <p:spPr bwMode="auto">
          <a:xfrm flipV="1">
            <a:off x="1924379" y="4871448"/>
            <a:ext cx="2011081" cy="3072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00" name="Group 103"/>
          <p:cNvGrpSpPr>
            <a:grpSpLocks/>
          </p:cNvGrpSpPr>
          <p:nvPr/>
        </p:nvGrpSpPr>
        <p:grpSpPr bwMode="auto">
          <a:xfrm rot="10800000">
            <a:off x="1057559" y="4868115"/>
            <a:ext cx="873125" cy="176213"/>
            <a:chOff x="1680" y="2208"/>
            <a:chExt cx="528" cy="96"/>
          </a:xfrm>
        </p:grpSpPr>
        <p:sp>
          <p:nvSpPr>
            <p:cNvPr id="101" name="Line 104"/>
            <p:cNvSpPr>
              <a:spLocks noChangeShapeType="1"/>
            </p:cNvSpPr>
            <p:nvPr/>
          </p:nvSpPr>
          <p:spPr bwMode="auto">
            <a:xfrm>
              <a:off x="1680" y="2304"/>
              <a:ext cx="52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2" name="Line 105"/>
            <p:cNvSpPr>
              <a:spLocks noChangeShapeType="1"/>
            </p:cNvSpPr>
            <p:nvPr/>
          </p:nvSpPr>
          <p:spPr bwMode="auto">
            <a:xfrm flipH="1" flipV="1">
              <a:off x="2064" y="2208"/>
              <a:ext cx="144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04" name="Text Box 112"/>
          <p:cNvSpPr txBox="1">
            <a:spLocks noChangeArrowheads="1"/>
          </p:cNvSpPr>
          <p:nvPr/>
        </p:nvSpPr>
        <p:spPr bwMode="auto">
          <a:xfrm>
            <a:off x="5274202" y="4279656"/>
            <a:ext cx="476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dirty="0" smtClean="0">
                <a:latin typeface="Times New Roman"/>
                <a:cs typeface="Times New Roman"/>
              </a:rPr>
              <a:t>q</a:t>
            </a:r>
            <a:r>
              <a:rPr lang="en-US" sz="2000" i="1" baseline="-25000" dirty="0" smtClean="0">
                <a:latin typeface="Times New Roman"/>
                <a:cs typeface="Times New Roman"/>
              </a:rPr>
              <a:t>3</a:t>
            </a:r>
            <a:endParaRPr lang="en-US" sz="2000" i="1" baseline="-25000" dirty="0">
              <a:latin typeface="Times New Roman"/>
              <a:cs typeface="Times New Roman"/>
            </a:endParaRPr>
          </a:p>
        </p:txBody>
      </p:sp>
      <p:sp>
        <p:nvSpPr>
          <p:cNvPr id="105" name="Text Box 112"/>
          <p:cNvSpPr txBox="1">
            <a:spLocks noChangeArrowheads="1"/>
          </p:cNvSpPr>
          <p:nvPr/>
        </p:nvSpPr>
        <p:spPr bwMode="auto">
          <a:xfrm>
            <a:off x="1309985" y="4459243"/>
            <a:ext cx="476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dirty="0" smtClean="0">
                <a:latin typeface="Times New Roman"/>
                <a:cs typeface="Times New Roman"/>
              </a:rPr>
              <a:t>q</a:t>
            </a:r>
            <a:r>
              <a:rPr lang="en-US" sz="2000" i="1" baseline="-25000" dirty="0" smtClean="0">
                <a:latin typeface="Times New Roman"/>
                <a:cs typeface="Times New Roman"/>
              </a:rPr>
              <a:t>3</a:t>
            </a:r>
            <a:endParaRPr lang="en-US" sz="2000" i="1" baseline="-25000" dirty="0">
              <a:latin typeface="Times New Roman"/>
              <a:cs typeface="Times New Roman"/>
            </a:endParaRPr>
          </a:p>
        </p:txBody>
      </p:sp>
      <p:sp>
        <p:nvSpPr>
          <p:cNvPr id="106" name="Text Box 111"/>
          <p:cNvSpPr txBox="1">
            <a:spLocks noChangeArrowheads="1"/>
          </p:cNvSpPr>
          <p:nvPr/>
        </p:nvSpPr>
        <p:spPr bwMode="auto">
          <a:xfrm>
            <a:off x="1306060" y="4761871"/>
            <a:ext cx="69264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dirty="0" smtClean="0">
                <a:latin typeface="Times New Roman"/>
                <a:cs typeface="Times New Roman"/>
              </a:rPr>
              <a:t>p</a:t>
            </a:r>
            <a:r>
              <a:rPr lang="en-US" sz="2000" i="1" baseline="-25000" dirty="0" smtClean="0">
                <a:latin typeface="Times New Roman"/>
                <a:cs typeface="Times New Roman"/>
              </a:rPr>
              <a:t>3</a:t>
            </a:r>
            <a:endParaRPr lang="en-US" sz="2000" i="1" baseline="-25000" dirty="0">
              <a:latin typeface="Times New Roman"/>
              <a:cs typeface="Times New Roman"/>
            </a:endParaRPr>
          </a:p>
        </p:txBody>
      </p:sp>
      <p:sp>
        <p:nvSpPr>
          <p:cNvPr id="107" name="Text Box 111"/>
          <p:cNvSpPr txBox="1">
            <a:spLocks noChangeArrowheads="1"/>
          </p:cNvSpPr>
          <p:nvPr/>
        </p:nvSpPr>
        <p:spPr bwMode="auto">
          <a:xfrm>
            <a:off x="5653603" y="4285714"/>
            <a:ext cx="69264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dirty="0" smtClean="0">
                <a:latin typeface="Times New Roman"/>
                <a:cs typeface="Times New Roman"/>
              </a:rPr>
              <a:t>p</a:t>
            </a:r>
            <a:r>
              <a:rPr lang="en-US" sz="2000" i="1" baseline="-25000" dirty="0" smtClean="0">
                <a:latin typeface="Times New Roman"/>
                <a:cs typeface="Times New Roman"/>
              </a:rPr>
              <a:t>3</a:t>
            </a:r>
            <a:endParaRPr lang="en-US" sz="2000" i="1" baseline="-25000" dirty="0">
              <a:latin typeface="Times New Roman"/>
              <a:cs typeface="Times New Roman"/>
            </a:endParaRPr>
          </a:p>
        </p:txBody>
      </p:sp>
      <p:sp>
        <p:nvSpPr>
          <p:cNvPr id="108" name="Text Box 112"/>
          <p:cNvSpPr txBox="1">
            <a:spLocks noChangeArrowheads="1"/>
          </p:cNvSpPr>
          <p:nvPr/>
        </p:nvSpPr>
        <p:spPr bwMode="auto">
          <a:xfrm>
            <a:off x="2314246" y="3162435"/>
            <a:ext cx="476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dirty="0" smtClean="0">
                <a:latin typeface="Times New Roman"/>
                <a:cs typeface="Times New Roman"/>
              </a:rPr>
              <a:t>q</a:t>
            </a:r>
            <a:r>
              <a:rPr lang="en-US" sz="2000" i="1" baseline="-25000" dirty="0" smtClean="0">
                <a:latin typeface="Times New Roman"/>
                <a:cs typeface="Times New Roman"/>
              </a:rPr>
              <a:t>1</a:t>
            </a:r>
            <a:endParaRPr lang="en-US" sz="2000" i="1" baseline="-25000" dirty="0">
              <a:latin typeface="Times New Roman"/>
              <a:cs typeface="Times New Roman"/>
            </a:endParaRPr>
          </a:p>
        </p:txBody>
      </p:sp>
      <p:sp>
        <p:nvSpPr>
          <p:cNvPr id="109" name="Text Box 111"/>
          <p:cNvSpPr txBox="1">
            <a:spLocks noChangeArrowheads="1"/>
          </p:cNvSpPr>
          <p:nvPr/>
        </p:nvSpPr>
        <p:spPr bwMode="auto">
          <a:xfrm>
            <a:off x="1804849" y="3144051"/>
            <a:ext cx="69264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>
                <a:latin typeface="Symbol" charset="2"/>
                <a:cs typeface="Symbol" charset="2"/>
              </a:rPr>
              <a:t>D</a:t>
            </a:r>
            <a:r>
              <a:rPr lang="en-US" sz="2000" i="1" dirty="0" smtClean="0">
                <a:latin typeface="Times New Roman"/>
                <a:cs typeface="Times New Roman"/>
              </a:rPr>
              <a:t>p</a:t>
            </a:r>
            <a:r>
              <a:rPr lang="en-US" sz="2000" i="1" baseline="-25000" dirty="0" smtClean="0">
                <a:latin typeface="Times New Roman"/>
                <a:cs typeface="Times New Roman"/>
              </a:rPr>
              <a:t>1</a:t>
            </a:r>
            <a:endParaRPr lang="en-US" sz="2000" i="1" baseline="-25000" dirty="0">
              <a:latin typeface="Times New Roman"/>
              <a:cs typeface="Times New Roman"/>
            </a:endParaRPr>
          </a:p>
        </p:txBody>
      </p:sp>
      <p:cxnSp>
        <p:nvCxnSpPr>
          <p:cNvPr id="110" name="Gerade Verbindung 109"/>
          <p:cNvCxnSpPr/>
          <p:nvPr/>
        </p:nvCxnSpPr>
        <p:spPr bwMode="auto">
          <a:xfrm flipV="1">
            <a:off x="2424717" y="2600948"/>
            <a:ext cx="1356793" cy="3072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2" name="Gerade Verbindung 111"/>
          <p:cNvCxnSpPr/>
          <p:nvPr/>
        </p:nvCxnSpPr>
        <p:spPr bwMode="auto">
          <a:xfrm flipV="1">
            <a:off x="1051994" y="2599416"/>
            <a:ext cx="1137147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4" name="Text Box 112"/>
          <p:cNvSpPr txBox="1">
            <a:spLocks noChangeArrowheads="1"/>
          </p:cNvSpPr>
          <p:nvPr/>
        </p:nvSpPr>
        <p:spPr bwMode="auto">
          <a:xfrm>
            <a:off x="1218624" y="2482457"/>
            <a:ext cx="476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dirty="0" smtClean="0">
                <a:latin typeface="Times New Roman"/>
                <a:cs typeface="Times New Roman"/>
              </a:rPr>
              <a:t>q</a:t>
            </a:r>
            <a:r>
              <a:rPr lang="en-US" sz="2000" i="1" baseline="-25000" dirty="0" smtClean="0">
                <a:latin typeface="Times New Roman"/>
                <a:cs typeface="Times New Roman"/>
              </a:rPr>
              <a:t>2</a:t>
            </a:r>
            <a:endParaRPr lang="en-US" sz="2000" i="1" baseline="-25000" dirty="0">
              <a:latin typeface="Times New Roman"/>
              <a:cs typeface="Times New Roman"/>
            </a:endParaRPr>
          </a:p>
        </p:txBody>
      </p:sp>
      <p:sp>
        <p:nvSpPr>
          <p:cNvPr id="115" name="Text Box 111"/>
          <p:cNvSpPr txBox="1">
            <a:spLocks noChangeArrowheads="1"/>
          </p:cNvSpPr>
          <p:nvPr/>
        </p:nvSpPr>
        <p:spPr bwMode="auto">
          <a:xfrm>
            <a:off x="1203427" y="2183511"/>
            <a:ext cx="69264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dirty="0" smtClean="0">
                <a:latin typeface="Times New Roman"/>
                <a:cs typeface="Times New Roman"/>
              </a:rPr>
              <a:t>p</a:t>
            </a:r>
            <a:r>
              <a:rPr lang="en-US" sz="2000" i="1" baseline="-25000" dirty="0" smtClean="0">
                <a:latin typeface="Times New Roman"/>
                <a:cs typeface="Times New Roman"/>
              </a:rPr>
              <a:t>2</a:t>
            </a:r>
            <a:endParaRPr lang="en-US" sz="2000" i="1" baseline="-25000" dirty="0">
              <a:latin typeface="Times New Roman"/>
              <a:cs typeface="Times New Roman"/>
            </a:endParaRPr>
          </a:p>
        </p:txBody>
      </p:sp>
      <p:cxnSp>
        <p:nvCxnSpPr>
          <p:cNvPr id="116" name="Gerade Verbindung 115"/>
          <p:cNvCxnSpPr/>
          <p:nvPr/>
        </p:nvCxnSpPr>
        <p:spPr bwMode="auto">
          <a:xfrm rot="5400000">
            <a:off x="5640579" y="4010362"/>
            <a:ext cx="0" cy="4320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17" name="Textfeld 116"/>
          <p:cNvSpPr txBox="1"/>
          <p:nvPr/>
        </p:nvSpPr>
        <p:spPr>
          <a:xfrm>
            <a:off x="676247" y="2349827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0</a:t>
            </a:r>
            <a:endParaRPr lang="de-DE" sz="2400" dirty="0"/>
          </a:p>
        </p:txBody>
      </p:sp>
      <p:sp>
        <p:nvSpPr>
          <p:cNvPr id="118" name="Textfeld 117"/>
          <p:cNvSpPr txBox="1"/>
          <p:nvPr/>
        </p:nvSpPr>
        <p:spPr>
          <a:xfrm>
            <a:off x="674697" y="375934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0</a:t>
            </a:r>
            <a:endParaRPr lang="de-DE" sz="2400" dirty="0"/>
          </a:p>
        </p:txBody>
      </p:sp>
      <p:sp>
        <p:nvSpPr>
          <p:cNvPr id="119" name="Textfeld 118"/>
          <p:cNvSpPr txBox="1"/>
          <p:nvPr/>
        </p:nvSpPr>
        <p:spPr>
          <a:xfrm>
            <a:off x="674697" y="4631622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0</a:t>
            </a:r>
            <a:endParaRPr lang="de-DE" sz="2400" dirty="0"/>
          </a:p>
        </p:txBody>
      </p:sp>
      <p:cxnSp>
        <p:nvCxnSpPr>
          <p:cNvPr id="121" name="Gerade Verbindung 120"/>
          <p:cNvCxnSpPr/>
          <p:nvPr/>
        </p:nvCxnSpPr>
        <p:spPr bwMode="auto">
          <a:xfrm flipV="1">
            <a:off x="4284948" y="2539873"/>
            <a:ext cx="1519211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4" name="Textfeld 123"/>
          <p:cNvSpPr txBox="1"/>
          <p:nvPr/>
        </p:nvSpPr>
        <p:spPr>
          <a:xfrm rot="16200000">
            <a:off x="-539685" y="3585315"/>
            <a:ext cx="18482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 smtClean="0"/>
              <a:t>From</a:t>
            </a:r>
            <a:r>
              <a:rPr lang="de-DE" sz="1600" dirty="0" smtClean="0"/>
              <a:t> CF-Element</a:t>
            </a:r>
            <a:endParaRPr lang="de-DE" sz="1600" dirty="0"/>
          </a:p>
        </p:txBody>
      </p:sp>
      <p:graphicFrame>
        <p:nvGraphicFramePr>
          <p:cNvPr id="125" name="Objekt 1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6624478"/>
              </p:ext>
            </p:extLst>
          </p:nvPr>
        </p:nvGraphicFramePr>
        <p:xfrm>
          <a:off x="7005638" y="1497015"/>
          <a:ext cx="1073150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5" name="Formel" r:id="rId3" imgW="774700" imgH="431800" progId="Equation.3">
                  <p:embed/>
                </p:oleObj>
              </mc:Choice>
              <mc:Fallback>
                <p:oleObj name="Formel" r:id="rId3" imgW="7747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5638" y="1497015"/>
                        <a:ext cx="1073150" cy="601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" name="Objekt 1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6034589"/>
              </p:ext>
            </p:extLst>
          </p:nvPr>
        </p:nvGraphicFramePr>
        <p:xfrm>
          <a:off x="7019925" y="2214563"/>
          <a:ext cx="1144588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6" name="Formel" r:id="rId5" imgW="825500" imgH="431800" progId="Equation.3">
                  <p:embed/>
                </p:oleObj>
              </mc:Choice>
              <mc:Fallback>
                <p:oleObj name="Formel" r:id="rId5" imgW="8255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9925" y="2214563"/>
                        <a:ext cx="1144588" cy="601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7" name="Objekt 1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6004553"/>
              </p:ext>
            </p:extLst>
          </p:nvPr>
        </p:nvGraphicFramePr>
        <p:xfrm>
          <a:off x="7011988" y="3663950"/>
          <a:ext cx="1108075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7" name="Formel" r:id="rId7" imgW="800100" imgH="431800" progId="Equation.3">
                  <p:embed/>
                </p:oleObj>
              </mc:Choice>
              <mc:Fallback>
                <p:oleObj name="Formel" r:id="rId7" imgW="8001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1988" y="3663950"/>
                        <a:ext cx="1108075" cy="601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8" name="Textfeld 127"/>
          <p:cNvSpPr txBox="1"/>
          <p:nvPr/>
        </p:nvSpPr>
        <p:spPr>
          <a:xfrm rot="16200000">
            <a:off x="6944757" y="2740794"/>
            <a:ext cx="31854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/>
              <a:t>To</a:t>
            </a:r>
            <a:r>
              <a:rPr lang="de-DE" sz="1600" dirty="0" smtClean="0"/>
              <a:t> </a:t>
            </a:r>
            <a:r>
              <a:rPr lang="de-DE" sz="1600" dirty="0" err="1" smtClean="0"/>
              <a:t>the</a:t>
            </a:r>
            <a:r>
              <a:rPr lang="de-DE" sz="1600" dirty="0" smtClean="0"/>
              <a:t> </a:t>
            </a:r>
            <a:r>
              <a:rPr lang="de-DE" sz="1600" dirty="0" err="1" smtClean="0"/>
              <a:t>chemical</a:t>
            </a:r>
            <a:r>
              <a:rPr lang="de-DE" sz="1600" dirty="0" smtClean="0"/>
              <a:t> </a:t>
            </a:r>
            <a:r>
              <a:rPr lang="de-DE" sz="1600" dirty="0" err="1" smtClean="0"/>
              <a:t>reaction</a:t>
            </a:r>
            <a:r>
              <a:rPr lang="de-DE" sz="1600" dirty="0" smtClean="0"/>
              <a:t> </a:t>
            </a:r>
            <a:r>
              <a:rPr lang="de-DE" sz="1600" dirty="0" err="1" smtClean="0"/>
              <a:t>network</a:t>
            </a:r>
            <a:endParaRPr lang="de-DE" sz="1600" dirty="0"/>
          </a:p>
        </p:txBody>
      </p:sp>
      <p:graphicFrame>
        <p:nvGraphicFramePr>
          <p:cNvPr id="129" name="Objekt 1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5871664"/>
              </p:ext>
            </p:extLst>
          </p:nvPr>
        </p:nvGraphicFramePr>
        <p:xfrm>
          <a:off x="6610270" y="5150591"/>
          <a:ext cx="1591514" cy="8912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8" name="Formel" r:id="rId9" imgW="952500" imgH="533400" progId="Equation.3">
                  <p:embed/>
                </p:oleObj>
              </mc:Choice>
              <mc:Fallback>
                <p:oleObj name="Formel" r:id="rId9" imgW="952500" imgH="533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610270" y="5150591"/>
                        <a:ext cx="1591514" cy="8912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" name="Textfeld 129"/>
          <p:cNvSpPr txBox="1"/>
          <p:nvPr/>
        </p:nvSpPr>
        <p:spPr>
          <a:xfrm>
            <a:off x="6863610" y="4874521"/>
            <a:ext cx="13420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Boyle-</a:t>
            </a:r>
            <a:r>
              <a:rPr lang="de-DE" sz="1400" dirty="0" err="1" smtClean="0"/>
              <a:t>Mariotte</a:t>
            </a:r>
            <a:endParaRPr lang="de-DE" sz="1400" dirty="0"/>
          </a:p>
        </p:txBody>
      </p:sp>
      <p:sp>
        <p:nvSpPr>
          <p:cNvPr id="131" name="Textfeld 130"/>
          <p:cNvSpPr txBox="1"/>
          <p:nvPr/>
        </p:nvSpPr>
        <p:spPr>
          <a:xfrm>
            <a:off x="1240581" y="2820720"/>
            <a:ext cx="2221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err="1" smtClean="0"/>
              <a:t>Classical</a:t>
            </a:r>
            <a:r>
              <a:rPr lang="de-DE" sz="1400" dirty="0" smtClean="0"/>
              <a:t> </a:t>
            </a:r>
            <a:r>
              <a:rPr lang="de-DE" sz="1400" dirty="0" err="1" smtClean="0"/>
              <a:t>Difference</a:t>
            </a:r>
            <a:r>
              <a:rPr lang="de-DE" sz="1400" dirty="0" smtClean="0"/>
              <a:t> </a:t>
            </a:r>
            <a:r>
              <a:rPr lang="de-DE" sz="1400" dirty="0" err="1" smtClean="0"/>
              <a:t>Calculation</a:t>
            </a:r>
            <a:r>
              <a:rPr lang="de-DE" sz="1400" dirty="0" smtClean="0"/>
              <a:t>: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4195269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1" grpId="0"/>
      <p:bldP spid="27" grpId="0"/>
      <p:bldP spid="31" grpId="0"/>
      <p:bldP spid="32" grpId="0"/>
      <p:bldP spid="53" grpId="0"/>
      <p:bldP spid="54" grpId="0"/>
      <p:bldP spid="73" grpId="0"/>
      <p:bldP spid="78" grpId="0"/>
      <p:bldP spid="79" grpId="0"/>
      <p:bldP spid="85" grpId="0"/>
      <p:bldP spid="86" grpId="0"/>
      <p:bldP spid="104" grpId="0"/>
      <p:bldP spid="105" grpId="0"/>
      <p:bldP spid="106" grpId="0"/>
      <p:bldP spid="107" grpId="0"/>
      <p:bldP spid="108" grpId="0"/>
      <p:bldP spid="109" grpId="0"/>
      <p:bldP spid="114" grpId="0"/>
      <p:bldP spid="115" grpId="0"/>
      <p:bldP spid="117" grpId="0"/>
      <p:bldP spid="118" grpId="0"/>
      <p:bldP spid="119" grpId="0"/>
      <p:bldP spid="124" grpId="0"/>
      <p:bldP spid="128" grpId="0"/>
      <p:bldP spid="130" grpId="0"/>
      <p:bldP spid="1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Modeling Chemical </a:t>
            </a:r>
            <a:r>
              <a:rPr lang="de-DE" dirty="0" err="1"/>
              <a:t>Reactions</a:t>
            </a:r>
            <a:r>
              <a:rPr lang="de-DE" dirty="0"/>
              <a:t> </a:t>
            </a:r>
            <a:r>
              <a:rPr lang="de-DE" dirty="0" err="1"/>
              <a:t>Using</a:t>
            </a:r>
            <a:r>
              <a:rPr lang="de-DE" dirty="0"/>
              <a:t> Bond Graphs</a:t>
            </a:r>
            <a:br>
              <a:rPr lang="de-DE" dirty="0"/>
            </a:br>
            <a:r>
              <a:rPr lang="de-DE" dirty="0">
                <a:solidFill>
                  <a:schemeClr val="accent1"/>
                </a:solidFill>
              </a:rPr>
              <a:t>Volume Distribution </a:t>
            </a:r>
            <a:r>
              <a:rPr lang="de-DE" dirty="0" smtClean="0">
                <a:solidFill>
                  <a:schemeClr val="accent1"/>
                </a:solidFill>
              </a:rPr>
              <a:t>(Bond Graph Schema)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r>
              <a:rPr lang="en-US" smtClean="0"/>
              <a:t>Jürgen Greifeneder, François Cellier</a:t>
            </a:r>
          </a:p>
          <a:p>
            <a:pPr>
              <a:defRPr/>
            </a:pPr>
            <a:fld id="{D20B80B4-46BD-4FBF-A033-DD574D8F05B1}" type="datetime4">
              <a:rPr lang="en-US" smtClean="0"/>
              <a:pPr>
                <a:defRPr/>
              </a:pPr>
              <a:t>Juli 8, 2012</a:t>
            </a:fld>
            <a:r>
              <a:rPr lang="en-US" smtClean="0"/>
              <a:t> | Slide </a:t>
            </a:r>
            <a:fld id="{2A40F1E2-0C33-4225-B639-BA0A8E4A7F8C}" type="slidenum">
              <a:rPr lang="en-US" smtClean="0"/>
              <a:pPr>
                <a:defRPr/>
              </a:pPr>
              <a:t>11</a:t>
            </a:fld>
            <a:endParaRPr lang="en-US" b="1" dirty="0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32" y="1583772"/>
            <a:ext cx="8719591" cy="421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487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 descr="Volume_Distribution_mSf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7" t="29074" r="43199" b="28518"/>
          <a:stretch/>
        </p:blipFill>
        <p:spPr>
          <a:xfrm flipH="1">
            <a:off x="5004979" y="1326105"/>
            <a:ext cx="4178300" cy="29083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Modeling Chemical </a:t>
            </a:r>
            <a:r>
              <a:rPr lang="de-DE" dirty="0" err="1" smtClean="0"/>
              <a:t>Reactions</a:t>
            </a:r>
            <a:r>
              <a:rPr lang="de-DE" dirty="0" smtClean="0"/>
              <a:t> </a:t>
            </a:r>
            <a:r>
              <a:rPr lang="de-DE" dirty="0" err="1" smtClean="0"/>
              <a:t>Using</a:t>
            </a:r>
            <a:r>
              <a:rPr lang="de-DE" dirty="0" smtClean="0"/>
              <a:t> Bond Graphs</a:t>
            </a:r>
            <a:br>
              <a:rPr lang="de-DE" dirty="0" smtClean="0"/>
            </a:br>
            <a:r>
              <a:rPr lang="de-DE" dirty="0" smtClean="0">
                <a:solidFill>
                  <a:schemeClr val="accent1"/>
                </a:solidFill>
              </a:rPr>
              <a:t>Volume </a:t>
            </a:r>
            <a:r>
              <a:rPr lang="de-DE" dirty="0" smtClean="0">
                <a:solidFill>
                  <a:schemeClr val="accent1"/>
                </a:solidFill>
              </a:rPr>
              <a:t>Distribution (</a:t>
            </a:r>
            <a:r>
              <a:rPr lang="de-DE" dirty="0" err="1" smtClean="0">
                <a:solidFill>
                  <a:schemeClr val="accent1"/>
                </a:solidFill>
              </a:rPr>
              <a:t>calculate</a:t>
            </a:r>
            <a:r>
              <a:rPr lang="de-DE" dirty="0" err="1" smtClean="0">
                <a:solidFill>
                  <a:schemeClr val="accent1"/>
                </a:solidFill>
              </a:rPr>
              <a:t>d</a:t>
            </a:r>
            <a:r>
              <a:rPr lang="de-DE" dirty="0" smtClean="0">
                <a:solidFill>
                  <a:schemeClr val="accent1"/>
                </a:solidFill>
              </a:rPr>
              <a:t>)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228600" y="6172200"/>
            <a:ext cx="4389906" cy="481013"/>
          </a:xfrm>
        </p:spPr>
        <p:txBody>
          <a:bodyPr/>
          <a:lstStyle/>
          <a:p>
            <a:pPr>
              <a:defRPr/>
            </a:pPr>
            <a:endParaRPr lang="en-US" sz="2000" dirty="0" smtClean="0"/>
          </a:p>
          <a:p>
            <a:pPr>
              <a:defRPr/>
            </a:pPr>
            <a:r>
              <a:rPr lang="en-US" sz="2000" dirty="0" smtClean="0"/>
              <a:t>Jürgen Greifeneder, François Cellier</a:t>
            </a:r>
          </a:p>
        </p:txBody>
      </p:sp>
      <p:pic>
        <p:nvPicPr>
          <p:cNvPr id="5" name="Bild 4" descr="Volume_Distribution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5" t="1618" r="10131"/>
          <a:stretch/>
        </p:blipFill>
        <p:spPr>
          <a:xfrm>
            <a:off x="497544" y="1571284"/>
            <a:ext cx="4072001" cy="3718705"/>
          </a:xfrm>
          <a:prstGeom prst="rect">
            <a:avLst/>
          </a:prstGeom>
        </p:spPr>
      </p:pic>
      <p:cxnSp>
        <p:nvCxnSpPr>
          <p:cNvPr id="8" name="Gerade Verbindung 7"/>
          <p:cNvCxnSpPr/>
          <p:nvPr/>
        </p:nvCxnSpPr>
        <p:spPr bwMode="auto">
          <a:xfrm flipH="1">
            <a:off x="3967255" y="1453438"/>
            <a:ext cx="1531911" cy="1112993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Gerade Verbindung 9"/>
          <p:cNvCxnSpPr/>
          <p:nvPr/>
        </p:nvCxnSpPr>
        <p:spPr bwMode="auto">
          <a:xfrm>
            <a:off x="3967255" y="2802123"/>
            <a:ext cx="1505724" cy="115227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Gleichschenkliges Dreieck 12"/>
          <p:cNvSpPr/>
          <p:nvPr/>
        </p:nvSpPr>
        <p:spPr bwMode="auto">
          <a:xfrm rot="16200000">
            <a:off x="3741923" y="2310216"/>
            <a:ext cx="1650461" cy="816566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8707014" y="2252174"/>
            <a:ext cx="327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42312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Modeling Chemical </a:t>
            </a:r>
            <a:r>
              <a:rPr lang="de-DE" dirty="0" err="1" smtClean="0"/>
              <a:t>Reactions</a:t>
            </a:r>
            <a:r>
              <a:rPr lang="de-DE" dirty="0" smtClean="0"/>
              <a:t> </a:t>
            </a:r>
            <a:r>
              <a:rPr lang="de-DE" dirty="0" err="1" smtClean="0"/>
              <a:t>Using</a:t>
            </a:r>
            <a:r>
              <a:rPr lang="de-DE" dirty="0" smtClean="0"/>
              <a:t> Bond Graphs</a:t>
            </a:r>
            <a:br>
              <a:rPr lang="de-DE" dirty="0" smtClean="0"/>
            </a:br>
            <a:r>
              <a:rPr lang="de-DE" dirty="0" smtClean="0">
                <a:solidFill>
                  <a:schemeClr val="accent1"/>
                </a:solidFill>
              </a:rPr>
              <a:t>Equilibrium </a:t>
            </a:r>
            <a:r>
              <a:rPr lang="de-DE" dirty="0" err="1" smtClean="0">
                <a:solidFill>
                  <a:schemeClr val="accent1"/>
                </a:solidFill>
              </a:rPr>
              <a:t>and</a:t>
            </a:r>
            <a:r>
              <a:rPr lang="de-DE" dirty="0" smtClean="0">
                <a:solidFill>
                  <a:schemeClr val="accent1"/>
                </a:solidFill>
              </a:rPr>
              <a:t> Parallel </a:t>
            </a:r>
            <a:r>
              <a:rPr lang="de-DE" dirty="0" err="1" smtClean="0">
                <a:solidFill>
                  <a:schemeClr val="accent1"/>
                </a:solidFill>
              </a:rPr>
              <a:t>Reactions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Chemical reactions are reversible, i.e. for each reaction, there exists a reverse reaction, such </a:t>
            </a:r>
            <a:r>
              <a:rPr lang="en-US" sz="2000" dirty="0" smtClean="0"/>
              <a:t>that </a:t>
            </a:r>
            <a:br>
              <a:rPr lang="en-US" sz="2000" dirty="0" smtClean="0"/>
            </a:br>
            <a:r>
              <a:rPr lang="en-US" sz="2000" dirty="0" smtClean="0"/>
              <a:t>R</a:t>
            </a:r>
            <a:r>
              <a:rPr lang="en-US" sz="2000" baseline="30000" dirty="0" smtClean="0"/>
              <a:t>-1</a:t>
            </a:r>
            <a:r>
              <a:rPr lang="en-US" sz="2000" dirty="0" smtClean="0"/>
              <a:t> [ R(x) ] = x</a:t>
            </a:r>
            <a:r>
              <a:rPr lang="de-DE" sz="2000" dirty="0" smtClean="0"/>
              <a:t> </a:t>
            </a:r>
            <a:endParaRPr lang="en-US" sz="2000" dirty="0" smtClean="0"/>
          </a:p>
          <a:p>
            <a:r>
              <a:rPr lang="en-US" sz="2000" dirty="0" smtClean="0"/>
              <a:t>The modeling does not care, whether </a:t>
            </a:r>
            <a:r>
              <a:rPr lang="en-US" sz="2000" i="1" dirty="0" smtClean="0">
                <a:latin typeface="Symbol" charset="2"/>
                <a:cs typeface="Symbol" charset="2"/>
              </a:rPr>
              <a:t>n</a:t>
            </a:r>
            <a:r>
              <a:rPr lang="en-US" sz="2000" dirty="0" smtClean="0">
                <a:latin typeface="Symbol" charset="2"/>
                <a:cs typeface="Symbol" charset="2"/>
              </a:rPr>
              <a:t> </a:t>
            </a:r>
            <a:r>
              <a:rPr lang="en-US" sz="2000" dirty="0" smtClean="0"/>
              <a:t>≥ 0 or </a:t>
            </a:r>
            <a:r>
              <a:rPr lang="en-US" sz="2000" i="1" dirty="0" smtClean="0">
                <a:latin typeface="Symbol" charset="2"/>
                <a:cs typeface="Symbol" charset="2"/>
              </a:rPr>
              <a:t>n</a:t>
            </a:r>
            <a:r>
              <a:rPr lang="en-US" sz="2000" dirty="0" smtClean="0">
                <a:latin typeface="Symbol" charset="2"/>
                <a:cs typeface="Symbol" charset="2"/>
              </a:rPr>
              <a:t> </a:t>
            </a:r>
            <a:r>
              <a:rPr lang="en-US" sz="2000" dirty="0" smtClean="0"/>
              <a:t>&lt; 0</a:t>
            </a:r>
          </a:p>
          <a:p>
            <a:r>
              <a:rPr lang="en-US" sz="2000" dirty="0" smtClean="0"/>
              <a:t>Equilibrium reactions can be built using one </a:t>
            </a:r>
            <a:r>
              <a:rPr lang="en-US" sz="2000" dirty="0" err="1" smtClean="0"/>
              <a:t>ChR</a:t>
            </a:r>
            <a:r>
              <a:rPr lang="en-US" sz="2000" dirty="0" smtClean="0"/>
              <a:t>-Element</a:t>
            </a:r>
          </a:p>
          <a:p>
            <a:r>
              <a:rPr lang="en-US" sz="2000" dirty="0" smtClean="0"/>
              <a:t>In praxis it is easier to use two separate </a:t>
            </a:r>
            <a:r>
              <a:rPr lang="en-US" sz="2000" dirty="0" err="1" smtClean="0"/>
              <a:t>ChR</a:t>
            </a:r>
            <a:r>
              <a:rPr lang="en-US" sz="2000" dirty="0" smtClean="0"/>
              <a:t>-Elements, as the determination of n depends on the Educts</a:t>
            </a:r>
          </a:p>
          <a:p>
            <a:r>
              <a:rPr lang="en-US" sz="2000" dirty="0" smtClean="0"/>
              <a:t>The linearity of the network allows to superpose different reactions</a:t>
            </a:r>
            <a:endParaRPr lang="en-US" sz="20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r>
              <a:rPr lang="en-US" smtClean="0"/>
              <a:t>Jürgen Greifeneder, François Cellier</a:t>
            </a:r>
          </a:p>
          <a:p>
            <a:pPr>
              <a:defRPr/>
            </a:pPr>
            <a:fld id="{D20B80B4-46BD-4FBF-A033-DD574D8F05B1}" type="datetime4">
              <a:rPr lang="en-US" smtClean="0"/>
              <a:pPr>
                <a:defRPr/>
              </a:pPr>
              <a:t>Juli 8, 2012</a:t>
            </a:fld>
            <a:r>
              <a:rPr lang="en-US" smtClean="0"/>
              <a:t> | Slide </a:t>
            </a:r>
            <a:fld id="{2A40F1E2-0C33-4225-B639-BA0A8E4A7F8C}" type="slidenum">
              <a:rPr lang="en-US" smtClean="0"/>
              <a:pPr>
                <a:defRPr/>
              </a:pPr>
              <a:t>13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35258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Example</a:t>
            </a:r>
            <a:r>
              <a:rPr lang="de-DE" dirty="0"/>
              <a:t>: Hydrogen-</a:t>
            </a:r>
            <a:r>
              <a:rPr lang="de-DE" dirty="0" err="1"/>
              <a:t>Bromine</a:t>
            </a:r>
            <a:r>
              <a:rPr lang="de-DE" dirty="0"/>
              <a:t>-Synthesis</a:t>
            </a:r>
            <a:br>
              <a:rPr lang="de-DE" dirty="0"/>
            </a:br>
            <a:r>
              <a:rPr lang="de-DE" dirty="0" err="1">
                <a:solidFill>
                  <a:schemeClr val="accent1"/>
                </a:solidFill>
              </a:rPr>
              <a:t>Reaction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Equations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and</a:t>
            </a:r>
            <a:r>
              <a:rPr lang="de-DE" dirty="0">
                <a:solidFill>
                  <a:schemeClr val="accent1"/>
                </a:solidFill>
              </a:rPr>
              <a:t> Network</a:t>
            </a:r>
            <a:endParaRPr lang="de-DE" dirty="0"/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210" b="-415"/>
          <a:stretch/>
        </p:blipFill>
        <p:spPr>
          <a:xfrm>
            <a:off x="5131672" y="1150459"/>
            <a:ext cx="3861585" cy="5664403"/>
          </a:xfrm>
        </p:spPr>
      </p:pic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r>
              <a:rPr lang="en-US" smtClean="0"/>
              <a:t>Jürgen Greifeneder, François Cellier</a:t>
            </a:r>
          </a:p>
          <a:p>
            <a:pPr>
              <a:defRPr/>
            </a:pPr>
            <a:fld id="{D20B80B4-46BD-4FBF-A033-DD574D8F05B1}" type="datetime4">
              <a:rPr lang="en-US" smtClean="0"/>
              <a:pPr>
                <a:defRPr/>
              </a:pPr>
              <a:t>Juli 8, 2012</a:t>
            </a:fld>
            <a:r>
              <a:rPr lang="en-US" smtClean="0"/>
              <a:t> | Slide </a:t>
            </a:r>
            <a:fld id="{2A40F1E2-0C33-4225-B639-BA0A8E4A7F8C}" type="slidenum">
              <a:rPr lang="en-US" smtClean="0"/>
              <a:pPr>
                <a:defRPr/>
              </a:pPr>
              <a:t>14</a:t>
            </a:fld>
            <a:endParaRPr lang="en-US" b="1" dirty="0"/>
          </a:p>
        </p:txBody>
      </p:sp>
      <p:cxnSp>
        <p:nvCxnSpPr>
          <p:cNvPr id="10" name="Gerade Verbindung 9"/>
          <p:cNvCxnSpPr/>
          <p:nvPr/>
        </p:nvCxnSpPr>
        <p:spPr bwMode="auto">
          <a:xfrm>
            <a:off x="5914253" y="6734534"/>
            <a:ext cx="2347741" cy="12827"/>
          </a:xfrm>
          <a:prstGeom prst="line">
            <a:avLst/>
          </a:prstGeom>
          <a:noFill/>
          <a:ln w="9525" cap="flat" cmpd="sng" algn="ctr">
            <a:solidFill>
              <a:schemeClr val="accent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Bild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509" y="2411849"/>
            <a:ext cx="3936802" cy="246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49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Modeling Chemical </a:t>
            </a:r>
            <a:r>
              <a:rPr lang="de-DE" dirty="0" err="1"/>
              <a:t>Reactions</a:t>
            </a:r>
            <a:r>
              <a:rPr lang="de-DE" dirty="0"/>
              <a:t> </a:t>
            </a:r>
            <a:r>
              <a:rPr lang="de-DE" dirty="0" err="1"/>
              <a:t>Using</a:t>
            </a:r>
            <a:r>
              <a:rPr lang="de-DE" dirty="0"/>
              <a:t> Bond Graphs</a:t>
            </a:r>
            <a:br>
              <a:rPr lang="de-DE" dirty="0"/>
            </a:br>
            <a:r>
              <a:rPr lang="de-DE" dirty="0" err="1" smtClean="0">
                <a:solidFill>
                  <a:schemeClr val="accent1"/>
                </a:solidFill>
              </a:rPr>
              <a:t>Example</a:t>
            </a:r>
            <a:r>
              <a:rPr lang="de-DE" dirty="0" smtClean="0">
                <a:solidFill>
                  <a:schemeClr val="accent1"/>
                </a:solidFill>
              </a:rPr>
              <a:t>: </a:t>
            </a:r>
            <a:r>
              <a:rPr lang="de-DE" dirty="0" err="1" smtClean="0">
                <a:solidFill>
                  <a:schemeClr val="accent1"/>
                </a:solidFill>
              </a:rPr>
              <a:t>Reaction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and</a:t>
            </a:r>
            <a:r>
              <a:rPr lang="de-DE" dirty="0" smtClean="0">
                <a:solidFill>
                  <a:schemeClr val="accent1"/>
                </a:solidFill>
              </a:rPr>
              <a:t> Molar Flow Rate </a:t>
            </a:r>
            <a:r>
              <a:rPr lang="de-DE" dirty="0" err="1" smtClean="0">
                <a:solidFill>
                  <a:schemeClr val="accent1"/>
                </a:solidFill>
              </a:rPr>
              <a:t>Formulas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r>
              <a:rPr lang="en-US" smtClean="0"/>
              <a:t>Jürgen Greifeneder, François Cellier</a:t>
            </a:r>
          </a:p>
          <a:p>
            <a:pPr>
              <a:defRPr/>
            </a:pPr>
            <a:fld id="{D20B80B4-46BD-4FBF-A033-DD574D8F05B1}" type="datetime4">
              <a:rPr lang="en-US" smtClean="0"/>
              <a:pPr>
                <a:defRPr/>
              </a:pPr>
              <a:t>Juli 8, 2012</a:t>
            </a:fld>
            <a:r>
              <a:rPr lang="en-US" smtClean="0"/>
              <a:t> | Slide </a:t>
            </a:r>
            <a:fld id="{2A40F1E2-0C33-4225-B639-BA0A8E4A7F8C}" type="slidenum">
              <a:rPr lang="en-US" smtClean="0"/>
              <a:pPr>
                <a:defRPr/>
              </a:pPr>
              <a:t>15</a:t>
            </a:fld>
            <a:endParaRPr lang="en-US" b="1" dirty="0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2073827"/>
              </p:ext>
            </p:extLst>
          </p:nvPr>
        </p:nvGraphicFramePr>
        <p:xfrm>
          <a:off x="1822071" y="1659130"/>
          <a:ext cx="10587942" cy="4393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Dokument" r:id="rId3" imgW="6121400" imgH="2540000" progId="Word.Document.12">
                  <p:embed/>
                </p:oleObj>
              </mc:Choice>
              <mc:Fallback>
                <p:oleObj name="Dokument" r:id="rId3" imgW="6121400" imgH="2540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22071" y="1659130"/>
                        <a:ext cx="10587942" cy="4393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0238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/>
          <p:cNvSpPr/>
          <p:nvPr/>
        </p:nvSpPr>
        <p:spPr bwMode="auto">
          <a:xfrm>
            <a:off x="7017563" y="6349703"/>
            <a:ext cx="1988523" cy="50829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r>
              <a:rPr lang="en-US" smtClean="0"/>
              <a:t>Jürgen Greifeneder, François Cellier</a:t>
            </a:r>
          </a:p>
          <a:p>
            <a:pPr>
              <a:defRPr/>
            </a:pPr>
            <a:fld id="{D20B80B4-46BD-4FBF-A033-DD574D8F05B1}" type="datetime4">
              <a:rPr lang="en-US" smtClean="0"/>
              <a:pPr>
                <a:defRPr/>
              </a:pPr>
              <a:t>Juli 8, 2012</a:t>
            </a:fld>
            <a:r>
              <a:rPr lang="en-US" smtClean="0"/>
              <a:t> | Slide </a:t>
            </a:r>
            <a:fld id="{2A40F1E2-0C33-4225-B639-BA0A8E4A7F8C}" type="slidenum">
              <a:rPr lang="en-US" smtClean="0"/>
              <a:pPr>
                <a:defRPr/>
              </a:pPr>
              <a:t>16</a:t>
            </a:fld>
            <a:endParaRPr lang="en-US" b="1" dirty="0"/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8551" cy="5413282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8079179" y="5948722"/>
            <a:ext cx="106482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Collection of reaction </a:t>
            </a:r>
            <a:r>
              <a:rPr lang="en-US" sz="1400" dirty="0" smtClean="0"/>
              <a:t>enthalpy</a:t>
            </a:r>
            <a:endParaRPr lang="de-DE" sz="1400" dirty="0"/>
          </a:p>
        </p:txBody>
      </p:sp>
      <p:sp>
        <p:nvSpPr>
          <p:cNvPr id="5" name="Abgerundetes Rechteck 4"/>
          <p:cNvSpPr/>
          <p:nvPr/>
        </p:nvSpPr>
        <p:spPr bwMode="auto">
          <a:xfrm>
            <a:off x="25658" y="0"/>
            <a:ext cx="1064822" cy="5580042"/>
          </a:xfrm>
          <a:prstGeom prst="round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-38486" y="5576409"/>
            <a:ext cx="11417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Connection to outside</a:t>
            </a:r>
            <a:endParaRPr lang="de-DE" sz="1400" dirty="0"/>
          </a:p>
        </p:txBody>
      </p:sp>
      <p:sp>
        <p:nvSpPr>
          <p:cNvPr id="7" name="Abgerundetes Rechteck 6"/>
          <p:cNvSpPr/>
          <p:nvPr/>
        </p:nvSpPr>
        <p:spPr bwMode="auto">
          <a:xfrm>
            <a:off x="1409660" y="255021"/>
            <a:ext cx="2297974" cy="5325021"/>
          </a:xfrm>
          <a:prstGeom prst="round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1358344" y="5574877"/>
            <a:ext cx="2297973" cy="313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CF-Elements with HVEs</a:t>
            </a:r>
            <a:endParaRPr lang="de-DE" sz="1400" dirty="0"/>
          </a:p>
        </p:txBody>
      </p:sp>
      <p:sp>
        <p:nvSpPr>
          <p:cNvPr id="9" name="Abgerundetes Rechteck 8"/>
          <p:cNvSpPr/>
          <p:nvPr/>
        </p:nvSpPr>
        <p:spPr bwMode="auto">
          <a:xfrm>
            <a:off x="3579342" y="138041"/>
            <a:ext cx="1307026" cy="682932"/>
          </a:xfrm>
          <a:prstGeom prst="round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Abgerundetes Rechteck 9"/>
          <p:cNvSpPr/>
          <p:nvPr/>
        </p:nvSpPr>
        <p:spPr bwMode="auto">
          <a:xfrm>
            <a:off x="3808718" y="2035006"/>
            <a:ext cx="1307026" cy="682932"/>
          </a:xfrm>
          <a:prstGeom prst="round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3550585" y="1186277"/>
            <a:ext cx="17863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Volume and </a:t>
            </a:r>
            <a:r>
              <a:rPr lang="en-US" sz="1400" dirty="0" smtClean="0"/>
              <a:t>heat </a:t>
            </a:r>
            <a:r>
              <a:rPr lang="en-US" sz="1400" dirty="0"/>
              <a:t>distribution</a:t>
            </a:r>
            <a:endParaRPr lang="de-DE" sz="1400" dirty="0"/>
          </a:p>
        </p:txBody>
      </p:sp>
      <p:sp>
        <p:nvSpPr>
          <p:cNvPr id="12" name="Abgerundetes Rechteck 11"/>
          <p:cNvSpPr/>
          <p:nvPr/>
        </p:nvSpPr>
        <p:spPr bwMode="auto">
          <a:xfrm>
            <a:off x="3884142" y="817908"/>
            <a:ext cx="1093581" cy="1196038"/>
          </a:xfrm>
          <a:prstGeom prst="round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3730193" y="5303964"/>
            <a:ext cx="15169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Thermo-bond to </a:t>
            </a:r>
            <a:r>
              <a:rPr lang="en-US" sz="1400" dirty="0">
                <a:latin typeface="Symbol" charset="2"/>
                <a:cs typeface="Symbol" charset="2"/>
              </a:rPr>
              <a:t>h</a:t>
            </a:r>
            <a:r>
              <a:rPr lang="en-US" sz="1400" dirty="0"/>
              <a:t>/</a:t>
            </a:r>
            <a:r>
              <a:rPr lang="en-US" sz="1400" dirty="0">
                <a:latin typeface="Symbol" charset="2"/>
                <a:cs typeface="Symbol" charset="2"/>
              </a:rPr>
              <a:t>n</a:t>
            </a:r>
            <a:r>
              <a:rPr lang="en-US" sz="1400" dirty="0"/>
              <a:t>-bond transformation</a:t>
            </a:r>
            <a:endParaRPr lang="de-DE" sz="1400" dirty="0"/>
          </a:p>
        </p:txBody>
      </p:sp>
      <p:sp>
        <p:nvSpPr>
          <p:cNvPr id="14" name="Abgerundetes Rechteck 13"/>
          <p:cNvSpPr/>
          <p:nvPr/>
        </p:nvSpPr>
        <p:spPr bwMode="auto">
          <a:xfrm>
            <a:off x="3933908" y="2745124"/>
            <a:ext cx="1093581" cy="2474212"/>
          </a:xfrm>
          <a:prstGeom prst="round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Abgerundetes Rechteck 14"/>
          <p:cNvSpPr/>
          <p:nvPr/>
        </p:nvSpPr>
        <p:spPr bwMode="auto">
          <a:xfrm>
            <a:off x="5064426" y="138040"/>
            <a:ext cx="2556109" cy="5325021"/>
          </a:xfrm>
          <a:prstGeom prst="round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5256865" y="5470721"/>
            <a:ext cx="229797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Chemical reaction network</a:t>
            </a:r>
            <a:endParaRPr lang="de-DE" sz="1400" dirty="0"/>
          </a:p>
        </p:txBody>
      </p:sp>
      <p:sp>
        <p:nvSpPr>
          <p:cNvPr id="17" name="Abgerundetes Rechteck 16"/>
          <p:cNvSpPr/>
          <p:nvPr/>
        </p:nvSpPr>
        <p:spPr bwMode="auto">
          <a:xfrm>
            <a:off x="7744176" y="123680"/>
            <a:ext cx="556306" cy="5325021"/>
          </a:xfrm>
          <a:prstGeom prst="round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7538911" y="5430704"/>
            <a:ext cx="9411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Chemical reactors</a:t>
            </a:r>
            <a:endParaRPr lang="de-DE" sz="1400" dirty="0"/>
          </a:p>
        </p:txBody>
      </p:sp>
      <p:sp>
        <p:nvSpPr>
          <p:cNvPr id="19" name="Abgerundetes Rechteck 18"/>
          <p:cNvSpPr/>
          <p:nvPr/>
        </p:nvSpPr>
        <p:spPr bwMode="auto">
          <a:xfrm>
            <a:off x="8473889" y="122146"/>
            <a:ext cx="468051" cy="5325021"/>
          </a:xfrm>
          <a:prstGeom prst="round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Abgerundetes Rechteck 20"/>
          <p:cNvSpPr/>
          <p:nvPr/>
        </p:nvSpPr>
        <p:spPr bwMode="auto">
          <a:xfrm>
            <a:off x="1026335" y="0"/>
            <a:ext cx="513167" cy="5592870"/>
          </a:xfrm>
          <a:prstGeom prst="round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923701" y="5562042"/>
            <a:ext cx="6927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State vector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4221725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animBg="1"/>
      <p:bldP spid="5" grpId="1" animBg="1"/>
      <p:bldP spid="6" grpId="0"/>
      <p:bldP spid="6" grpId="1"/>
      <p:bldP spid="7" grpId="0" animBg="1"/>
      <p:bldP spid="7" grpId="1" animBg="1"/>
      <p:bldP spid="8" grpId="0"/>
      <p:bldP spid="8" grpId="1"/>
      <p:bldP spid="9" grpId="0" animBg="1"/>
      <p:bldP spid="9" grpId="1" animBg="1"/>
      <p:bldP spid="10" grpId="0" animBg="1"/>
      <p:bldP spid="10" grpId="1" animBg="1"/>
      <p:bldP spid="11" grpId="0"/>
      <p:bldP spid="11" grpId="1"/>
      <p:bldP spid="12" grpId="0" animBg="1"/>
      <p:bldP spid="12" grpId="1" animBg="1"/>
      <p:bldP spid="13" grpId="0"/>
      <p:bldP spid="13" grpId="1"/>
      <p:bldP spid="14" grpId="0" animBg="1"/>
      <p:bldP spid="14" grpId="1" animBg="1"/>
      <p:bldP spid="15" grpId="0" animBg="1"/>
      <p:bldP spid="15" grpId="1" animBg="1"/>
      <p:bldP spid="16" grpId="0"/>
      <p:bldP spid="16" grpId="1"/>
      <p:bldP spid="17" grpId="0" animBg="1"/>
      <p:bldP spid="17" grpId="1" animBg="1"/>
      <p:bldP spid="18" grpId="0"/>
      <p:bldP spid="18" grpId="1"/>
      <p:bldP spid="19" grpId="0" animBg="1"/>
      <p:bldP spid="19" grpId="1" animBg="1"/>
      <p:bldP spid="21" grpId="0" animBg="1"/>
      <p:bldP spid="21" grpId="1" animBg="1"/>
      <p:bldP spid="22" grpId="0"/>
      <p:bldP spid="2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Example</a:t>
            </a:r>
            <a:r>
              <a:rPr lang="de-DE" dirty="0"/>
              <a:t>: Hydrogen-</a:t>
            </a:r>
            <a:r>
              <a:rPr lang="de-DE" dirty="0" err="1"/>
              <a:t>Bromine</a:t>
            </a:r>
            <a:r>
              <a:rPr lang="de-DE" dirty="0"/>
              <a:t>-Synthesis</a:t>
            </a:r>
            <a:br>
              <a:rPr lang="de-DE" dirty="0"/>
            </a:br>
            <a:r>
              <a:rPr lang="de-DE" sz="1600" dirty="0" err="1" smtClean="0">
                <a:solidFill>
                  <a:schemeClr val="accent1"/>
                </a:solidFill>
              </a:rPr>
              <a:t>isochoric</a:t>
            </a:r>
            <a:r>
              <a:rPr lang="de-DE" sz="1600" dirty="0" smtClean="0">
                <a:solidFill>
                  <a:schemeClr val="accent1"/>
                </a:solidFill>
              </a:rPr>
              <a:t>, outside </a:t>
            </a:r>
            <a:r>
              <a:rPr lang="de-DE" sz="1600" dirty="0" err="1" smtClean="0">
                <a:solidFill>
                  <a:schemeClr val="accent1"/>
                </a:solidFill>
              </a:rPr>
              <a:t>condition</a:t>
            </a:r>
            <a:r>
              <a:rPr lang="de-DE" sz="1600" dirty="0" smtClean="0">
                <a:solidFill>
                  <a:schemeClr val="accent1"/>
                </a:solidFill>
              </a:rPr>
              <a:t>: T=800 K, p= 101.3 </a:t>
            </a:r>
            <a:r>
              <a:rPr lang="de-DE" sz="1600" dirty="0" err="1" smtClean="0">
                <a:solidFill>
                  <a:schemeClr val="accent1"/>
                </a:solidFill>
              </a:rPr>
              <a:t>hPa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r>
              <a:rPr lang="en-US" smtClean="0"/>
              <a:t>Jürgen Greifeneder, François Cellier</a:t>
            </a:r>
          </a:p>
          <a:p>
            <a:pPr>
              <a:defRPr/>
            </a:pPr>
            <a:fld id="{D20B80B4-46BD-4FBF-A033-DD574D8F05B1}" type="datetime4">
              <a:rPr lang="en-US" smtClean="0"/>
              <a:pPr>
                <a:defRPr/>
              </a:pPr>
              <a:t>Juli 8, 2012</a:t>
            </a:fld>
            <a:r>
              <a:rPr lang="en-US" smtClean="0"/>
              <a:t> | Slide </a:t>
            </a:r>
            <a:fld id="{2A40F1E2-0C33-4225-B639-BA0A8E4A7F8C}" type="slidenum">
              <a:rPr lang="en-US" smtClean="0"/>
              <a:pPr>
                <a:defRPr/>
              </a:pPr>
              <a:t>17</a:t>
            </a:fld>
            <a:endParaRPr lang="en-US" b="1" dirty="0"/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77" y="1025949"/>
            <a:ext cx="4429374" cy="2629941"/>
          </a:xfrm>
          <a:prstGeom prst="rect">
            <a:avLst/>
          </a:prstGeom>
        </p:spPr>
      </p:pic>
      <p:pic>
        <p:nvPicPr>
          <p:cNvPr id="7" name="Bild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58" y="4040720"/>
            <a:ext cx="4395904" cy="2668158"/>
          </a:xfrm>
          <a:prstGeom prst="rect">
            <a:avLst/>
          </a:prstGeom>
        </p:spPr>
      </p:pic>
      <p:pic>
        <p:nvPicPr>
          <p:cNvPr id="8" name="Bild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6875" y="1025692"/>
            <a:ext cx="4630732" cy="2617370"/>
          </a:xfrm>
          <a:prstGeom prst="rect">
            <a:avLst/>
          </a:prstGeom>
        </p:spPr>
      </p:pic>
      <p:pic>
        <p:nvPicPr>
          <p:cNvPr id="9" name="Bild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7110" y="4066375"/>
            <a:ext cx="4463316" cy="2657711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975017" y="3720028"/>
            <a:ext cx="1698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/>
              <a:t>Molar </a:t>
            </a:r>
            <a:r>
              <a:rPr lang="de-DE" sz="1800" dirty="0" err="1" smtClean="0"/>
              <a:t>fractions</a:t>
            </a:r>
            <a:endParaRPr lang="de-DE" sz="1800" dirty="0"/>
          </a:p>
        </p:txBody>
      </p:sp>
      <p:sp>
        <p:nvSpPr>
          <p:cNvPr id="11" name="Textfeld 10"/>
          <p:cNvSpPr txBox="1"/>
          <p:nvPr/>
        </p:nvSpPr>
        <p:spPr>
          <a:xfrm>
            <a:off x="5861386" y="1845654"/>
            <a:ext cx="1480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err="1" smtClean="0"/>
              <a:t>Temperature</a:t>
            </a:r>
            <a:endParaRPr lang="de-DE" sz="1800" dirty="0"/>
          </a:p>
        </p:txBody>
      </p:sp>
      <p:sp>
        <p:nvSpPr>
          <p:cNvPr id="12" name="Textfeld 11"/>
          <p:cNvSpPr txBox="1"/>
          <p:nvPr/>
        </p:nvSpPr>
        <p:spPr>
          <a:xfrm>
            <a:off x="6142078" y="5217802"/>
            <a:ext cx="1108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err="1"/>
              <a:t>P</a:t>
            </a:r>
            <a:r>
              <a:rPr lang="de-DE" sz="1800" dirty="0" err="1" smtClean="0"/>
              <a:t>ressure</a:t>
            </a:r>
            <a:endParaRPr lang="de-DE" sz="1800" dirty="0"/>
          </a:p>
        </p:txBody>
      </p:sp>
      <p:sp>
        <p:nvSpPr>
          <p:cNvPr id="13" name="Textfeld 12"/>
          <p:cNvSpPr txBox="1"/>
          <p:nvPr/>
        </p:nvSpPr>
        <p:spPr>
          <a:xfrm>
            <a:off x="319179" y="6053134"/>
            <a:ext cx="14285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 smtClean="0"/>
              <a:t>Radicals</a:t>
            </a:r>
            <a:r>
              <a:rPr lang="de-DE" sz="1200" dirty="0" smtClean="0"/>
              <a:t> H </a:t>
            </a:r>
            <a:r>
              <a:rPr lang="de-DE" sz="1200" dirty="0" err="1" smtClean="0"/>
              <a:t>and</a:t>
            </a:r>
            <a:r>
              <a:rPr lang="de-DE" sz="1200" dirty="0" smtClean="0"/>
              <a:t> </a:t>
            </a:r>
            <a:r>
              <a:rPr lang="de-DE" sz="1200" dirty="0" err="1" smtClean="0"/>
              <a:t>Br</a:t>
            </a:r>
            <a:endParaRPr lang="de-DE" sz="1200" dirty="0"/>
          </a:p>
        </p:txBody>
      </p:sp>
      <p:sp>
        <p:nvSpPr>
          <p:cNvPr id="14" name="Textfeld 13"/>
          <p:cNvSpPr txBox="1"/>
          <p:nvPr/>
        </p:nvSpPr>
        <p:spPr>
          <a:xfrm>
            <a:off x="2819320" y="1446461"/>
            <a:ext cx="453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 smtClean="0"/>
              <a:t>HBr</a:t>
            </a:r>
            <a:endParaRPr lang="de-DE" sz="1200" dirty="0"/>
          </a:p>
        </p:txBody>
      </p:sp>
      <p:sp>
        <p:nvSpPr>
          <p:cNvPr id="15" name="Textfeld 14"/>
          <p:cNvSpPr txBox="1"/>
          <p:nvPr/>
        </p:nvSpPr>
        <p:spPr>
          <a:xfrm>
            <a:off x="3228303" y="2355695"/>
            <a:ext cx="9060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H</a:t>
            </a:r>
            <a:r>
              <a:rPr lang="de-DE" sz="1200" baseline="-25000" dirty="0" smtClean="0"/>
              <a:t>2</a:t>
            </a:r>
            <a:r>
              <a:rPr lang="de-DE" sz="1200" dirty="0" smtClean="0"/>
              <a:t> </a:t>
            </a:r>
            <a:r>
              <a:rPr lang="de-DE" sz="1200" dirty="0" err="1" smtClean="0"/>
              <a:t>and</a:t>
            </a:r>
            <a:r>
              <a:rPr lang="de-DE" sz="1200" dirty="0" smtClean="0"/>
              <a:t> Br</a:t>
            </a:r>
            <a:r>
              <a:rPr lang="de-DE" sz="1200" baseline="-25000" dirty="0" smtClean="0"/>
              <a:t>2</a:t>
            </a:r>
            <a:endParaRPr lang="de-DE" sz="1200" baseline="-25000" dirty="0"/>
          </a:p>
        </p:txBody>
      </p:sp>
    </p:spTree>
    <p:extLst>
      <p:ext uri="{BB962C8B-B14F-4D97-AF65-F5344CB8AC3E}">
        <p14:creationId xmlns:p14="http://schemas.microsoft.com/office/powerpoint/2010/main" val="35182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Modeling Chemical </a:t>
            </a:r>
            <a:r>
              <a:rPr lang="de-DE" dirty="0" err="1" smtClean="0"/>
              <a:t>Reactions</a:t>
            </a:r>
            <a:r>
              <a:rPr lang="de-DE" dirty="0" smtClean="0"/>
              <a:t> </a:t>
            </a:r>
            <a:r>
              <a:rPr lang="de-DE" dirty="0" err="1" smtClean="0"/>
              <a:t>Using</a:t>
            </a:r>
            <a:r>
              <a:rPr lang="de-DE" dirty="0" smtClean="0"/>
              <a:t> Bond Graphs</a:t>
            </a:r>
            <a:br>
              <a:rPr lang="de-DE" dirty="0" smtClean="0"/>
            </a:br>
            <a:r>
              <a:rPr lang="de-DE" dirty="0" smtClean="0">
                <a:solidFill>
                  <a:schemeClr val="accent1"/>
                </a:solidFill>
              </a:rPr>
              <a:t>Summary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Introduction of new bond variable </a:t>
            </a:r>
            <a:r>
              <a:rPr lang="en-US" sz="2400" dirty="0" smtClean="0">
                <a:latin typeface="Symbol" charset="2"/>
                <a:cs typeface="Symbol" charset="2"/>
              </a:rPr>
              <a:t>h</a:t>
            </a:r>
          </a:p>
          <a:p>
            <a:endParaRPr lang="en-US" sz="2400" dirty="0" smtClean="0">
              <a:latin typeface="Symbol" charset="2"/>
              <a:cs typeface="Symbol" charset="2"/>
            </a:endParaRPr>
          </a:p>
          <a:p>
            <a:r>
              <a:rPr lang="en-US" sz="2400" dirty="0" smtClean="0">
                <a:latin typeface="+mj-lt"/>
                <a:cs typeface="Symbol" charset="2"/>
              </a:rPr>
              <a:t>Consistent and complete approach for modeling thermo dynamical phenomena using „true“ bond-graphs</a:t>
            </a:r>
            <a:endParaRPr lang="en-US" sz="2400" dirty="0">
              <a:latin typeface="+mj-lt"/>
              <a:cs typeface="Symbol" charset="2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r>
              <a:rPr lang="en-US" smtClean="0"/>
              <a:t>Jürgen Greifeneder, François Cellier</a:t>
            </a:r>
          </a:p>
          <a:p>
            <a:pPr>
              <a:defRPr/>
            </a:pPr>
            <a:fld id="{D20B80B4-46BD-4FBF-A033-DD574D8F05B1}" type="datetime4">
              <a:rPr lang="en-US" smtClean="0"/>
              <a:pPr>
                <a:defRPr/>
              </a:pPr>
              <a:t>Juli 8, 2012</a:t>
            </a:fld>
            <a:r>
              <a:rPr lang="en-US" smtClean="0"/>
              <a:t> | Slide </a:t>
            </a:r>
            <a:fld id="{2A40F1E2-0C33-4225-B639-BA0A8E4A7F8C}" type="slidenum">
              <a:rPr lang="en-US" smtClean="0"/>
              <a:pPr>
                <a:defRPr/>
              </a:pPr>
              <a:t>18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52687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Modeling Chemical </a:t>
            </a:r>
            <a:r>
              <a:rPr lang="de-DE" dirty="0" err="1" smtClean="0"/>
              <a:t>Reactions</a:t>
            </a:r>
            <a:r>
              <a:rPr lang="de-DE" dirty="0" smtClean="0"/>
              <a:t> </a:t>
            </a:r>
            <a:r>
              <a:rPr lang="de-DE" dirty="0" err="1" smtClean="0"/>
              <a:t>Using</a:t>
            </a:r>
            <a:r>
              <a:rPr lang="de-DE" dirty="0" smtClean="0"/>
              <a:t> Bond Graphs</a:t>
            </a:r>
            <a:br>
              <a:rPr lang="de-DE" dirty="0" smtClean="0"/>
            </a:b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000" dirty="0" err="1" smtClean="0"/>
              <a:t>Thanks</a:t>
            </a:r>
            <a:r>
              <a:rPr lang="de-DE" sz="2000" dirty="0" smtClean="0"/>
              <a:t> a </a:t>
            </a:r>
            <a:r>
              <a:rPr lang="de-DE" sz="2000" dirty="0" err="1" smtClean="0"/>
              <a:t>lot</a:t>
            </a:r>
            <a:r>
              <a:rPr lang="de-DE" sz="2000" dirty="0" smtClean="0"/>
              <a:t> </a:t>
            </a:r>
            <a:r>
              <a:rPr lang="de-DE" sz="2000" dirty="0" err="1" smtClean="0"/>
              <a:t>for</a:t>
            </a:r>
            <a:r>
              <a:rPr lang="de-DE" sz="2000" dirty="0" smtClean="0"/>
              <a:t> </a:t>
            </a:r>
            <a:r>
              <a:rPr lang="de-DE" sz="2000" dirty="0" err="1" smtClean="0"/>
              <a:t>your</a:t>
            </a:r>
            <a:r>
              <a:rPr lang="de-DE" sz="2000" dirty="0" smtClean="0"/>
              <a:t> </a:t>
            </a:r>
            <a:r>
              <a:rPr lang="de-DE" sz="2000" dirty="0" err="1" smtClean="0"/>
              <a:t>attention</a:t>
            </a:r>
            <a:endParaRPr lang="de-DE" sz="2000" dirty="0" smtClean="0"/>
          </a:p>
          <a:p>
            <a:r>
              <a:rPr lang="de-DE" sz="2000" dirty="0"/>
              <a:t>Mille </a:t>
            </a:r>
            <a:r>
              <a:rPr lang="de-DE" sz="2000" dirty="0" err="1"/>
              <a:t>grazie</a:t>
            </a:r>
            <a:r>
              <a:rPr lang="de-DE" sz="2000" dirty="0"/>
              <a:t> del </a:t>
            </a:r>
            <a:r>
              <a:rPr lang="de-DE" sz="2000" dirty="0" err="1" smtClean="0"/>
              <a:t>attenzione</a:t>
            </a:r>
            <a:endParaRPr lang="de-DE" sz="2000" dirty="0" smtClean="0"/>
          </a:p>
          <a:p>
            <a:r>
              <a:rPr lang="de-DE" sz="2000" dirty="0"/>
              <a:t>Besten Dank für Ihre Aufmerksamkeit</a:t>
            </a:r>
          </a:p>
          <a:p>
            <a:r>
              <a:rPr lang="de-DE" sz="2000" dirty="0" smtClean="0"/>
              <a:t>Gracias </a:t>
            </a:r>
            <a:r>
              <a:rPr lang="de-DE" sz="2000" dirty="0" err="1"/>
              <a:t>por</a:t>
            </a:r>
            <a:r>
              <a:rPr lang="de-DE" sz="2000" dirty="0"/>
              <a:t> </a:t>
            </a:r>
            <a:r>
              <a:rPr lang="de-DE" sz="2000" dirty="0" err="1"/>
              <a:t>su</a:t>
            </a:r>
            <a:r>
              <a:rPr lang="de-DE" sz="2000" dirty="0"/>
              <a:t> </a:t>
            </a:r>
            <a:r>
              <a:rPr lang="de-DE" sz="2000" dirty="0" err="1" smtClean="0"/>
              <a:t>atención</a:t>
            </a:r>
            <a:endParaRPr lang="de-DE" sz="2000" dirty="0" smtClean="0"/>
          </a:p>
          <a:p>
            <a:r>
              <a:rPr lang="de-DE" sz="2000" dirty="0"/>
              <a:t> Merci </a:t>
            </a:r>
            <a:r>
              <a:rPr lang="de-DE" sz="2000" dirty="0" err="1"/>
              <a:t>beaucoup</a:t>
            </a:r>
            <a:r>
              <a:rPr lang="de-DE" sz="2000" dirty="0"/>
              <a:t> de </a:t>
            </a:r>
            <a:r>
              <a:rPr lang="de-DE" sz="2000" dirty="0" err="1" smtClean="0"/>
              <a:t>votre</a:t>
            </a:r>
            <a:r>
              <a:rPr lang="de-DE" sz="2000" dirty="0" smtClean="0"/>
              <a:t> </a:t>
            </a:r>
            <a:r>
              <a:rPr lang="de-DE" sz="2000" dirty="0" err="1" smtClean="0"/>
              <a:t>attention</a:t>
            </a:r>
            <a:endParaRPr lang="de-DE" sz="2000" dirty="0" smtClean="0"/>
          </a:p>
          <a:p>
            <a:r>
              <a:rPr lang="de-DE" sz="2000" dirty="0" err="1"/>
              <a:t>большо́е</a:t>
            </a:r>
            <a:r>
              <a:rPr lang="de-DE" sz="2000" dirty="0"/>
              <a:t> </a:t>
            </a:r>
            <a:r>
              <a:rPr lang="de-DE" sz="2000" dirty="0" err="1"/>
              <a:t>спаси́бо</a:t>
            </a:r>
            <a:r>
              <a:rPr lang="de-DE" sz="2000" dirty="0"/>
              <a:t>!</a:t>
            </a:r>
            <a:endParaRPr lang="en-US" sz="20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228600" y="6172200"/>
            <a:ext cx="4389906" cy="481013"/>
          </a:xfrm>
        </p:spPr>
        <p:txBody>
          <a:bodyPr/>
          <a:lstStyle/>
          <a:p>
            <a:pPr>
              <a:defRPr/>
            </a:pPr>
            <a:endParaRPr lang="en-US" sz="2000" dirty="0" smtClean="0"/>
          </a:p>
          <a:p>
            <a:pPr>
              <a:defRPr/>
            </a:pPr>
            <a:r>
              <a:rPr lang="en-US" sz="2000" dirty="0" smtClean="0"/>
              <a:t>Jürgen Greifeneder, François Cellier</a:t>
            </a:r>
          </a:p>
        </p:txBody>
      </p:sp>
    </p:spTree>
    <p:extLst>
      <p:ext uri="{BB962C8B-B14F-4D97-AF65-F5344CB8AC3E}">
        <p14:creationId xmlns:p14="http://schemas.microsoft.com/office/powerpoint/2010/main" val="952687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Modeling Chemical </a:t>
            </a:r>
            <a:r>
              <a:rPr lang="de-DE" dirty="0" err="1" smtClean="0"/>
              <a:t>Reactions</a:t>
            </a:r>
            <a:r>
              <a:rPr lang="de-DE" dirty="0" smtClean="0"/>
              <a:t> </a:t>
            </a:r>
            <a:r>
              <a:rPr lang="de-DE" dirty="0" err="1" smtClean="0"/>
              <a:t>Using</a:t>
            </a:r>
            <a:r>
              <a:rPr lang="de-DE" dirty="0" smtClean="0"/>
              <a:t> Bond Graphs</a:t>
            </a:r>
            <a:br>
              <a:rPr lang="de-DE" dirty="0" smtClean="0"/>
            </a:br>
            <a:r>
              <a:rPr lang="de-DE" dirty="0" err="1" smtClean="0">
                <a:solidFill>
                  <a:schemeClr val="accent1"/>
                </a:solidFill>
              </a:rPr>
              <a:t>Starting</a:t>
            </a:r>
            <a:r>
              <a:rPr lang="de-DE" dirty="0" smtClean="0">
                <a:solidFill>
                  <a:schemeClr val="accent1"/>
                </a:solidFill>
              </a:rPr>
              <a:t> Point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Methodology to model</a:t>
            </a:r>
          </a:p>
          <a:p>
            <a:pPr lvl="1"/>
            <a:r>
              <a:rPr lang="en-US" dirty="0" smtClean="0"/>
              <a:t>Conduction</a:t>
            </a:r>
          </a:p>
          <a:p>
            <a:pPr lvl="1"/>
            <a:r>
              <a:rPr lang="en-US" dirty="0" smtClean="0"/>
              <a:t>Convection</a:t>
            </a:r>
          </a:p>
          <a:p>
            <a:pPr lvl="1"/>
            <a:r>
              <a:rPr lang="en-US" dirty="0" smtClean="0"/>
              <a:t>Evaporation / Condensation</a:t>
            </a:r>
          </a:p>
          <a:p>
            <a:pPr lvl="1"/>
            <a:r>
              <a:rPr lang="en-US" dirty="0" smtClean="0"/>
              <a:t>Multi-Element Systems</a:t>
            </a:r>
          </a:p>
          <a:p>
            <a:pPr marL="4763" indent="0">
              <a:buNone/>
            </a:pPr>
            <a:r>
              <a:rPr lang="en-US" dirty="0" smtClean="0"/>
              <a:t>using true rather than pseudo-bond graphs</a:t>
            </a:r>
          </a:p>
          <a:p>
            <a:pPr marL="4763" indent="0">
              <a:buNone/>
            </a:pPr>
            <a:endParaRPr lang="en-US" dirty="0"/>
          </a:p>
          <a:p>
            <a:pPr marL="4763" indent="0">
              <a:buNone/>
            </a:pPr>
            <a:r>
              <a:rPr lang="en-US" dirty="0" smtClean="0">
                <a:sym typeface="Wingdings"/>
              </a:rPr>
              <a:t> Chemical reactions are the final high point to this methodology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r>
              <a:rPr lang="en-US" smtClean="0"/>
              <a:t>Jürgen Greifeneder, François Cellier</a:t>
            </a:r>
          </a:p>
          <a:p>
            <a:pPr>
              <a:defRPr/>
            </a:pPr>
            <a:fld id="{D20B80B4-46BD-4FBF-A033-DD574D8F05B1}" type="datetime4">
              <a:rPr lang="en-US" smtClean="0"/>
              <a:pPr>
                <a:defRPr/>
              </a:pPr>
              <a:t>Juli 8, 2012</a:t>
            </a:fld>
            <a:r>
              <a:rPr lang="en-US" smtClean="0"/>
              <a:t> | Slide </a:t>
            </a:r>
            <a:fld id="{2A40F1E2-0C33-4225-B639-BA0A8E4A7F8C}" type="slidenum">
              <a:rPr lang="en-US" smtClean="0"/>
              <a:pPr>
                <a:defRPr/>
              </a:pPr>
              <a:t>2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64542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28600" y="6172200"/>
            <a:ext cx="2808288" cy="481013"/>
          </a:xfrm>
          <a:noFill/>
        </p:spPr>
        <p:txBody>
          <a:bodyPr/>
          <a:lstStyle/>
          <a:p>
            <a:endParaRPr lang="en-US" smtClean="0"/>
          </a:p>
          <a:p>
            <a:r>
              <a:rPr lang="en-US" smtClean="0">
                <a:solidFill>
                  <a:srgbClr val="666666"/>
                </a:solidFill>
              </a:rPr>
              <a:t>© ABB Group </a:t>
            </a:r>
          </a:p>
          <a:p>
            <a:fld id="{BDDAB978-E342-4762-AB19-8E7FAFCEDB52}" type="datetime4">
              <a:rPr lang="en-US" smtClean="0">
                <a:solidFill>
                  <a:srgbClr val="666666"/>
                </a:solidFill>
              </a:rPr>
              <a:pPr/>
              <a:t>Juli 8, 2012</a:t>
            </a:fld>
            <a:r>
              <a:rPr lang="en-US" smtClean="0">
                <a:solidFill>
                  <a:srgbClr val="666666"/>
                </a:solidFill>
              </a:rPr>
              <a:t> | Slide </a:t>
            </a:r>
            <a:fld id="{CF110651-0AA3-40E4-BA9C-4E62EE875A0B}" type="slidenum">
              <a:rPr lang="en-US" smtClean="0">
                <a:solidFill>
                  <a:srgbClr val="666666"/>
                </a:solidFill>
              </a:rPr>
              <a:pPr/>
              <a:t>20</a:t>
            </a:fld>
            <a:endParaRPr lang="en-US" b="1" smtClean="0">
              <a:solidFill>
                <a:srgbClr val="666666"/>
              </a:solidFill>
            </a:endParaRPr>
          </a:p>
        </p:txBody>
      </p:sp>
      <p:sp>
        <p:nvSpPr>
          <p:cNvPr id="29699" name="Rectangle 2"/>
          <p:cNvSpPr>
            <a:spLocks noChangeArrowheads="1"/>
          </p:cNvSpPr>
          <p:nvPr/>
        </p:nvSpPr>
        <p:spPr bwMode="auto">
          <a:xfrm>
            <a:off x="104775" y="6178550"/>
            <a:ext cx="8912225" cy="549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  <p:pic>
        <p:nvPicPr>
          <p:cNvPr id="29700" name="Picture 3" descr="ABB1ClaimL_rgb300_100m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438" y="2643188"/>
            <a:ext cx="7985125" cy="117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Textfeld 262"/>
          <p:cNvSpPr txBox="1"/>
          <p:nvPr/>
        </p:nvSpPr>
        <p:spPr>
          <a:xfrm>
            <a:off x="3378333" y="3994592"/>
            <a:ext cx="2337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Chemical </a:t>
            </a:r>
            <a:r>
              <a:rPr lang="de-DE" dirty="0" err="1" smtClean="0"/>
              <a:t>Reaction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Modeling Chemical </a:t>
            </a:r>
            <a:r>
              <a:rPr lang="de-DE" dirty="0" err="1" smtClean="0"/>
              <a:t>Reactions</a:t>
            </a:r>
            <a:r>
              <a:rPr lang="de-DE" dirty="0" smtClean="0"/>
              <a:t> </a:t>
            </a:r>
            <a:r>
              <a:rPr lang="de-DE" dirty="0" err="1" smtClean="0"/>
              <a:t>Using</a:t>
            </a:r>
            <a:r>
              <a:rPr lang="de-DE" dirty="0" smtClean="0"/>
              <a:t> Bond Graphs</a:t>
            </a:r>
            <a:br>
              <a:rPr lang="de-DE" dirty="0" smtClean="0"/>
            </a:br>
            <a:r>
              <a:rPr lang="de-DE" dirty="0" smtClean="0">
                <a:solidFill>
                  <a:schemeClr val="accent1"/>
                </a:solidFill>
              </a:rPr>
              <a:t>Basics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r>
              <a:rPr lang="en-US" smtClean="0"/>
              <a:t>Jürgen Greifeneder, François Cellier</a:t>
            </a:r>
          </a:p>
          <a:p>
            <a:pPr>
              <a:defRPr/>
            </a:pPr>
            <a:fld id="{D20B80B4-46BD-4FBF-A033-DD574D8F05B1}" type="datetime4">
              <a:rPr lang="en-US" smtClean="0"/>
              <a:pPr>
                <a:defRPr/>
              </a:pPr>
              <a:t>Juli 8, 2012</a:t>
            </a:fld>
            <a:r>
              <a:rPr lang="en-US" smtClean="0"/>
              <a:t> | Slide </a:t>
            </a:r>
            <a:fld id="{2A40F1E2-0C33-4225-B639-BA0A8E4A7F8C}" type="slidenum">
              <a:rPr lang="en-US" smtClean="0"/>
              <a:pPr>
                <a:defRPr/>
              </a:pPr>
              <a:t>3</a:t>
            </a:fld>
            <a:endParaRPr lang="en-US" b="1" dirty="0"/>
          </a:p>
        </p:txBody>
      </p:sp>
      <p:sp>
        <p:nvSpPr>
          <p:cNvPr id="5" name="Abgerundetes Rechteck 4"/>
          <p:cNvSpPr/>
          <p:nvPr/>
        </p:nvSpPr>
        <p:spPr bwMode="auto">
          <a:xfrm>
            <a:off x="239713" y="1641104"/>
            <a:ext cx="496350" cy="491811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</a:t>
            </a:r>
            <a:r>
              <a:rPr kumimoji="0" lang="de-DE" sz="20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</a:t>
            </a:r>
          </a:p>
        </p:txBody>
      </p:sp>
      <p:sp>
        <p:nvSpPr>
          <p:cNvPr id="6" name="Abgerundetes Rechteck 5"/>
          <p:cNvSpPr/>
          <p:nvPr/>
        </p:nvSpPr>
        <p:spPr bwMode="auto">
          <a:xfrm>
            <a:off x="215054" y="2644204"/>
            <a:ext cx="496350" cy="491811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r>
              <a:rPr lang="de-DE" dirty="0" smtClean="0"/>
              <a:t>A</a:t>
            </a:r>
            <a:r>
              <a:rPr lang="de-DE" baseline="-25000" dirty="0"/>
              <a:t>2</a:t>
            </a:r>
          </a:p>
        </p:txBody>
      </p:sp>
      <p:sp>
        <p:nvSpPr>
          <p:cNvPr id="7" name="Abgerundetes Rechteck 6"/>
          <p:cNvSpPr/>
          <p:nvPr/>
        </p:nvSpPr>
        <p:spPr bwMode="auto">
          <a:xfrm>
            <a:off x="8420638" y="1628775"/>
            <a:ext cx="496350" cy="491811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</a:t>
            </a:r>
            <a:r>
              <a:rPr kumimoji="0" lang="de-DE" sz="20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</a:t>
            </a:r>
          </a:p>
        </p:txBody>
      </p:sp>
      <p:sp>
        <p:nvSpPr>
          <p:cNvPr id="8" name="Abgerundetes Rechteck 7"/>
          <p:cNvSpPr/>
          <p:nvPr/>
        </p:nvSpPr>
        <p:spPr bwMode="auto">
          <a:xfrm>
            <a:off x="8420638" y="2576016"/>
            <a:ext cx="496350" cy="491811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r>
              <a:rPr lang="de-DE" dirty="0" smtClean="0"/>
              <a:t>B</a:t>
            </a:r>
            <a:r>
              <a:rPr lang="de-DE" baseline="-25000" dirty="0" smtClean="0"/>
              <a:t>2</a:t>
            </a:r>
            <a:endParaRPr lang="de-DE" baseline="-25000" dirty="0"/>
          </a:p>
        </p:txBody>
      </p:sp>
      <p:cxnSp>
        <p:nvCxnSpPr>
          <p:cNvPr id="39" name="Gerade Verbindung mit Pfeil 38"/>
          <p:cNvCxnSpPr/>
          <p:nvPr/>
        </p:nvCxnSpPr>
        <p:spPr bwMode="auto">
          <a:xfrm flipH="1">
            <a:off x="1985081" y="4561726"/>
            <a:ext cx="1368592" cy="94933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Gerade Verbindung mit Pfeil 39"/>
          <p:cNvCxnSpPr/>
          <p:nvPr/>
        </p:nvCxnSpPr>
        <p:spPr bwMode="auto">
          <a:xfrm>
            <a:off x="5178463" y="4586383"/>
            <a:ext cx="1367996" cy="97102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2" name="Textfeld 41"/>
          <p:cNvSpPr txBox="1"/>
          <p:nvPr/>
        </p:nvSpPr>
        <p:spPr>
          <a:xfrm>
            <a:off x="1590530" y="5548045"/>
            <a:ext cx="6838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heat</a:t>
            </a:r>
            <a:endParaRPr lang="de-DE" dirty="0"/>
          </a:p>
        </p:txBody>
      </p:sp>
      <p:sp>
        <p:nvSpPr>
          <p:cNvPr id="43" name="Textfeld 42"/>
          <p:cNvSpPr txBox="1"/>
          <p:nvPr/>
        </p:nvSpPr>
        <p:spPr>
          <a:xfrm>
            <a:off x="5811725" y="5552497"/>
            <a:ext cx="16657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volume</a:t>
            </a:r>
            <a:r>
              <a:rPr lang="de-DE" dirty="0" smtClean="0"/>
              <a:t> </a:t>
            </a:r>
            <a:r>
              <a:rPr lang="de-DE" dirty="0" err="1" smtClean="0"/>
              <a:t>work</a:t>
            </a:r>
            <a:endParaRPr lang="de-DE" dirty="0"/>
          </a:p>
        </p:txBody>
      </p:sp>
      <p:pic>
        <p:nvPicPr>
          <p:cNvPr id="233" name="Inhaltsplatzhalter 232"/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rcRect t="-130" b="-130"/>
          <a:stretch/>
        </p:blipFill>
        <p:spPr>
          <a:xfrm>
            <a:off x="1018960" y="1368518"/>
            <a:ext cx="6641975" cy="3094576"/>
          </a:xfrm>
        </p:spPr>
      </p:pic>
      <p:sp>
        <p:nvSpPr>
          <p:cNvPr id="257" name="Rechteck 256"/>
          <p:cNvSpPr/>
          <p:nvPr/>
        </p:nvSpPr>
        <p:spPr bwMode="auto">
          <a:xfrm>
            <a:off x="1482725" y="1393176"/>
            <a:ext cx="6167438" cy="316855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                         </a:t>
            </a:r>
          </a:p>
        </p:txBody>
      </p:sp>
      <p:cxnSp>
        <p:nvCxnSpPr>
          <p:cNvPr id="11" name="Gerade Verbindung mit Pfeil 10"/>
          <p:cNvCxnSpPr>
            <a:stCxn id="5" idx="3"/>
          </p:cNvCxnSpPr>
          <p:nvPr/>
        </p:nvCxnSpPr>
        <p:spPr bwMode="auto">
          <a:xfrm flipV="1">
            <a:off x="736063" y="1874006"/>
            <a:ext cx="743499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Gerade Verbindung mit Pfeil 13"/>
          <p:cNvCxnSpPr/>
          <p:nvPr/>
        </p:nvCxnSpPr>
        <p:spPr bwMode="auto">
          <a:xfrm>
            <a:off x="7644402" y="1861678"/>
            <a:ext cx="776236" cy="166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7" name="Textfeld 266"/>
          <p:cNvSpPr txBox="1"/>
          <p:nvPr/>
        </p:nvSpPr>
        <p:spPr>
          <a:xfrm>
            <a:off x="2182352" y="4882279"/>
            <a:ext cx="4039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 smtClean="0"/>
              <a:t>T</a:t>
            </a:r>
            <a:endParaRPr lang="de-DE" i="1" dirty="0"/>
          </a:p>
        </p:txBody>
      </p:sp>
      <p:cxnSp>
        <p:nvCxnSpPr>
          <p:cNvPr id="15" name="Gerade Verbindung mit Pfeil 14"/>
          <p:cNvCxnSpPr>
            <a:stCxn id="233" idx="3"/>
          </p:cNvCxnSpPr>
          <p:nvPr/>
        </p:nvCxnSpPr>
        <p:spPr bwMode="auto">
          <a:xfrm flipV="1">
            <a:off x="7660935" y="2821920"/>
            <a:ext cx="759703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8" name="Textfeld 267"/>
          <p:cNvSpPr txBox="1"/>
          <p:nvPr/>
        </p:nvSpPr>
        <p:spPr>
          <a:xfrm>
            <a:off x="6058320" y="4874402"/>
            <a:ext cx="3898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 smtClean="0"/>
              <a:t>p</a:t>
            </a:r>
            <a:endParaRPr lang="de-DE" i="1" dirty="0"/>
          </a:p>
        </p:txBody>
      </p:sp>
      <p:cxnSp>
        <p:nvCxnSpPr>
          <p:cNvPr id="13" name="Gerade Verbindung mit Pfeil 12"/>
          <p:cNvCxnSpPr/>
          <p:nvPr/>
        </p:nvCxnSpPr>
        <p:spPr bwMode="auto">
          <a:xfrm flipV="1">
            <a:off x="711404" y="2887968"/>
            <a:ext cx="746669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269" name="Objekt 2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9866105"/>
              </p:ext>
            </p:extLst>
          </p:nvPr>
        </p:nvGraphicFramePr>
        <p:xfrm>
          <a:off x="2471569" y="5126552"/>
          <a:ext cx="473075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9" name="Formel" r:id="rId4" imgW="301680" imgH="228240" progId="Equation.3">
                  <p:embed/>
                </p:oleObj>
              </mc:Choice>
              <mc:Fallback>
                <p:oleObj name="Formel" r:id="rId4" imgW="301680" imgH="228240" progId="Equation.3">
                  <p:embed/>
                  <p:pic>
                    <p:nvPicPr>
                      <p:cNvPr id="0" name="Picture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1569" y="5126552"/>
                        <a:ext cx="473075" cy="360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0" name="Objekt 2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8476631"/>
              </p:ext>
            </p:extLst>
          </p:nvPr>
        </p:nvGraphicFramePr>
        <p:xfrm>
          <a:off x="5706283" y="5150489"/>
          <a:ext cx="473075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0" name="Formel" r:id="rId6" imgW="301680" imgH="200880" progId="Equation.3">
                  <p:embed/>
                </p:oleObj>
              </mc:Choice>
              <mc:Fallback>
                <p:oleObj name="Formel" r:id="rId6" imgW="301680" imgH="200880" progId="Equation.3">
                  <p:embed/>
                  <p:pic>
                    <p:nvPicPr>
                      <p:cNvPr id="0" name="Picture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6283" y="5150489"/>
                        <a:ext cx="473075" cy="322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1" name="Abgerundetes Rechteck 270"/>
          <p:cNvSpPr/>
          <p:nvPr/>
        </p:nvSpPr>
        <p:spPr bwMode="auto">
          <a:xfrm>
            <a:off x="219498" y="4066490"/>
            <a:ext cx="496350" cy="491811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r>
              <a:rPr lang="de-DE" dirty="0" smtClean="0"/>
              <a:t>A</a:t>
            </a:r>
            <a:r>
              <a:rPr lang="de-DE" baseline="-25000" dirty="0" smtClean="0"/>
              <a:t>i</a:t>
            </a:r>
            <a:endParaRPr lang="de-DE" baseline="-25000" dirty="0"/>
          </a:p>
        </p:txBody>
      </p:sp>
      <p:sp>
        <p:nvSpPr>
          <p:cNvPr id="272" name="Abgerundetes Rechteck 271"/>
          <p:cNvSpPr/>
          <p:nvPr/>
        </p:nvSpPr>
        <p:spPr bwMode="auto">
          <a:xfrm>
            <a:off x="8425082" y="3998302"/>
            <a:ext cx="496350" cy="491811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r>
              <a:rPr lang="de-DE" dirty="0" err="1" smtClean="0"/>
              <a:t>B</a:t>
            </a:r>
            <a:r>
              <a:rPr lang="de-DE" baseline="-25000" dirty="0" err="1" smtClean="0"/>
              <a:t>j</a:t>
            </a:r>
            <a:endParaRPr lang="de-DE" baseline="-25000" dirty="0"/>
          </a:p>
        </p:txBody>
      </p:sp>
      <p:cxnSp>
        <p:nvCxnSpPr>
          <p:cNvPr id="273" name="Gerade Verbindung mit Pfeil 272"/>
          <p:cNvCxnSpPr/>
          <p:nvPr/>
        </p:nvCxnSpPr>
        <p:spPr bwMode="auto">
          <a:xfrm>
            <a:off x="715848" y="4310254"/>
            <a:ext cx="776043" cy="489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4" name="Gerade Verbindung mit Pfeil 273"/>
          <p:cNvCxnSpPr/>
          <p:nvPr/>
        </p:nvCxnSpPr>
        <p:spPr bwMode="auto">
          <a:xfrm flipV="1">
            <a:off x="7665379" y="4244206"/>
            <a:ext cx="759703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276" name="Objekt 2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2353115"/>
              </p:ext>
            </p:extLst>
          </p:nvPr>
        </p:nvGraphicFramePr>
        <p:xfrm>
          <a:off x="1540824" y="2544761"/>
          <a:ext cx="6019113" cy="4388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" name="Formel" r:id="rId8" imgW="3483360" imgH="237600" progId="Equation.3">
                  <p:embed/>
                </p:oleObj>
              </mc:Choice>
              <mc:Fallback>
                <p:oleObj name="Formel" r:id="rId8" imgW="3483360" imgH="237600" progId="Equation.3">
                  <p:embed/>
                  <p:pic>
                    <p:nvPicPr>
                      <p:cNvPr id="0" name="Picture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0824" y="2544761"/>
                        <a:ext cx="6019113" cy="4388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7" name="Objekt 27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8828611"/>
              </p:ext>
            </p:extLst>
          </p:nvPr>
        </p:nvGraphicFramePr>
        <p:xfrm>
          <a:off x="1540490" y="4011580"/>
          <a:ext cx="1489075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" name="Formel" r:id="rId10" imgW="849960" imgH="191880" progId="Equation.3">
                  <p:embed/>
                </p:oleObj>
              </mc:Choice>
              <mc:Fallback>
                <p:oleObj name="Formel" r:id="rId10" imgW="849960" imgH="191880" progId="Equation.3">
                  <p:embed/>
                  <p:pic>
                    <p:nvPicPr>
                      <p:cNvPr id="0" name="Picture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0490" y="4011580"/>
                        <a:ext cx="1489075" cy="349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9" name="Objekt 2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8741835"/>
              </p:ext>
            </p:extLst>
          </p:nvPr>
        </p:nvGraphicFramePr>
        <p:xfrm>
          <a:off x="6090724" y="4012098"/>
          <a:ext cx="1465263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3" name="Formel" r:id="rId12" imgW="840960" imgH="191880" progId="Equation.3">
                  <p:embed/>
                </p:oleObj>
              </mc:Choice>
              <mc:Fallback>
                <p:oleObj name="Formel" r:id="rId12" imgW="840960" imgH="191880" progId="Equation.3">
                  <p:embed/>
                  <p:pic>
                    <p:nvPicPr>
                      <p:cNvPr id="0" name="Picture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0724" y="4012098"/>
                        <a:ext cx="1465263" cy="349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0" name="Oval 279"/>
          <p:cNvSpPr/>
          <p:nvPr/>
        </p:nvSpPr>
        <p:spPr bwMode="auto">
          <a:xfrm>
            <a:off x="3279695" y="1861677"/>
            <a:ext cx="493188" cy="579463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1" name="Oval 280"/>
          <p:cNvSpPr/>
          <p:nvPr/>
        </p:nvSpPr>
        <p:spPr bwMode="auto">
          <a:xfrm>
            <a:off x="4529436" y="3062041"/>
            <a:ext cx="587382" cy="579463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2" name="Oval 281"/>
          <p:cNvSpPr/>
          <p:nvPr/>
        </p:nvSpPr>
        <p:spPr bwMode="auto">
          <a:xfrm>
            <a:off x="2182353" y="4894609"/>
            <a:ext cx="369891" cy="345211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3" name="Oval 282"/>
          <p:cNvSpPr/>
          <p:nvPr/>
        </p:nvSpPr>
        <p:spPr bwMode="auto">
          <a:xfrm>
            <a:off x="2384073" y="5120983"/>
            <a:ext cx="599710" cy="45172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4" name="Oval 283"/>
          <p:cNvSpPr/>
          <p:nvPr/>
        </p:nvSpPr>
        <p:spPr bwMode="auto">
          <a:xfrm>
            <a:off x="5618894" y="5187080"/>
            <a:ext cx="599710" cy="397952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6" name="Oval 285"/>
          <p:cNvSpPr/>
          <p:nvPr/>
        </p:nvSpPr>
        <p:spPr bwMode="auto">
          <a:xfrm>
            <a:off x="6033675" y="4936048"/>
            <a:ext cx="369891" cy="345211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7" name="Oval 286"/>
          <p:cNvSpPr/>
          <p:nvPr/>
        </p:nvSpPr>
        <p:spPr bwMode="auto">
          <a:xfrm>
            <a:off x="3543062" y="3937400"/>
            <a:ext cx="369891" cy="345211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8" name="Oval 287"/>
          <p:cNvSpPr/>
          <p:nvPr/>
        </p:nvSpPr>
        <p:spPr bwMode="auto">
          <a:xfrm>
            <a:off x="3826645" y="6238468"/>
            <a:ext cx="1080569" cy="357539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46800" rIns="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Unknowns</a:t>
            </a:r>
            <a:endParaRPr kumimoji="0" lang="de-D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820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" grpId="0"/>
      <p:bldP spid="268" grpId="0"/>
      <p:bldP spid="271" grpId="0" animBg="1"/>
      <p:bldP spid="272" grpId="0" animBg="1"/>
      <p:bldP spid="280" grpId="0" animBg="1"/>
      <p:bldP spid="281" grpId="0" animBg="1"/>
      <p:bldP spid="282" grpId="0" animBg="1"/>
      <p:bldP spid="283" grpId="0" animBg="1"/>
      <p:bldP spid="284" grpId="0" animBg="1"/>
      <p:bldP spid="286" grpId="0" animBg="1"/>
      <p:bldP spid="287" grpId="0" animBg="1"/>
      <p:bldP spid="28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Modeling Chemical </a:t>
            </a:r>
            <a:r>
              <a:rPr lang="de-DE" dirty="0" err="1" smtClean="0"/>
              <a:t>Reactions</a:t>
            </a:r>
            <a:r>
              <a:rPr lang="de-DE" dirty="0" smtClean="0"/>
              <a:t> </a:t>
            </a:r>
            <a:r>
              <a:rPr lang="de-DE" dirty="0" err="1" smtClean="0"/>
              <a:t>Using</a:t>
            </a:r>
            <a:r>
              <a:rPr lang="de-DE" dirty="0" smtClean="0"/>
              <a:t> Bond Graphs</a:t>
            </a:r>
            <a:br>
              <a:rPr lang="de-DE" dirty="0" smtClean="0"/>
            </a:br>
            <a:r>
              <a:rPr lang="de-DE" dirty="0" err="1" smtClean="0">
                <a:solidFill>
                  <a:schemeClr val="accent1"/>
                </a:solidFill>
              </a:rPr>
              <a:t>How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to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compute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reaction</a:t>
            </a:r>
            <a:r>
              <a:rPr lang="de-DE" dirty="0" smtClean="0">
                <a:solidFill>
                  <a:schemeClr val="accent1"/>
                </a:solidFill>
              </a:rPr>
              <a:t> rate </a:t>
            </a:r>
            <a:r>
              <a:rPr lang="de-DE" i="1" dirty="0" err="1" smtClean="0">
                <a:solidFill>
                  <a:schemeClr val="accent1"/>
                </a:solidFill>
              </a:rPr>
              <a:t>k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and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smtClean="0">
                <a:solidFill>
                  <a:schemeClr val="accent1"/>
                </a:solidFill>
              </a:rPr>
              <a:t>molar </a:t>
            </a:r>
            <a:r>
              <a:rPr lang="de-DE" dirty="0" err="1" smtClean="0">
                <a:solidFill>
                  <a:schemeClr val="accent1"/>
                </a:solidFill>
              </a:rPr>
              <a:t>flow</a:t>
            </a:r>
            <a:r>
              <a:rPr lang="de-DE" dirty="0" smtClean="0">
                <a:solidFill>
                  <a:schemeClr val="accent1"/>
                </a:solidFill>
              </a:rPr>
              <a:t> rate </a:t>
            </a:r>
            <a:r>
              <a:rPr lang="de-DE" i="1" dirty="0" err="1" smtClean="0">
                <a:solidFill>
                  <a:schemeClr val="accent1"/>
                </a:solidFill>
                <a:latin typeface="Symbol" charset="2"/>
                <a:cs typeface="Symbol" charset="2"/>
              </a:rPr>
              <a:t>n</a:t>
            </a:r>
            <a:r>
              <a:rPr lang="de-DE" dirty="0" smtClean="0">
                <a:solidFill>
                  <a:schemeClr val="accent1"/>
                </a:solidFill>
              </a:rPr>
              <a:t>?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Using Arrhenius’ law: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This requires us to provide</a:t>
            </a:r>
          </a:p>
          <a:p>
            <a:pPr lvl="1"/>
            <a:r>
              <a:rPr lang="en-US" dirty="0" smtClean="0"/>
              <a:t>the temperature </a:t>
            </a:r>
            <a:r>
              <a:rPr lang="en-US" i="1" dirty="0" smtClean="0"/>
              <a:t>T</a:t>
            </a:r>
          </a:p>
          <a:p>
            <a:pPr lvl="1"/>
            <a:r>
              <a:rPr lang="en-US" dirty="0" smtClean="0"/>
              <a:t>the molar fractions of each of the components within the mixture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r>
              <a:rPr lang="en-US" smtClean="0"/>
              <a:t>Jürgen Greifeneder, François Cellier</a:t>
            </a:r>
          </a:p>
          <a:p>
            <a:pPr>
              <a:defRPr/>
            </a:pPr>
            <a:fld id="{D20B80B4-46BD-4FBF-A033-DD574D8F05B1}" type="datetime4">
              <a:rPr lang="en-US" smtClean="0"/>
              <a:pPr>
                <a:defRPr/>
              </a:pPr>
              <a:t>Juli 8, 2012</a:t>
            </a:fld>
            <a:r>
              <a:rPr lang="en-US" smtClean="0"/>
              <a:t> | Slide </a:t>
            </a:r>
            <a:fld id="{2A40F1E2-0C33-4225-B639-BA0A8E4A7F8C}" type="slidenum">
              <a:rPr lang="en-US" smtClean="0"/>
              <a:pPr>
                <a:defRPr/>
              </a:pPr>
              <a:t>4</a:t>
            </a:fld>
            <a:endParaRPr lang="en-US" b="1" dirty="0"/>
          </a:p>
        </p:txBody>
      </p:sp>
      <p:grpSp>
        <p:nvGrpSpPr>
          <p:cNvPr id="5" name="Group 103"/>
          <p:cNvGrpSpPr>
            <a:grpSpLocks/>
          </p:cNvGrpSpPr>
          <p:nvPr/>
        </p:nvGrpSpPr>
        <p:grpSpPr bwMode="auto">
          <a:xfrm>
            <a:off x="4517313" y="4530913"/>
            <a:ext cx="1080120" cy="288032"/>
            <a:chOff x="1680" y="2208"/>
            <a:chExt cx="528" cy="96"/>
          </a:xfrm>
        </p:grpSpPr>
        <p:sp>
          <p:nvSpPr>
            <p:cNvPr id="6" name="Line 104"/>
            <p:cNvSpPr>
              <a:spLocks noChangeShapeType="1"/>
            </p:cNvSpPr>
            <p:nvPr/>
          </p:nvSpPr>
          <p:spPr bwMode="auto">
            <a:xfrm>
              <a:off x="1680" y="2304"/>
              <a:ext cx="52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Line 105"/>
            <p:cNvSpPr>
              <a:spLocks noChangeShapeType="1"/>
            </p:cNvSpPr>
            <p:nvPr/>
          </p:nvSpPr>
          <p:spPr bwMode="auto">
            <a:xfrm flipH="1" flipV="1">
              <a:off x="2064" y="2208"/>
              <a:ext cx="144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" name="Text Box 111"/>
          <p:cNvSpPr txBox="1">
            <a:spLocks noChangeArrowheads="1"/>
          </p:cNvSpPr>
          <p:nvPr/>
        </p:nvSpPr>
        <p:spPr bwMode="auto">
          <a:xfrm>
            <a:off x="4761143" y="4408560"/>
            <a:ext cx="4762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 smtClean="0">
                <a:latin typeface="Symbol" charset="0"/>
              </a:rPr>
              <a:t>T</a:t>
            </a:r>
            <a:endParaRPr lang="en-US" sz="2400" b="1" i="1" dirty="0">
              <a:latin typeface="Symbol" charset="0"/>
            </a:endParaRPr>
          </a:p>
        </p:txBody>
      </p:sp>
      <p:sp>
        <p:nvSpPr>
          <p:cNvPr id="9" name="Text Box 112"/>
          <p:cNvSpPr txBox="1">
            <a:spLocks noChangeArrowheads="1"/>
          </p:cNvSpPr>
          <p:nvPr/>
        </p:nvSpPr>
        <p:spPr bwMode="auto">
          <a:xfrm>
            <a:off x="2444299" y="4781840"/>
            <a:ext cx="4762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>
                <a:latin typeface="Symbol" charset="0"/>
              </a:rPr>
              <a:t>n</a:t>
            </a:r>
          </a:p>
        </p:txBody>
      </p:sp>
      <p:sp>
        <p:nvSpPr>
          <p:cNvPr id="13" name="Text Box 109"/>
          <p:cNvSpPr txBox="1">
            <a:spLocks noChangeArrowheads="1"/>
          </p:cNvSpPr>
          <p:nvPr/>
        </p:nvSpPr>
        <p:spPr bwMode="auto">
          <a:xfrm>
            <a:off x="3509201" y="4458905"/>
            <a:ext cx="10081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 smtClean="0">
                <a:latin typeface="Times New Roman" charset="0"/>
              </a:rPr>
              <a:t>ChR</a:t>
            </a:r>
            <a:endParaRPr lang="en-US" sz="2800" b="1" dirty="0">
              <a:latin typeface="Times New Roman" charset="0"/>
            </a:endParaRPr>
          </a:p>
        </p:txBody>
      </p:sp>
      <p:graphicFrame>
        <p:nvGraphicFramePr>
          <p:cNvPr id="14" name="Objek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6730412"/>
              </p:ext>
            </p:extLst>
          </p:nvPr>
        </p:nvGraphicFramePr>
        <p:xfrm>
          <a:off x="4772025" y="4838700"/>
          <a:ext cx="605606" cy="42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9" name="Formel" r:id="rId3" imgW="292100" imgH="203200" progId="Equation.3">
                  <p:embed/>
                </p:oleObj>
              </mc:Choice>
              <mc:Fallback>
                <p:oleObj name="Formel" r:id="rId3" imgW="292100" imgH="20320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2025" y="4838700"/>
                        <a:ext cx="605606" cy="4212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Gerade Verbindung mit Pfeil 14"/>
          <p:cNvCxnSpPr>
            <a:endCxn id="13" idx="2"/>
          </p:cNvCxnSpPr>
          <p:nvPr/>
        </p:nvCxnSpPr>
        <p:spPr bwMode="auto">
          <a:xfrm flipV="1">
            <a:off x="3994817" y="4982125"/>
            <a:ext cx="18440" cy="4303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6" name="Rechteck 15"/>
          <p:cNvSpPr/>
          <p:nvPr/>
        </p:nvSpPr>
        <p:spPr>
          <a:xfrm>
            <a:off x="3263330" y="5334264"/>
            <a:ext cx="14812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 dirty="0" smtClean="0"/>
              <a:t>{c</a:t>
            </a:r>
            <a:r>
              <a:rPr lang="en-US" sz="1600" b="1" i="1" baseline="-25000" dirty="0" smtClean="0"/>
              <a:t>1</a:t>
            </a:r>
            <a:r>
              <a:rPr lang="en-US" sz="1600" b="1" i="1" dirty="0" smtClean="0"/>
              <a:t>, c</a:t>
            </a:r>
            <a:r>
              <a:rPr lang="en-US" sz="1600" b="1" i="1" baseline="-25000" dirty="0" smtClean="0"/>
              <a:t>2</a:t>
            </a:r>
            <a:r>
              <a:rPr lang="en-US" sz="1600" b="1" i="1" dirty="0" smtClean="0"/>
              <a:t>, …, </a:t>
            </a:r>
            <a:r>
              <a:rPr lang="en-US" sz="1600" b="1" i="1" dirty="0" err="1" smtClean="0"/>
              <a:t>c</a:t>
            </a:r>
            <a:r>
              <a:rPr lang="en-US" sz="1600" b="1" i="1" baseline="-25000" dirty="0" err="1" smtClean="0"/>
              <a:t>k</a:t>
            </a:r>
            <a:r>
              <a:rPr lang="en-US" sz="1600" b="1" i="1" dirty="0" smtClean="0"/>
              <a:t>}</a:t>
            </a:r>
            <a:endParaRPr lang="de-DE" dirty="0"/>
          </a:p>
        </p:txBody>
      </p:sp>
      <p:sp>
        <p:nvSpPr>
          <p:cNvPr id="17" name="Text Box 112"/>
          <p:cNvSpPr txBox="1">
            <a:spLocks noChangeArrowheads="1"/>
          </p:cNvSpPr>
          <p:nvPr/>
        </p:nvSpPr>
        <p:spPr bwMode="auto">
          <a:xfrm>
            <a:off x="2381182" y="4284789"/>
            <a:ext cx="7920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 err="1" smtClean="0">
                <a:latin typeface="Symbol" charset="2"/>
                <a:cs typeface="Symbol" charset="2"/>
              </a:rPr>
              <a:t>h</a:t>
            </a:r>
            <a:r>
              <a:rPr lang="en-US" sz="1800" i="1" baseline="30000" dirty="0" err="1" smtClean="0">
                <a:cs typeface="Symbol" charset="2"/>
              </a:rPr>
              <a:t>Reac</a:t>
            </a:r>
            <a:endParaRPr lang="en-US" sz="1800" b="1" i="1" baseline="30000" dirty="0">
              <a:latin typeface="Symbol" charset="0"/>
            </a:endParaRPr>
          </a:p>
        </p:txBody>
      </p:sp>
      <p:grpSp>
        <p:nvGrpSpPr>
          <p:cNvPr id="20" name="Group 103"/>
          <p:cNvGrpSpPr>
            <a:grpSpLocks/>
          </p:cNvGrpSpPr>
          <p:nvPr/>
        </p:nvGrpSpPr>
        <p:grpSpPr bwMode="auto">
          <a:xfrm>
            <a:off x="2327072" y="4535365"/>
            <a:ext cx="1080120" cy="288032"/>
            <a:chOff x="1680" y="2208"/>
            <a:chExt cx="528" cy="96"/>
          </a:xfrm>
        </p:grpSpPr>
        <p:sp>
          <p:nvSpPr>
            <p:cNvPr id="21" name="Line 104"/>
            <p:cNvSpPr>
              <a:spLocks noChangeShapeType="1"/>
            </p:cNvSpPr>
            <p:nvPr/>
          </p:nvSpPr>
          <p:spPr bwMode="auto">
            <a:xfrm>
              <a:off x="1680" y="2304"/>
              <a:ext cx="52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Line 105"/>
            <p:cNvSpPr>
              <a:spLocks noChangeShapeType="1"/>
            </p:cNvSpPr>
            <p:nvPr/>
          </p:nvSpPr>
          <p:spPr bwMode="auto">
            <a:xfrm flipH="1" flipV="1">
              <a:off x="2064" y="2208"/>
              <a:ext cx="144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cxnSp>
        <p:nvCxnSpPr>
          <p:cNvPr id="24" name="Gerade Verbindung 23"/>
          <p:cNvCxnSpPr/>
          <p:nvPr/>
        </p:nvCxnSpPr>
        <p:spPr bwMode="auto">
          <a:xfrm>
            <a:off x="3415322" y="4598712"/>
            <a:ext cx="0" cy="44384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Gerade Verbindung 24"/>
          <p:cNvCxnSpPr/>
          <p:nvPr/>
        </p:nvCxnSpPr>
        <p:spPr bwMode="auto">
          <a:xfrm>
            <a:off x="4517108" y="4578506"/>
            <a:ext cx="0" cy="44384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23" name="Objek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2754457"/>
              </p:ext>
            </p:extLst>
          </p:nvPr>
        </p:nvGraphicFramePr>
        <p:xfrm>
          <a:off x="7030089" y="4448046"/>
          <a:ext cx="1539087" cy="7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0" name="Formel" r:id="rId5" imgW="762000" imgH="393700" progId="Equation.3">
                  <p:embed/>
                </p:oleObj>
              </mc:Choice>
              <mc:Fallback>
                <p:oleObj name="Formel" r:id="rId5" imgW="7620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0089" y="4448046"/>
                        <a:ext cx="1539087" cy="7984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Bild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29277" y="1327047"/>
            <a:ext cx="1341673" cy="584277"/>
          </a:xfrm>
          <a:prstGeom prst="rect">
            <a:avLst/>
          </a:prstGeom>
        </p:spPr>
      </p:pic>
      <p:graphicFrame>
        <p:nvGraphicFramePr>
          <p:cNvPr id="26" name="Objek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6224139"/>
              </p:ext>
            </p:extLst>
          </p:nvPr>
        </p:nvGraphicFramePr>
        <p:xfrm>
          <a:off x="6927758" y="4055292"/>
          <a:ext cx="2037407" cy="392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" name="Formel" r:id="rId8" imgW="1257300" imgH="241300" progId="Equation.3">
                  <p:embed/>
                </p:oleObj>
              </mc:Choice>
              <mc:Fallback>
                <p:oleObj name="Formel" r:id="rId8" imgW="12573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7758" y="4055292"/>
                        <a:ext cx="2037407" cy="3922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6788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Modeling Chemical </a:t>
            </a:r>
            <a:r>
              <a:rPr lang="de-DE" dirty="0" err="1" smtClean="0"/>
              <a:t>Reactions</a:t>
            </a:r>
            <a:r>
              <a:rPr lang="de-DE" dirty="0" smtClean="0"/>
              <a:t> </a:t>
            </a:r>
            <a:r>
              <a:rPr lang="de-DE" dirty="0" err="1" smtClean="0"/>
              <a:t>Using</a:t>
            </a:r>
            <a:r>
              <a:rPr lang="de-DE" dirty="0" smtClean="0"/>
              <a:t> Bond Graphs</a:t>
            </a:r>
            <a:br>
              <a:rPr lang="de-DE" dirty="0" smtClean="0"/>
            </a:br>
            <a:r>
              <a:rPr lang="de-DE" dirty="0" err="1" smtClean="0">
                <a:solidFill>
                  <a:schemeClr val="accent1"/>
                </a:solidFill>
              </a:rPr>
              <a:t>How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to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compute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i="1" dirty="0" smtClean="0">
                <a:solidFill>
                  <a:schemeClr val="accent1"/>
                </a:solidFill>
              </a:rPr>
              <a:t>T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and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i="1" dirty="0" smtClean="0">
                <a:solidFill>
                  <a:schemeClr val="accent1"/>
                </a:solidFill>
              </a:rPr>
              <a:t>p</a:t>
            </a:r>
            <a:r>
              <a:rPr lang="de-DE" dirty="0" smtClean="0">
                <a:solidFill>
                  <a:schemeClr val="accent1"/>
                </a:solidFill>
              </a:rPr>
              <a:t>?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r>
              <a:rPr lang="en-US" smtClean="0"/>
              <a:t>Jürgen Greifeneder, François Cellier</a:t>
            </a:r>
          </a:p>
          <a:p>
            <a:pPr>
              <a:defRPr/>
            </a:pPr>
            <a:fld id="{D20B80B4-46BD-4FBF-A033-DD574D8F05B1}" type="datetime4">
              <a:rPr lang="en-US" smtClean="0"/>
              <a:pPr>
                <a:defRPr/>
              </a:pPr>
              <a:t>Juli 8, 2012</a:t>
            </a:fld>
            <a:r>
              <a:rPr lang="en-US" smtClean="0"/>
              <a:t> | Slide </a:t>
            </a:r>
            <a:fld id="{2A40F1E2-0C33-4225-B639-BA0A8E4A7F8C}" type="slidenum">
              <a:rPr lang="en-US" smtClean="0"/>
              <a:pPr>
                <a:defRPr/>
              </a:pPr>
              <a:t>5</a:t>
            </a:fld>
            <a:endParaRPr lang="en-US" b="1" dirty="0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616193"/>
              </p:ext>
            </p:extLst>
          </p:nvPr>
        </p:nvGraphicFramePr>
        <p:xfrm>
          <a:off x="2764536" y="3145347"/>
          <a:ext cx="1215467" cy="5365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7" name="Formel" r:id="rId4" imgW="877680" imgH="383760" progId="Equation.3">
                  <p:embed/>
                </p:oleObj>
              </mc:Choice>
              <mc:Fallback>
                <p:oleObj name="Formel" r:id="rId4" imgW="877680" imgH="383760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4536" y="3145347"/>
                        <a:ext cx="1215467" cy="53656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7472832"/>
              </p:ext>
            </p:extLst>
          </p:nvPr>
        </p:nvGraphicFramePr>
        <p:xfrm>
          <a:off x="4396498" y="3149799"/>
          <a:ext cx="1215467" cy="5365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8" name="Formel" r:id="rId6" imgW="877680" imgH="383760" progId="Equation.3">
                  <p:embed/>
                </p:oleObj>
              </mc:Choice>
              <mc:Fallback>
                <p:oleObj name="Formel" r:id="rId6" imgW="877680" imgH="383760" progId="Equation.3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6498" y="3149799"/>
                        <a:ext cx="1215467" cy="53656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Bild 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7667" y="3600065"/>
            <a:ext cx="3181550" cy="2481209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293321" y="1555750"/>
            <a:ext cx="5675022" cy="4616450"/>
          </a:xfrm>
        </p:spPr>
        <p:txBody>
          <a:bodyPr/>
          <a:lstStyle/>
          <a:p>
            <a:r>
              <a:rPr lang="en-US" dirty="0" smtClean="0"/>
              <a:t>Each component has its mass, fills an individual volume and holds an individual amount of entropy</a:t>
            </a:r>
          </a:p>
          <a:p>
            <a:r>
              <a:rPr lang="en-US" dirty="0" smtClean="0"/>
              <a:t>This is enough to determine the state of each component </a:t>
            </a:r>
            <a:r>
              <a:rPr lang="en-US" dirty="0" smtClean="0">
                <a:sym typeface="Wingdings"/>
              </a:rPr>
              <a:t> {</a:t>
            </a:r>
            <a:r>
              <a:rPr lang="en-US" i="1" dirty="0" smtClean="0">
                <a:sym typeface="Wingdings"/>
              </a:rPr>
              <a:t>M, S</a:t>
            </a:r>
            <a:r>
              <a:rPr lang="en-US" dirty="0" smtClean="0">
                <a:sym typeface="Wingdings"/>
              </a:rPr>
              <a:t>, </a:t>
            </a:r>
            <a:r>
              <a:rPr lang="en-US" i="1" dirty="0" smtClean="0">
                <a:sym typeface="Wingdings"/>
              </a:rPr>
              <a:t>V</a:t>
            </a:r>
            <a:r>
              <a:rPr lang="en-US" dirty="0" smtClean="0">
                <a:sym typeface="Wingdings"/>
              </a:rPr>
              <a:t>}</a:t>
            </a:r>
          </a:p>
          <a:p>
            <a:r>
              <a:rPr lang="en-US" dirty="0" smtClean="0">
                <a:sym typeface="Wingdings"/>
              </a:rPr>
              <a:t>Temperature and pressure are intrinsic variables, i.e. </a:t>
            </a:r>
          </a:p>
          <a:p>
            <a:pPr marL="0" indent="0">
              <a:buNone/>
            </a:pPr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This leads to a new capacitive element, called “capacitive field” (CF) compounding three different extrinsic state variables</a:t>
            </a:r>
            <a:endParaRPr lang="en-US" dirty="0"/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37194" y="2414398"/>
            <a:ext cx="1897204" cy="516867"/>
          </a:xfrm>
          <a:prstGeom prst="rect">
            <a:avLst/>
          </a:prstGeom>
        </p:spPr>
      </p:pic>
      <p:pic>
        <p:nvPicPr>
          <p:cNvPr id="9" name="Bild 8"/>
          <p:cNvPicPr>
            <a:picLocks noChangeAspect="1"/>
          </p:cNvPicPr>
          <p:nvPr/>
        </p:nvPicPr>
        <p:blipFill rotWithShape="1">
          <a:blip r:embed="rId10" cstate="print"/>
          <a:srcRect l="54074"/>
          <a:stretch/>
        </p:blipFill>
        <p:spPr>
          <a:xfrm>
            <a:off x="3977049" y="4600213"/>
            <a:ext cx="2393082" cy="1929082"/>
          </a:xfrm>
          <a:prstGeom prst="rect">
            <a:avLst/>
          </a:prstGeom>
        </p:spPr>
      </p:pic>
      <p:pic>
        <p:nvPicPr>
          <p:cNvPr id="10" name="Bild 9"/>
          <p:cNvPicPr>
            <a:picLocks noChangeAspect="1"/>
          </p:cNvPicPr>
          <p:nvPr/>
        </p:nvPicPr>
        <p:blipFill rotWithShape="1">
          <a:blip r:embed="rId10" cstate="print"/>
          <a:srcRect r="58653"/>
          <a:stretch/>
        </p:blipFill>
        <p:spPr>
          <a:xfrm>
            <a:off x="6985705" y="4640944"/>
            <a:ext cx="1969064" cy="1763045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6491569" y="5143894"/>
            <a:ext cx="4842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dirty="0" smtClean="0">
                <a:solidFill>
                  <a:srgbClr val="3366FF"/>
                </a:solidFill>
              </a:rPr>
              <a:t>=</a:t>
            </a:r>
            <a:endParaRPr lang="de-DE" sz="4000" dirty="0">
              <a:solidFill>
                <a:srgbClr val="3366FF"/>
              </a:solidFill>
            </a:endParaRPr>
          </a:p>
        </p:txBody>
      </p:sp>
      <p:sp>
        <p:nvSpPr>
          <p:cNvPr id="12" name="Rechteck 11"/>
          <p:cNvSpPr/>
          <p:nvPr/>
        </p:nvSpPr>
        <p:spPr bwMode="auto">
          <a:xfrm>
            <a:off x="5235965" y="4870561"/>
            <a:ext cx="178246" cy="8912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hteck 12"/>
          <p:cNvSpPr/>
          <p:nvPr/>
        </p:nvSpPr>
        <p:spPr bwMode="auto">
          <a:xfrm>
            <a:off x="5219032" y="5553241"/>
            <a:ext cx="178246" cy="8912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hteck 13"/>
          <p:cNvSpPr/>
          <p:nvPr/>
        </p:nvSpPr>
        <p:spPr bwMode="auto">
          <a:xfrm>
            <a:off x="5259137" y="6243944"/>
            <a:ext cx="178246" cy="8912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265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Modeling Chemical </a:t>
            </a:r>
            <a:r>
              <a:rPr lang="de-DE" dirty="0" err="1" smtClean="0"/>
              <a:t>Reactions</a:t>
            </a:r>
            <a:r>
              <a:rPr lang="de-DE" dirty="0" smtClean="0"/>
              <a:t> </a:t>
            </a:r>
            <a:r>
              <a:rPr lang="de-DE" dirty="0" err="1" smtClean="0"/>
              <a:t>Using</a:t>
            </a:r>
            <a:r>
              <a:rPr lang="de-DE" dirty="0" smtClean="0"/>
              <a:t> Bond Graphs</a:t>
            </a:r>
            <a:br>
              <a:rPr lang="de-DE" dirty="0" smtClean="0"/>
            </a:br>
            <a:r>
              <a:rPr lang="de-DE" dirty="0" smtClean="0">
                <a:solidFill>
                  <a:schemeClr val="accent1"/>
                </a:solidFill>
              </a:rPr>
              <a:t>Equilibrium </a:t>
            </a:r>
            <a:r>
              <a:rPr lang="de-DE" dirty="0" err="1" smtClean="0">
                <a:solidFill>
                  <a:schemeClr val="accent1"/>
                </a:solidFill>
              </a:rPr>
              <a:t>Processes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80375" y="1555750"/>
            <a:ext cx="3934442" cy="4616450"/>
          </a:xfrm>
        </p:spPr>
        <p:txBody>
          <a:bodyPr/>
          <a:lstStyle/>
          <a:p>
            <a:r>
              <a:rPr lang="en-US" sz="1600" dirty="0" smtClean="0"/>
              <a:t>All CF-Elements are connected using HVE-Elements</a:t>
            </a:r>
          </a:p>
          <a:p>
            <a:r>
              <a:rPr lang="en-US" sz="1600" dirty="0" smtClean="0"/>
              <a:t>HVE contains independent equilibrium processes for temperature and pressure</a:t>
            </a:r>
          </a:p>
          <a:p>
            <a:r>
              <a:rPr lang="en-US" sz="1600" dirty="0" smtClean="0"/>
              <a:t>Allowing any exchange speeds for heat resp. volume</a:t>
            </a:r>
          </a:p>
          <a:p>
            <a:pPr lvl="1"/>
            <a:r>
              <a:rPr lang="en-US" sz="1600" i="1" dirty="0" smtClean="0"/>
              <a:t>T</a:t>
            </a:r>
            <a:r>
              <a:rPr lang="en-US" sz="1600" dirty="0" smtClean="0"/>
              <a:t> &amp; </a:t>
            </a:r>
            <a:r>
              <a:rPr lang="en-US" sz="1600" i="1" dirty="0" smtClean="0"/>
              <a:t>p</a:t>
            </a:r>
            <a:r>
              <a:rPr lang="en-US" sz="1600" dirty="0" smtClean="0"/>
              <a:t> of neighboring CFs will equalize over time</a:t>
            </a:r>
          </a:p>
          <a:p>
            <a:pPr lvl="1"/>
            <a:r>
              <a:rPr lang="en-US" sz="1600" i="1" dirty="0"/>
              <a:t>T</a:t>
            </a:r>
            <a:r>
              <a:rPr lang="en-US" sz="1600" dirty="0"/>
              <a:t> &amp; </a:t>
            </a:r>
            <a:r>
              <a:rPr lang="en-US" sz="1600" i="1" dirty="0"/>
              <a:t>p</a:t>
            </a:r>
            <a:r>
              <a:rPr lang="en-US" sz="1600" dirty="0" smtClean="0"/>
              <a:t> of CFs within a mixture will vary only marginal, e.g. in heating or expanding processes</a:t>
            </a:r>
          </a:p>
          <a:p>
            <a:r>
              <a:rPr lang="en-US" sz="1600" dirty="0" smtClean="0"/>
              <a:t> </a:t>
            </a:r>
            <a:r>
              <a:rPr lang="en-US" sz="1600" i="1" dirty="0"/>
              <a:t>T</a:t>
            </a:r>
            <a:r>
              <a:rPr lang="en-US" sz="1600" dirty="0"/>
              <a:t> &amp; </a:t>
            </a:r>
            <a:r>
              <a:rPr lang="en-US" sz="1600" i="1" dirty="0" smtClean="0"/>
              <a:t>p of a mixture can be (as a first order approximation) calculated as weighted average of the components </a:t>
            </a:r>
            <a:r>
              <a:rPr lang="en-US" sz="1600" i="1" dirty="0" err="1" smtClean="0"/>
              <a:t>T</a:t>
            </a:r>
            <a:r>
              <a:rPr lang="en-US" sz="1600" dirty="0" err="1" smtClean="0"/>
              <a:t>s</a:t>
            </a:r>
            <a:r>
              <a:rPr lang="en-US" sz="1600" dirty="0" smtClean="0"/>
              <a:t> </a:t>
            </a:r>
            <a:r>
              <a:rPr lang="en-US" sz="1600" dirty="0"/>
              <a:t>&amp; </a:t>
            </a:r>
            <a:r>
              <a:rPr lang="en-US" sz="1600" i="1" dirty="0" err="1" smtClean="0"/>
              <a:t>p</a:t>
            </a:r>
            <a:r>
              <a:rPr lang="en-US" sz="1600" dirty="0" err="1" smtClean="0"/>
              <a:t>s</a:t>
            </a:r>
            <a:endParaRPr lang="en-US" sz="1600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r>
              <a:rPr lang="en-US" smtClean="0"/>
              <a:t>Jürgen Greifeneder, François Cellier</a:t>
            </a:r>
          </a:p>
          <a:p>
            <a:pPr>
              <a:defRPr/>
            </a:pPr>
            <a:fld id="{D20B80B4-46BD-4FBF-A033-DD574D8F05B1}" type="datetime4">
              <a:rPr lang="en-US" smtClean="0"/>
              <a:pPr>
                <a:defRPr/>
              </a:pPr>
              <a:t>Juli 8, 2012</a:t>
            </a:fld>
            <a:r>
              <a:rPr lang="en-US" smtClean="0"/>
              <a:t> | Slide </a:t>
            </a:r>
            <a:fld id="{2A40F1E2-0C33-4225-B639-BA0A8E4A7F8C}" type="slidenum">
              <a:rPr lang="en-US" smtClean="0"/>
              <a:pPr>
                <a:defRPr/>
              </a:pPr>
              <a:t>6</a:t>
            </a:fld>
            <a:endParaRPr lang="en-US" b="1" dirty="0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92" y="1513969"/>
            <a:ext cx="4967203" cy="4011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527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Modeling Chemical </a:t>
            </a:r>
            <a:r>
              <a:rPr lang="de-DE" dirty="0" err="1" smtClean="0"/>
              <a:t>Reactions</a:t>
            </a:r>
            <a:r>
              <a:rPr lang="de-DE" dirty="0" smtClean="0"/>
              <a:t> </a:t>
            </a:r>
            <a:r>
              <a:rPr lang="de-DE" dirty="0" err="1" smtClean="0"/>
              <a:t>Using</a:t>
            </a:r>
            <a:r>
              <a:rPr lang="de-DE" dirty="0" smtClean="0"/>
              <a:t> Bond Graphs</a:t>
            </a:r>
            <a:br>
              <a:rPr lang="de-DE" dirty="0" smtClean="0"/>
            </a:br>
            <a:r>
              <a:rPr lang="de-DE" dirty="0" err="1" smtClean="0">
                <a:solidFill>
                  <a:schemeClr val="accent1"/>
                </a:solidFill>
              </a:rPr>
              <a:t>What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is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i="1" dirty="0">
                <a:solidFill>
                  <a:schemeClr val="accent1"/>
                </a:solidFill>
                <a:latin typeface="Symbol" charset="2"/>
                <a:cs typeface="Symbol" charset="2"/>
              </a:rPr>
              <a:t>h</a:t>
            </a:r>
            <a:r>
              <a:rPr lang="de-DE" dirty="0">
                <a:solidFill>
                  <a:schemeClr val="accent1"/>
                </a:solidFill>
              </a:rPr>
              <a:t>?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r>
              <a:rPr lang="en-US" smtClean="0"/>
              <a:t>Jürgen Greifeneder, François Cellier</a:t>
            </a:r>
          </a:p>
          <a:p>
            <a:pPr>
              <a:defRPr/>
            </a:pPr>
            <a:fld id="{D20B80B4-46BD-4FBF-A033-DD574D8F05B1}" type="datetime4">
              <a:rPr lang="en-US" smtClean="0"/>
              <a:pPr>
                <a:defRPr/>
              </a:pPr>
              <a:t>Juli 8, 2012</a:t>
            </a:fld>
            <a:r>
              <a:rPr lang="en-US" smtClean="0"/>
              <a:t> | Slide </a:t>
            </a:r>
            <a:fld id="{2A40F1E2-0C33-4225-B639-BA0A8E4A7F8C}" type="slidenum">
              <a:rPr lang="en-US" smtClean="0"/>
              <a:pPr>
                <a:defRPr/>
              </a:pPr>
              <a:t>7</a:t>
            </a:fld>
            <a:endParaRPr lang="en-US" b="1" dirty="0"/>
          </a:p>
        </p:txBody>
      </p:sp>
      <p:grpSp>
        <p:nvGrpSpPr>
          <p:cNvPr id="8" name="Group 103"/>
          <p:cNvGrpSpPr>
            <a:grpSpLocks/>
          </p:cNvGrpSpPr>
          <p:nvPr/>
        </p:nvGrpSpPr>
        <p:grpSpPr bwMode="auto">
          <a:xfrm>
            <a:off x="4799500" y="2594597"/>
            <a:ext cx="1821202" cy="228988"/>
            <a:chOff x="1680" y="2208"/>
            <a:chExt cx="528" cy="96"/>
          </a:xfrm>
        </p:grpSpPr>
        <p:sp>
          <p:nvSpPr>
            <p:cNvPr id="9" name="Line 104"/>
            <p:cNvSpPr>
              <a:spLocks noChangeShapeType="1"/>
            </p:cNvSpPr>
            <p:nvPr/>
          </p:nvSpPr>
          <p:spPr bwMode="auto">
            <a:xfrm>
              <a:off x="1680" y="2304"/>
              <a:ext cx="52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Line 105"/>
            <p:cNvSpPr>
              <a:spLocks noChangeShapeType="1"/>
            </p:cNvSpPr>
            <p:nvPr/>
          </p:nvSpPr>
          <p:spPr bwMode="auto">
            <a:xfrm flipH="1" flipV="1">
              <a:off x="2064" y="2208"/>
              <a:ext cx="144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1" name="Group 103"/>
          <p:cNvGrpSpPr>
            <a:grpSpLocks/>
          </p:cNvGrpSpPr>
          <p:nvPr/>
        </p:nvGrpSpPr>
        <p:grpSpPr bwMode="auto">
          <a:xfrm>
            <a:off x="2513164" y="2593065"/>
            <a:ext cx="1548583" cy="217010"/>
            <a:chOff x="1680" y="2208"/>
            <a:chExt cx="528" cy="96"/>
          </a:xfrm>
        </p:grpSpPr>
        <p:sp>
          <p:nvSpPr>
            <p:cNvPr id="12" name="Line 104"/>
            <p:cNvSpPr>
              <a:spLocks noChangeShapeType="1"/>
            </p:cNvSpPr>
            <p:nvPr/>
          </p:nvSpPr>
          <p:spPr bwMode="auto">
            <a:xfrm>
              <a:off x="1680" y="2304"/>
              <a:ext cx="52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Line 105"/>
            <p:cNvSpPr>
              <a:spLocks noChangeShapeType="1"/>
            </p:cNvSpPr>
            <p:nvPr/>
          </p:nvSpPr>
          <p:spPr bwMode="auto">
            <a:xfrm flipH="1" flipV="1">
              <a:off x="2064" y="2208"/>
              <a:ext cx="144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4" name="Textfeld 13"/>
          <p:cNvSpPr txBox="1"/>
          <p:nvPr/>
        </p:nvSpPr>
        <p:spPr>
          <a:xfrm>
            <a:off x="4106166" y="2408462"/>
            <a:ext cx="7486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 smtClean="0"/>
              <a:t>TF</a:t>
            </a:r>
            <a:endParaRPr lang="de-DE" sz="3600" dirty="0"/>
          </a:p>
        </p:txBody>
      </p:sp>
      <p:sp>
        <p:nvSpPr>
          <p:cNvPr id="15" name="Textfeld 14"/>
          <p:cNvSpPr txBox="1"/>
          <p:nvPr/>
        </p:nvSpPr>
        <p:spPr>
          <a:xfrm>
            <a:off x="4247286" y="2857434"/>
            <a:ext cx="3555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m</a:t>
            </a:r>
            <a:endParaRPr lang="de-DE" sz="1600" dirty="0"/>
          </a:p>
        </p:txBody>
      </p:sp>
      <p:sp>
        <p:nvSpPr>
          <p:cNvPr id="16" name="Textfeld 15"/>
          <p:cNvSpPr txBox="1"/>
          <p:nvPr/>
        </p:nvSpPr>
        <p:spPr>
          <a:xfrm>
            <a:off x="5689906" y="2395638"/>
            <a:ext cx="33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Symbol" charset="2"/>
                <a:cs typeface="Symbol" charset="2"/>
              </a:rPr>
              <a:t>m</a:t>
            </a:r>
            <a:endParaRPr lang="de-DE" dirty="0">
              <a:latin typeface="Symbol" charset="2"/>
              <a:cs typeface="Symbol" charset="2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5092462" y="2804592"/>
            <a:ext cx="327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latin typeface="Symbol" charset="2"/>
                <a:cs typeface="Symbol" charset="2"/>
              </a:rPr>
              <a:t>n</a:t>
            </a:r>
            <a:endParaRPr lang="de-DE" dirty="0">
              <a:latin typeface="Symbol" charset="2"/>
              <a:cs typeface="Symbol" charset="2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2703215" y="2394106"/>
            <a:ext cx="327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g</a:t>
            </a:r>
            <a:endParaRPr lang="de-DE" dirty="0"/>
          </a:p>
        </p:txBody>
      </p:sp>
      <p:grpSp>
        <p:nvGrpSpPr>
          <p:cNvPr id="20" name="Group 103"/>
          <p:cNvGrpSpPr>
            <a:grpSpLocks/>
          </p:cNvGrpSpPr>
          <p:nvPr/>
        </p:nvGrpSpPr>
        <p:grpSpPr bwMode="auto">
          <a:xfrm>
            <a:off x="4849267" y="4797925"/>
            <a:ext cx="1717388" cy="214276"/>
            <a:chOff x="1680" y="2208"/>
            <a:chExt cx="528" cy="96"/>
          </a:xfrm>
        </p:grpSpPr>
        <p:sp>
          <p:nvSpPr>
            <p:cNvPr id="21" name="Line 104"/>
            <p:cNvSpPr>
              <a:spLocks noChangeShapeType="1"/>
            </p:cNvSpPr>
            <p:nvPr/>
          </p:nvSpPr>
          <p:spPr bwMode="auto">
            <a:xfrm>
              <a:off x="1680" y="2304"/>
              <a:ext cx="52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Line 105"/>
            <p:cNvSpPr>
              <a:spLocks noChangeShapeType="1"/>
            </p:cNvSpPr>
            <p:nvPr/>
          </p:nvSpPr>
          <p:spPr bwMode="auto">
            <a:xfrm flipH="1" flipV="1">
              <a:off x="2064" y="2208"/>
              <a:ext cx="144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3" name="Group 103"/>
          <p:cNvGrpSpPr>
            <a:grpSpLocks/>
          </p:cNvGrpSpPr>
          <p:nvPr/>
        </p:nvGrpSpPr>
        <p:grpSpPr bwMode="auto">
          <a:xfrm>
            <a:off x="2567211" y="4796393"/>
            <a:ext cx="1544303" cy="229319"/>
            <a:chOff x="1680" y="2208"/>
            <a:chExt cx="528" cy="96"/>
          </a:xfrm>
        </p:grpSpPr>
        <p:sp>
          <p:nvSpPr>
            <p:cNvPr id="24" name="Line 104"/>
            <p:cNvSpPr>
              <a:spLocks noChangeShapeType="1"/>
            </p:cNvSpPr>
            <p:nvPr/>
          </p:nvSpPr>
          <p:spPr bwMode="auto">
            <a:xfrm>
              <a:off x="1680" y="2304"/>
              <a:ext cx="52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Line 105"/>
            <p:cNvSpPr>
              <a:spLocks noChangeShapeType="1"/>
            </p:cNvSpPr>
            <p:nvPr/>
          </p:nvSpPr>
          <p:spPr bwMode="auto">
            <a:xfrm flipH="1" flipV="1">
              <a:off x="2064" y="2208"/>
              <a:ext cx="144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6" name="Textfeld 25"/>
          <p:cNvSpPr txBox="1"/>
          <p:nvPr/>
        </p:nvSpPr>
        <p:spPr>
          <a:xfrm>
            <a:off x="4155933" y="4611790"/>
            <a:ext cx="7486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 smtClean="0"/>
              <a:t>TF</a:t>
            </a:r>
            <a:endParaRPr lang="de-DE" sz="3600" dirty="0"/>
          </a:p>
        </p:txBody>
      </p:sp>
      <p:sp>
        <p:nvSpPr>
          <p:cNvPr id="27" name="Textfeld 26"/>
          <p:cNvSpPr txBox="1"/>
          <p:nvPr/>
        </p:nvSpPr>
        <p:spPr>
          <a:xfrm>
            <a:off x="4297053" y="5060762"/>
            <a:ext cx="3555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m</a:t>
            </a:r>
            <a:endParaRPr lang="de-DE" sz="1600" dirty="0"/>
          </a:p>
        </p:txBody>
      </p:sp>
      <p:sp>
        <p:nvSpPr>
          <p:cNvPr id="28" name="Textfeld 27"/>
          <p:cNvSpPr txBox="1"/>
          <p:nvPr/>
        </p:nvSpPr>
        <p:spPr>
          <a:xfrm>
            <a:off x="5672098" y="4598966"/>
            <a:ext cx="339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Symbol" charset="2"/>
                <a:cs typeface="Symbol" charset="2"/>
              </a:rPr>
              <a:t>h</a:t>
            </a:r>
            <a:endParaRPr lang="de-DE" dirty="0">
              <a:latin typeface="Symbol" charset="2"/>
              <a:cs typeface="Symbol" charset="2"/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5142229" y="5156530"/>
            <a:ext cx="327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latin typeface="Symbol" charset="2"/>
                <a:cs typeface="Symbol" charset="2"/>
              </a:rPr>
              <a:t>n</a:t>
            </a:r>
            <a:endParaRPr lang="de-DE" dirty="0">
              <a:latin typeface="Symbol" charset="2"/>
              <a:cs typeface="Symbol" charset="2"/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2955662" y="4597434"/>
            <a:ext cx="327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u</a:t>
            </a:r>
            <a:endParaRPr lang="de-DE" dirty="0"/>
          </a:p>
        </p:txBody>
      </p:sp>
      <p:grpSp>
        <p:nvGrpSpPr>
          <p:cNvPr id="5" name="Gruppierung 4"/>
          <p:cNvGrpSpPr/>
          <p:nvPr/>
        </p:nvGrpSpPr>
        <p:grpSpPr>
          <a:xfrm>
            <a:off x="3562835" y="4902098"/>
            <a:ext cx="398316" cy="598970"/>
            <a:chOff x="3035867" y="3375468"/>
            <a:chExt cx="398316" cy="598970"/>
          </a:xfrm>
        </p:grpSpPr>
        <p:sp>
          <p:nvSpPr>
            <p:cNvPr id="31" name="Textfeld 30"/>
            <p:cNvSpPr txBox="1"/>
            <p:nvPr/>
          </p:nvSpPr>
          <p:spPr>
            <a:xfrm>
              <a:off x="3035867" y="3574328"/>
              <a:ext cx="3983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M</a:t>
              </a:r>
              <a:endParaRPr lang="de-DE" dirty="0"/>
            </a:p>
          </p:txBody>
        </p:sp>
        <p:sp>
          <p:nvSpPr>
            <p:cNvPr id="32" name="Textfeld 31"/>
            <p:cNvSpPr txBox="1"/>
            <p:nvPr/>
          </p:nvSpPr>
          <p:spPr>
            <a:xfrm>
              <a:off x="3107195" y="3375468"/>
              <a:ext cx="2559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.</a:t>
              </a:r>
            </a:p>
          </p:txBody>
        </p:sp>
      </p:grpSp>
      <p:grpSp>
        <p:nvGrpSpPr>
          <p:cNvPr id="3" name="Gruppierung 2"/>
          <p:cNvGrpSpPr/>
          <p:nvPr/>
        </p:nvGrpSpPr>
        <p:grpSpPr>
          <a:xfrm>
            <a:off x="3567116" y="2609191"/>
            <a:ext cx="398316" cy="593979"/>
            <a:chOff x="2986100" y="2163361"/>
            <a:chExt cx="398316" cy="593979"/>
          </a:xfrm>
        </p:grpSpPr>
        <p:sp>
          <p:nvSpPr>
            <p:cNvPr id="19" name="Textfeld 18"/>
            <p:cNvSpPr txBox="1"/>
            <p:nvPr/>
          </p:nvSpPr>
          <p:spPr>
            <a:xfrm>
              <a:off x="2986100" y="2357230"/>
              <a:ext cx="3983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M</a:t>
              </a:r>
              <a:endParaRPr lang="de-DE" dirty="0"/>
            </a:p>
          </p:txBody>
        </p:sp>
        <p:sp>
          <p:nvSpPr>
            <p:cNvPr id="33" name="Textfeld 32"/>
            <p:cNvSpPr txBox="1"/>
            <p:nvPr/>
          </p:nvSpPr>
          <p:spPr>
            <a:xfrm>
              <a:off x="3056920" y="2163361"/>
              <a:ext cx="2559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.</a:t>
              </a:r>
            </a:p>
          </p:txBody>
        </p:sp>
      </p:grpSp>
      <p:sp>
        <p:nvSpPr>
          <p:cNvPr id="6" name="Textfeld 5"/>
          <p:cNvSpPr txBox="1"/>
          <p:nvPr/>
        </p:nvSpPr>
        <p:spPr>
          <a:xfrm>
            <a:off x="216186" y="1877886"/>
            <a:ext cx="27660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Free </a:t>
            </a:r>
            <a:r>
              <a:rPr lang="de-DE" sz="1600" dirty="0" err="1" smtClean="0"/>
              <a:t>Gibb‘s</a:t>
            </a:r>
            <a:r>
              <a:rPr lang="de-DE" sz="1600" dirty="0" smtClean="0"/>
              <a:t> </a:t>
            </a:r>
            <a:r>
              <a:rPr lang="de-DE" sz="1600" dirty="0" err="1" smtClean="0"/>
              <a:t>Enthalpy</a:t>
            </a:r>
            <a:r>
              <a:rPr lang="de-DE" sz="1600" dirty="0" smtClean="0"/>
              <a:t> per </a:t>
            </a:r>
            <a:r>
              <a:rPr lang="de-DE" sz="1600" i="1" dirty="0" smtClean="0"/>
              <a:t>kg</a:t>
            </a:r>
            <a:endParaRPr lang="de-DE" sz="1600" i="1" dirty="0"/>
          </a:p>
        </p:txBody>
      </p:sp>
      <p:sp>
        <p:nvSpPr>
          <p:cNvPr id="34" name="Textfeld 33"/>
          <p:cNvSpPr txBox="1"/>
          <p:nvPr/>
        </p:nvSpPr>
        <p:spPr>
          <a:xfrm>
            <a:off x="2482408" y="3558808"/>
            <a:ext cx="11076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i="1" dirty="0" err="1" smtClean="0"/>
              <a:t>Mass</a:t>
            </a:r>
            <a:r>
              <a:rPr lang="de-DE" sz="1600" dirty="0" smtClean="0"/>
              <a:t> </a:t>
            </a:r>
            <a:r>
              <a:rPr lang="de-DE" sz="1600" dirty="0" err="1" smtClean="0"/>
              <a:t>flow</a:t>
            </a:r>
            <a:endParaRPr lang="de-DE" sz="1600" dirty="0"/>
          </a:p>
        </p:txBody>
      </p:sp>
      <p:sp>
        <p:nvSpPr>
          <p:cNvPr id="35" name="Textfeld 34"/>
          <p:cNvSpPr txBox="1"/>
          <p:nvPr/>
        </p:nvSpPr>
        <p:spPr>
          <a:xfrm>
            <a:off x="187068" y="4286452"/>
            <a:ext cx="2665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b="1" dirty="0" smtClean="0"/>
              <a:t>Internal </a:t>
            </a:r>
            <a:r>
              <a:rPr lang="de-DE" sz="1800" b="1" dirty="0" err="1" smtClean="0"/>
              <a:t>Energy</a:t>
            </a:r>
            <a:r>
              <a:rPr lang="de-DE" sz="1800" b="1" dirty="0" smtClean="0"/>
              <a:t> per </a:t>
            </a:r>
            <a:r>
              <a:rPr lang="de-DE" sz="1800" b="1" i="1" dirty="0" smtClean="0"/>
              <a:t>kg</a:t>
            </a:r>
            <a:endParaRPr lang="de-DE" sz="1800" b="1" i="1" dirty="0"/>
          </a:p>
        </p:txBody>
      </p:sp>
      <p:cxnSp>
        <p:nvCxnSpPr>
          <p:cNvPr id="37" name="Gerade Verbindung 36"/>
          <p:cNvCxnSpPr>
            <a:stCxn id="6" idx="2"/>
            <a:endCxn id="18" idx="1"/>
          </p:cNvCxnSpPr>
          <p:nvPr/>
        </p:nvCxnSpPr>
        <p:spPr bwMode="auto">
          <a:xfrm>
            <a:off x="1599193" y="2216440"/>
            <a:ext cx="1104022" cy="377721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Gerade Verbindung 38"/>
          <p:cNvCxnSpPr>
            <a:stCxn id="35" idx="2"/>
            <a:endCxn id="30" idx="1"/>
          </p:cNvCxnSpPr>
          <p:nvPr/>
        </p:nvCxnSpPr>
        <p:spPr bwMode="auto">
          <a:xfrm>
            <a:off x="1519796" y="4655784"/>
            <a:ext cx="1435866" cy="14170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Gerade Verbindung 40"/>
          <p:cNvCxnSpPr>
            <a:stCxn id="34" idx="2"/>
            <a:endCxn id="32" idx="1"/>
          </p:cNvCxnSpPr>
          <p:nvPr/>
        </p:nvCxnSpPr>
        <p:spPr bwMode="auto">
          <a:xfrm>
            <a:off x="3036236" y="3897362"/>
            <a:ext cx="597927" cy="1204791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Gerade Verbindung 53"/>
          <p:cNvCxnSpPr>
            <a:stCxn id="34" idx="0"/>
            <a:endCxn id="19" idx="1"/>
          </p:cNvCxnSpPr>
          <p:nvPr/>
        </p:nvCxnSpPr>
        <p:spPr bwMode="auto">
          <a:xfrm flipV="1">
            <a:off x="3036236" y="3003115"/>
            <a:ext cx="530880" cy="555693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8" name="Textfeld 57"/>
          <p:cNvSpPr txBox="1"/>
          <p:nvPr/>
        </p:nvSpPr>
        <p:spPr>
          <a:xfrm>
            <a:off x="5350638" y="3558808"/>
            <a:ext cx="11196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i="1" dirty="0" smtClean="0"/>
              <a:t>Molar </a:t>
            </a:r>
            <a:r>
              <a:rPr lang="de-DE" sz="1600" dirty="0" err="1" smtClean="0"/>
              <a:t>flow</a:t>
            </a:r>
            <a:endParaRPr lang="de-DE" sz="1600" dirty="0"/>
          </a:p>
        </p:txBody>
      </p:sp>
      <p:cxnSp>
        <p:nvCxnSpPr>
          <p:cNvPr id="59" name="Gerade Verbindung 58"/>
          <p:cNvCxnSpPr>
            <a:stCxn id="58" idx="2"/>
            <a:endCxn id="29" idx="0"/>
          </p:cNvCxnSpPr>
          <p:nvPr/>
        </p:nvCxnSpPr>
        <p:spPr bwMode="auto">
          <a:xfrm flipH="1">
            <a:off x="5305883" y="3897362"/>
            <a:ext cx="604564" cy="125916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Gerade Verbindung 59"/>
          <p:cNvCxnSpPr>
            <a:stCxn id="58" idx="0"/>
            <a:endCxn id="17" idx="2"/>
          </p:cNvCxnSpPr>
          <p:nvPr/>
        </p:nvCxnSpPr>
        <p:spPr bwMode="auto">
          <a:xfrm flipH="1" flipV="1">
            <a:off x="5256116" y="3204702"/>
            <a:ext cx="654331" cy="35410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2" name="Textfeld 71"/>
          <p:cNvSpPr txBox="1"/>
          <p:nvPr/>
        </p:nvSpPr>
        <p:spPr>
          <a:xfrm>
            <a:off x="6138055" y="1881676"/>
            <a:ext cx="28799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Free </a:t>
            </a:r>
            <a:r>
              <a:rPr lang="de-DE" sz="1600" dirty="0" err="1" smtClean="0"/>
              <a:t>Gibb‘s</a:t>
            </a:r>
            <a:r>
              <a:rPr lang="de-DE" sz="1600" dirty="0" smtClean="0"/>
              <a:t> </a:t>
            </a:r>
            <a:r>
              <a:rPr lang="de-DE" sz="1600" dirty="0" err="1" smtClean="0"/>
              <a:t>Enthalpy</a:t>
            </a:r>
            <a:r>
              <a:rPr lang="de-DE" sz="1600" dirty="0" smtClean="0"/>
              <a:t> per </a:t>
            </a:r>
            <a:r>
              <a:rPr lang="de-DE" sz="1600" i="1" dirty="0" err="1" smtClean="0"/>
              <a:t>mol</a:t>
            </a:r>
            <a:endParaRPr lang="de-DE" sz="1600" i="1" dirty="0"/>
          </a:p>
        </p:txBody>
      </p:sp>
      <p:cxnSp>
        <p:nvCxnSpPr>
          <p:cNvPr id="73" name="Gerade Verbindung 72"/>
          <p:cNvCxnSpPr>
            <a:stCxn id="72" idx="1"/>
            <a:endCxn id="16" idx="0"/>
          </p:cNvCxnSpPr>
          <p:nvPr/>
        </p:nvCxnSpPr>
        <p:spPr bwMode="auto">
          <a:xfrm flipH="1">
            <a:off x="5856128" y="2050953"/>
            <a:ext cx="281927" cy="34468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5" name="Textfeld 74"/>
          <p:cNvSpPr txBox="1"/>
          <p:nvPr/>
        </p:nvSpPr>
        <p:spPr>
          <a:xfrm>
            <a:off x="6392681" y="4263222"/>
            <a:ext cx="2806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b="1" dirty="0" smtClean="0"/>
              <a:t>Internal </a:t>
            </a:r>
            <a:r>
              <a:rPr lang="de-DE" sz="1800" b="1" dirty="0" err="1" smtClean="0"/>
              <a:t>Energy</a:t>
            </a:r>
            <a:r>
              <a:rPr lang="de-DE" sz="1800" b="1" dirty="0" smtClean="0"/>
              <a:t> per </a:t>
            </a:r>
            <a:r>
              <a:rPr lang="de-DE" sz="1800" b="1" i="1" dirty="0" err="1" smtClean="0"/>
              <a:t>mol</a:t>
            </a:r>
            <a:endParaRPr lang="de-DE" sz="1800" b="1" i="1" dirty="0"/>
          </a:p>
        </p:txBody>
      </p:sp>
      <p:cxnSp>
        <p:nvCxnSpPr>
          <p:cNvPr id="76" name="Gerade Verbindung 75"/>
          <p:cNvCxnSpPr>
            <a:stCxn id="75" idx="1"/>
            <a:endCxn id="28" idx="3"/>
          </p:cNvCxnSpPr>
          <p:nvPr/>
        </p:nvCxnSpPr>
        <p:spPr bwMode="auto">
          <a:xfrm flipH="1">
            <a:off x="6011429" y="4447888"/>
            <a:ext cx="381252" cy="351133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8" name="Bild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5833" y="694326"/>
            <a:ext cx="1674762" cy="724221"/>
          </a:xfrm>
          <a:prstGeom prst="rect">
            <a:avLst/>
          </a:prstGeom>
        </p:spPr>
      </p:pic>
      <p:sp>
        <p:nvSpPr>
          <p:cNvPr id="40" name="Oval 39"/>
          <p:cNvSpPr/>
          <p:nvPr/>
        </p:nvSpPr>
        <p:spPr bwMode="auto">
          <a:xfrm>
            <a:off x="7323307" y="743049"/>
            <a:ext cx="337791" cy="229669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750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Modeling Chemical </a:t>
            </a:r>
            <a:r>
              <a:rPr lang="de-DE" dirty="0" err="1" smtClean="0"/>
              <a:t>Reactions</a:t>
            </a:r>
            <a:r>
              <a:rPr lang="de-DE" dirty="0" smtClean="0"/>
              <a:t> </a:t>
            </a:r>
            <a:r>
              <a:rPr lang="de-DE" dirty="0" err="1" smtClean="0"/>
              <a:t>Using</a:t>
            </a:r>
            <a:r>
              <a:rPr lang="de-DE" dirty="0" smtClean="0"/>
              <a:t> Bond Graphs</a:t>
            </a:r>
            <a:br>
              <a:rPr lang="de-DE" dirty="0" smtClean="0"/>
            </a:br>
            <a:r>
              <a:rPr lang="de-DE" dirty="0" err="1" smtClean="0">
                <a:solidFill>
                  <a:schemeClr val="accent1"/>
                </a:solidFill>
              </a:rPr>
              <a:t>How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to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compute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i="1" dirty="0" smtClean="0">
                <a:solidFill>
                  <a:schemeClr val="accent1"/>
                </a:solidFill>
                <a:latin typeface="Symbol" charset="2"/>
                <a:cs typeface="Symbol" charset="2"/>
              </a:rPr>
              <a:t>h</a:t>
            </a:r>
            <a:r>
              <a:rPr lang="de-DE" dirty="0" smtClean="0">
                <a:solidFill>
                  <a:schemeClr val="accent1"/>
                </a:solidFill>
              </a:rPr>
              <a:t>?</a:t>
            </a:r>
            <a:endParaRPr lang="de-DE" dirty="0">
              <a:solidFill>
                <a:schemeClr val="accent1"/>
              </a:solidFill>
            </a:endParaRPr>
          </a:p>
        </p:txBody>
      </p:sp>
      <p:pic>
        <p:nvPicPr>
          <p:cNvPr id="10" name="Inhaltsplatzhalter 9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2824" r="3873"/>
          <a:stretch/>
        </p:blipFill>
        <p:spPr>
          <a:xfrm>
            <a:off x="0" y="1555750"/>
            <a:ext cx="9037656" cy="4616450"/>
          </a:xfrm>
        </p:spPr>
      </p:pic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r>
              <a:rPr lang="en-US" smtClean="0"/>
              <a:t>Jürgen Greifeneder, François Cellier</a:t>
            </a:r>
          </a:p>
          <a:p>
            <a:pPr>
              <a:defRPr/>
            </a:pPr>
            <a:fld id="{D20B80B4-46BD-4FBF-A033-DD574D8F05B1}" type="datetime4">
              <a:rPr lang="en-US" smtClean="0"/>
              <a:pPr>
                <a:defRPr/>
              </a:pPr>
              <a:t>Juli 8, 2012</a:t>
            </a:fld>
            <a:r>
              <a:rPr lang="en-US" smtClean="0"/>
              <a:t> | Slide </a:t>
            </a:r>
            <a:fld id="{2A40F1E2-0C33-4225-B639-BA0A8E4A7F8C}" type="slidenum">
              <a:rPr lang="en-US" smtClean="0"/>
              <a:pPr>
                <a:defRPr/>
              </a:pPr>
              <a:t>8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33213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Modeling Chemical </a:t>
            </a:r>
            <a:r>
              <a:rPr lang="de-DE" dirty="0" err="1" smtClean="0"/>
              <a:t>Reactions</a:t>
            </a:r>
            <a:r>
              <a:rPr lang="de-DE" dirty="0" smtClean="0"/>
              <a:t> </a:t>
            </a:r>
            <a:r>
              <a:rPr lang="de-DE" dirty="0" err="1" smtClean="0"/>
              <a:t>Using</a:t>
            </a:r>
            <a:r>
              <a:rPr lang="de-DE" dirty="0" smtClean="0"/>
              <a:t> Bond Graphs</a:t>
            </a:r>
            <a:br>
              <a:rPr lang="de-DE" dirty="0" smtClean="0"/>
            </a:br>
            <a:r>
              <a:rPr lang="de-DE" dirty="0" err="1" smtClean="0">
                <a:solidFill>
                  <a:schemeClr val="accent1"/>
                </a:solidFill>
              </a:rPr>
              <a:t>How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to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distribute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S</a:t>
            </a:r>
            <a:r>
              <a:rPr lang="de-DE" baseline="30000" dirty="0" err="1" smtClean="0">
                <a:solidFill>
                  <a:schemeClr val="accent1"/>
                </a:solidFill>
              </a:rPr>
              <a:t>reac</a:t>
            </a:r>
            <a:r>
              <a:rPr lang="de-DE" baseline="30000" dirty="0" smtClean="0">
                <a:solidFill>
                  <a:schemeClr val="accent1"/>
                </a:solidFill>
              </a:rPr>
              <a:t> </a:t>
            </a:r>
            <a:r>
              <a:rPr lang="de-DE" dirty="0" smtClean="0">
                <a:solidFill>
                  <a:schemeClr val="accent1"/>
                </a:solidFill>
              </a:rPr>
              <a:t>?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36939" y="1555750"/>
            <a:ext cx="3309929" cy="4616450"/>
          </a:xfrm>
        </p:spPr>
        <p:txBody>
          <a:bodyPr/>
          <a:lstStyle/>
          <a:p>
            <a:pPr marL="1346200" indent="-1346200">
              <a:buNone/>
            </a:pPr>
            <a:r>
              <a:rPr lang="en-US" u="sng" dirty="0" smtClean="0"/>
              <a:t>Assumption</a:t>
            </a:r>
            <a:r>
              <a:rPr lang="en-US" dirty="0" smtClean="0"/>
              <a:t>: </a:t>
            </a:r>
          </a:p>
          <a:p>
            <a:pPr marL="0" indent="0">
              <a:buNone/>
            </a:pPr>
            <a:r>
              <a:rPr lang="en-US" dirty="0" smtClean="0"/>
              <a:t>heat is transferred over surfaces, i.e. the larger the volume fraction of a component the larger is the probability that this component’s surface is in contact to the heat source (reaction)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ym typeface="Wingdings"/>
              </a:rPr>
              <a:t> Distribute the reaction’s heat production / consumption towards </a:t>
            </a:r>
            <a:r>
              <a:rPr lang="en-US" b="1" i="1" dirty="0" smtClean="0">
                <a:solidFill>
                  <a:srgbClr val="FF0000"/>
                </a:solidFill>
                <a:sym typeface="Wingdings"/>
              </a:rPr>
              <a:t>all</a:t>
            </a:r>
            <a:r>
              <a:rPr lang="en-US" dirty="0" smtClean="0">
                <a:sym typeface="Wingdings"/>
              </a:rPr>
              <a:t> components linear to their volume fraction. 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r>
              <a:rPr lang="en-US" smtClean="0"/>
              <a:t>Jürgen Greifeneder, François Cellier</a:t>
            </a:r>
          </a:p>
          <a:p>
            <a:pPr>
              <a:defRPr/>
            </a:pPr>
            <a:fld id="{D20B80B4-46BD-4FBF-A033-DD574D8F05B1}" type="datetime4">
              <a:rPr lang="en-US" smtClean="0"/>
              <a:pPr>
                <a:defRPr/>
              </a:pPr>
              <a:t>Juli 8, 2012</a:t>
            </a:fld>
            <a:r>
              <a:rPr lang="en-US" smtClean="0"/>
              <a:t> | Slide </a:t>
            </a:r>
            <a:fld id="{2A40F1E2-0C33-4225-B639-BA0A8E4A7F8C}" type="slidenum">
              <a:rPr lang="en-US" smtClean="0"/>
              <a:pPr>
                <a:defRPr/>
              </a:pPr>
              <a:t>9</a:t>
            </a:fld>
            <a:endParaRPr lang="en-US" b="1" dirty="0"/>
          </a:p>
        </p:txBody>
      </p:sp>
      <p:sp>
        <p:nvSpPr>
          <p:cNvPr id="5" name="Rechteck 4"/>
          <p:cNvSpPr/>
          <p:nvPr/>
        </p:nvSpPr>
        <p:spPr>
          <a:xfrm>
            <a:off x="2968682" y="432508"/>
            <a:ext cx="2559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>
                <a:solidFill>
                  <a:schemeClr val="accent1"/>
                </a:solidFill>
              </a:rPr>
              <a:t>.</a:t>
            </a:r>
            <a:endParaRPr lang="de-DE" dirty="0"/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437" y="1529165"/>
            <a:ext cx="4324468" cy="4012393"/>
          </a:xfrm>
          <a:prstGeom prst="rect">
            <a:avLst/>
          </a:prstGeom>
        </p:spPr>
      </p:pic>
      <p:pic>
        <p:nvPicPr>
          <p:cNvPr id="7" name="Bild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5833" y="694326"/>
            <a:ext cx="1674762" cy="724221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 bwMode="auto">
          <a:xfrm>
            <a:off x="8471796" y="972719"/>
            <a:ext cx="337791" cy="229669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474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RCOLOR" val="SPREcolor_red"/>
  <p:tag name="VARPPTTYPE" val="SPREpotSPRE"/>
  <p:tag name="VARPPTLANGSEL" val="SPREEnglish"/>
  <p:tag name="VARGRIDMODE" val="SPREgrid_none_value"/>
  <p:tag name="VARPOTVERSION" val="SPRE1.53"/>
  <p:tag name="VARLOGOSCHINDLER" val="SPRE-1"/>
  <p:tag name="VARLOGOATLAS" val="SPRE0"/>
  <p:tag name="VARLOGOASIA" val="SPRE"/>
  <p:tag name="VARPPTLANG" val="SPREEnglish"/>
  <p:tag name="VARPPTEDITORS_NAME" val="SPREStephanie Graf"/>
  <p:tag name="VARPPTKG" val="SPREMAN"/>
  <p:tag name="VARPPTDIVISION" val="SPRECorporate Communications"/>
  <p:tag name="VARPPTPLACE" val="SPREEbikon"/>
  <p:tag name="VARPPTDATE_CREATION" val="SPREMarch 11, 2008"/>
  <p:tag name="VARPPTPRESENTATION_ID" val="SPRE"/>
  <p:tag name="VARPPTSHOWPAGE_NUMBER" val="SPRE-1"/>
  <p:tag name="VARPPTCLOSING_TEXT" val="SPREThank you for your attention."/>
  <p:tag name="VARPPTSETUPPERFORMED" val="SPRE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RTITLEIMAGE" val="SPREhorizontal"/>
  <p:tag name="VARSLIDECATEGORYID" val="SPREtitle"/>
  <p:tag name="VARSLIDEID" val="SPREtitle_slide_horizontal_pictur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RSLIDECATEGORYID" val="SPREtext"/>
  <p:tag name="VARSLIDEID" val="SPREcontent_text"/>
</p:tagLst>
</file>

<file path=ppt/theme/theme1.xml><?xml version="1.0" encoding="utf-8"?>
<a:theme xmlns:a="http://schemas.openxmlformats.org/drawingml/2006/main" name="Default Design">
  <a:themeElements>
    <a:clrScheme name="Default Design 3">
      <a:dk1>
        <a:srgbClr val="000000"/>
      </a:dk1>
      <a:lt1>
        <a:srgbClr val="FFFFFF"/>
      </a:lt1>
      <a:dk2>
        <a:srgbClr val="3AB200"/>
      </a:dk2>
      <a:lt2>
        <a:srgbClr val="666666"/>
      </a:lt2>
      <a:accent1>
        <a:srgbClr val="98DB38"/>
      </a:accent1>
      <a:accent2>
        <a:srgbClr val="084C07"/>
      </a:accent2>
      <a:accent3>
        <a:srgbClr val="FFFFFF"/>
      </a:accent3>
      <a:accent4>
        <a:srgbClr val="000000"/>
      </a:accent4>
      <a:accent5>
        <a:srgbClr val="CAEAAE"/>
      </a:accent5>
      <a:accent6>
        <a:srgbClr val="064406"/>
      </a:accent6>
      <a:hlink>
        <a:srgbClr val="028208"/>
      </a:hlink>
      <a:folHlink>
        <a:srgbClr val="999999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96EA"/>
        </a:dk2>
        <a:lt2>
          <a:srgbClr val="666666"/>
        </a:lt2>
        <a:accent1>
          <a:srgbClr val="5BD8FF"/>
        </a:accent1>
        <a:accent2>
          <a:srgbClr val="002897"/>
        </a:accent2>
        <a:accent3>
          <a:srgbClr val="FFFFFF"/>
        </a:accent3>
        <a:accent4>
          <a:srgbClr val="000000"/>
        </a:accent4>
        <a:accent5>
          <a:srgbClr val="B5E9FF"/>
        </a:accent5>
        <a:accent6>
          <a:srgbClr val="002388"/>
        </a:accent6>
        <a:hlink>
          <a:srgbClr val="005ADE"/>
        </a:hlink>
        <a:folHlink>
          <a:srgbClr val="99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2897"/>
        </a:dk2>
        <a:lt2>
          <a:srgbClr val="666666"/>
        </a:lt2>
        <a:accent1>
          <a:srgbClr val="005ADE"/>
        </a:accent1>
        <a:accent2>
          <a:srgbClr val="0096EA"/>
        </a:accent2>
        <a:accent3>
          <a:srgbClr val="FFFFFF"/>
        </a:accent3>
        <a:accent4>
          <a:srgbClr val="000000"/>
        </a:accent4>
        <a:accent5>
          <a:srgbClr val="AAB5EC"/>
        </a:accent5>
        <a:accent6>
          <a:srgbClr val="0087D4"/>
        </a:accent6>
        <a:hlink>
          <a:srgbClr val="5BD8FF"/>
        </a:hlink>
        <a:folHlink>
          <a:srgbClr val="99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3AB200"/>
        </a:dk2>
        <a:lt2>
          <a:srgbClr val="666666"/>
        </a:lt2>
        <a:accent1>
          <a:srgbClr val="98DB38"/>
        </a:accent1>
        <a:accent2>
          <a:srgbClr val="084C07"/>
        </a:accent2>
        <a:accent3>
          <a:srgbClr val="FFFFFF"/>
        </a:accent3>
        <a:accent4>
          <a:srgbClr val="000000"/>
        </a:accent4>
        <a:accent5>
          <a:srgbClr val="CAEAAE"/>
        </a:accent5>
        <a:accent6>
          <a:srgbClr val="064406"/>
        </a:accent6>
        <a:hlink>
          <a:srgbClr val="028208"/>
        </a:hlink>
        <a:folHlink>
          <a:srgbClr val="99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84C07"/>
        </a:dk2>
        <a:lt2>
          <a:srgbClr val="666666"/>
        </a:lt2>
        <a:accent1>
          <a:srgbClr val="028208"/>
        </a:accent1>
        <a:accent2>
          <a:srgbClr val="3AB200"/>
        </a:accent2>
        <a:accent3>
          <a:srgbClr val="FFFFFF"/>
        </a:accent3>
        <a:accent4>
          <a:srgbClr val="000000"/>
        </a:accent4>
        <a:accent5>
          <a:srgbClr val="AAC1AA"/>
        </a:accent5>
        <a:accent6>
          <a:srgbClr val="34A100"/>
        </a:accent6>
        <a:hlink>
          <a:srgbClr val="98DB38"/>
        </a:hlink>
        <a:folHlink>
          <a:srgbClr val="99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9868EF"/>
        </a:dk2>
        <a:lt2>
          <a:srgbClr val="666666"/>
        </a:lt2>
        <a:accent1>
          <a:srgbClr val="B4A0E8"/>
        </a:accent1>
        <a:accent2>
          <a:srgbClr val="601F69"/>
        </a:accent2>
        <a:accent3>
          <a:srgbClr val="FFFFFF"/>
        </a:accent3>
        <a:accent4>
          <a:srgbClr val="000000"/>
        </a:accent4>
        <a:accent5>
          <a:srgbClr val="D6CDF2"/>
        </a:accent5>
        <a:accent6>
          <a:srgbClr val="561B5E"/>
        </a:accent6>
        <a:hlink>
          <a:srgbClr val="904AB0"/>
        </a:hlink>
        <a:folHlink>
          <a:srgbClr val="99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601F69"/>
        </a:dk2>
        <a:lt2>
          <a:srgbClr val="666666"/>
        </a:lt2>
        <a:accent1>
          <a:srgbClr val="904AB0"/>
        </a:accent1>
        <a:accent2>
          <a:srgbClr val="9868EF"/>
        </a:accent2>
        <a:accent3>
          <a:srgbClr val="FFFFFF"/>
        </a:accent3>
        <a:accent4>
          <a:srgbClr val="000000"/>
        </a:accent4>
        <a:accent5>
          <a:srgbClr val="C6B1D4"/>
        </a:accent5>
        <a:accent6>
          <a:srgbClr val="895ED9"/>
        </a:accent6>
        <a:hlink>
          <a:srgbClr val="B4A0E8"/>
        </a:hlink>
        <a:folHlink>
          <a:srgbClr val="99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FF6C00"/>
        </a:dk2>
        <a:lt2>
          <a:srgbClr val="666666"/>
        </a:lt2>
        <a:accent1>
          <a:srgbClr val="FDAC25"/>
        </a:accent1>
        <a:accent2>
          <a:srgbClr val="9A2801"/>
        </a:accent2>
        <a:accent3>
          <a:srgbClr val="FFFFFF"/>
        </a:accent3>
        <a:accent4>
          <a:srgbClr val="000000"/>
        </a:accent4>
        <a:accent5>
          <a:srgbClr val="FED2AC"/>
        </a:accent5>
        <a:accent6>
          <a:srgbClr val="8B2301"/>
        </a:accent6>
        <a:hlink>
          <a:srgbClr val="BF4500"/>
        </a:hlink>
        <a:folHlink>
          <a:srgbClr val="99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9A2801"/>
        </a:dk2>
        <a:lt2>
          <a:srgbClr val="666666"/>
        </a:lt2>
        <a:accent1>
          <a:srgbClr val="BF4500"/>
        </a:accent1>
        <a:accent2>
          <a:srgbClr val="FF6C00"/>
        </a:accent2>
        <a:accent3>
          <a:srgbClr val="FFFFFF"/>
        </a:accent3>
        <a:accent4>
          <a:srgbClr val="000000"/>
        </a:accent4>
        <a:accent5>
          <a:srgbClr val="DCB0AA"/>
        </a:accent5>
        <a:accent6>
          <a:srgbClr val="E76100"/>
        </a:accent6>
        <a:hlink>
          <a:srgbClr val="FDAC25"/>
        </a:hlink>
        <a:folHlink>
          <a:srgbClr val="9999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790</Words>
  <Application>Microsoft Macintosh PowerPoint</Application>
  <PresentationFormat>Bildschirmpräsentation (4:3)</PresentationFormat>
  <Paragraphs>219</Paragraphs>
  <Slides>20</Slides>
  <Notes>3</Notes>
  <HiddenSlides>4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3</vt:i4>
      </vt:variant>
      <vt:variant>
        <vt:lpstr>Folientitel</vt:lpstr>
      </vt:variant>
      <vt:variant>
        <vt:i4>20</vt:i4>
      </vt:variant>
    </vt:vector>
  </HeadingPairs>
  <TitlesOfParts>
    <vt:vector size="24" baseType="lpstr">
      <vt:lpstr>Default Design</vt:lpstr>
      <vt:lpstr>Formel</vt:lpstr>
      <vt:lpstr>Microsoft Formel-Editor</vt:lpstr>
      <vt:lpstr>Microsoft Word-Dokument</vt:lpstr>
      <vt:lpstr>ICBGM 2012 Modeling Chemical Reactions Using Bond Graphs</vt:lpstr>
      <vt:lpstr>Modeling Chemical Reactions Using Bond Graphs Starting Point</vt:lpstr>
      <vt:lpstr>Modeling Chemical Reactions Using Bond Graphs Basics</vt:lpstr>
      <vt:lpstr>Modeling Chemical Reactions Using Bond Graphs How to compute reaction rate k and molar flow rate n?</vt:lpstr>
      <vt:lpstr>Modeling Chemical Reactions Using Bond Graphs How to compute T and p?</vt:lpstr>
      <vt:lpstr>Modeling Chemical Reactions Using Bond Graphs Equilibrium Processes</vt:lpstr>
      <vt:lpstr>Modeling Chemical Reactions Using Bond Graphs What is h?</vt:lpstr>
      <vt:lpstr>Modeling Chemical Reactions Using Bond Graphs How to compute h?</vt:lpstr>
      <vt:lpstr>Modeling Chemical Reactions Using Bond Graphs How to distribute Sreac ?</vt:lpstr>
      <vt:lpstr>Modeling Chemical Reactions Using Bond Graphs How to deal with the chemical volume work qReac?</vt:lpstr>
      <vt:lpstr>Modeling Chemical Reactions Using Bond Graphs Volume Distribution (Bond Graph Schema)</vt:lpstr>
      <vt:lpstr>Modeling Chemical Reactions Using Bond Graphs Volume Distribution (calculated)</vt:lpstr>
      <vt:lpstr>Modeling Chemical Reactions Using Bond Graphs Equilibrium and Parallel Reactions</vt:lpstr>
      <vt:lpstr>Example: Hydrogen-Bromine-Synthesis Reaction Equations and Network</vt:lpstr>
      <vt:lpstr>Modeling Chemical Reactions Using Bond Graphs Example: Reaction and Molar Flow Rate Formulas</vt:lpstr>
      <vt:lpstr>PowerPoint-Präsentation</vt:lpstr>
      <vt:lpstr>Example: Hydrogen-Bromine-Synthesis isochoric, outside condition: T=800 K, p= 101.3 hPa</vt:lpstr>
      <vt:lpstr>Modeling Chemical Reactions Using Bond Graphs Summary</vt:lpstr>
      <vt:lpstr>Modeling Chemical Reactions Using Bond Graphs 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Default Solutions for Electrical Devices</dc:title>
  <dc:subject>Project Documentation</dc:subject>
  <dc:creator>Dr. Jürgen Greifeneder</dc:creator>
  <cp:lastModifiedBy>Jürgen Greifeneder</cp:lastModifiedBy>
  <cp:revision>1947</cp:revision>
  <cp:lastPrinted>2008-04-24T12:01:34Z</cp:lastPrinted>
  <dcterms:created xsi:type="dcterms:W3CDTF">2006-01-16T13:05:46Z</dcterms:created>
  <dcterms:modified xsi:type="dcterms:W3CDTF">2012-07-08T18:31:51Z</dcterms:modified>
</cp:coreProperties>
</file>