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tags/tag28.xml" ContentType="application/vnd.openxmlformats-officedocument.presentationml.tags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89" r:id="rId2"/>
    <p:sldId id="63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721" r:id="rId19"/>
    <p:sldId id="722" r:id="rId20"/>
    <p:sldId id="723" r:id="rId21"/>
    <p:sldId id="724" r:id="rId22"/>
    <p:sldId id="725" r:id="rId23"/>
    <p:sldId id="726" r:id="rId24"/>
    <p:sldId id="727" r:id="rId25"/>
    <p:sldId id="728" r:id="rId26"/>
    <p:sldId id="729" r:id="rId27"/>
    <p:sldId id="730" r:id="rId28"/>
    <p:sldId id="731" r:id="rId29"/>
    <p:sldId id="732" r:id="rId30"/>
    <p:sldId id="733" r:id="rId31"/>
    <p:sldId id="739" r:id="rId32"/>
    <p:sldId id="734" r:id="rId33"/>
    <p:sldId id="735" r:id="rId34"/>
    <p:sldId id="736" r:id="rId35"/>
    <p:sldId id="737" r:id="rId36"/>
    <p:sldId id="740" r:id="rId37"/>
    <p:sldId id="741" r:id="rId38"/>
    <p:sldId id="742" r:id="rId39"/>
    <p:sldId id="743" r:id="rId40"/>
    <p:sldId id="744" r:id="rId41"/>
    <p:sldId id="745" r:id="rId42"/>
    <p:sldId id="746" r:id="rId43"/>
    <p:sldId id="747" r:id="rId44"/>
    <p:sldId id="748" r:id="rId45"/>
    <p:sldId id="749" r:id="rId46"/>
    <p:sldId id="738" r:id="rId47"/>
  </p:sldIdLst>
  <p:sldSz cx="9144000" cy="6858000" type="screen4x3"/>
  <p:notesSz cx="6591300" cy="98552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33"/>
    <a:srgbClr val="4D4D4D"/>
    <a:srgbClr val="FF0000"/>
    <a:srgbClr val="FF66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88111" autoAdjust="0"/>
  </p:normalViewPr>
  <p:slideViewPr>
    <p:cSldViewPr snapToGrid="0">
      <p:cViewPr varScale="1">
        <p:scale>
          <a:sx n="69" d="100"/>
          <a:sy n="69" d="100"/>
        </p:scale>
        <p:origin x="-636" y="-102"/>
      </p:cViewPr>
      <p:guideLst>
        <p:guide orient="horz" pos="3714"/>
        <p:guide pos="333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6.xml"/><Relationship Id="rId1" Type="http://schemas.openxmlformats.org/officeDocument/2006/relationships/slide" Target="slides/slide12.xml"/><Relationship Id="rId6" Type="http://schemas.openxmlformats.org/officeDocument/2006/relationships/slide" Target="slides/slide27.xml"/><Relationship Id="rId5" Type="http://schemas.openxmlformats.org/officeDocument/2006/relationships/slide" Target="slides/slide19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" Type="http://schemas.openxmlformats.org/officeDocument/2006/relationships/image" Target="../media/image43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33800" y="9361488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fld id="{A83BD4C5-E708-42C7-A3E8-C901CD32B8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58813" y="4681538"/>
            <a:ext cx="52736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361488"/>
            <a:ext cx="2855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CA14503-DC59-4939-B6CE-4BA1FAF7B9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74874-1879-4696-B694-3120461750EA}" type="slidenum">
              <a:rPr lang="en-US"/>
              <a:pPr/>
              <a:t>2</a:t>
            </a:fld>
            <a:endParaRPr 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14503-DC59-4939-B6CE-4BA1FAF7B99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357A-1E7B-4DB3-B617-EFB6FAB9418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357A-1E7B-4DB3-B617-EFB6FAB9418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357A-1E7B-4DB3-B617-EFB6FAB9418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357A-1E7B-4DB3-B617-EFB6FAB9418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96A36-661B-4E5E-90D4-5F632DCAFD29}" type="slidenum">
              <a:rPr lang="en-US"/>
              <a:pPr/>
              <a:t>36</a:t>
            </a:fld>
            <a:endParaRPr lang="en-US"/>
          </a:p>
        </p:txBody>
      </p:sp>
      <p:sp>
        <p:nvSpPr>
          <p:cNvPr id="1264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7B614-5B6A-4C03-9144-167A33C92AA9}" type="slidenum">
              <a:rPr lang="en-US"/>
              <a:pPr/>
              <a:t>37</a:t>
            </a:fld>
            <a:endParaRPr lang="en-US"/>
          </a:p>
        </p:txBody>
      </p:sp>
      <p:sp>
        <p:nvSpPr>
          <p:cNvPr id="131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1850-4057-4D4F-8D87-6724CEF871D6}" type="slidenum">
              <a:rPr lang="en-US"/>
              <a:pPr/>
              <a:t>38</a:t>
            </a:fld>
            <a:endParaRPr lang="en-US"/>
          </a:p>
        </p:txBody>
      </p:sp>
      <p:sp>
        <p:nvSpPr>
          <p:cNvPr id="1265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094E3-7C45-4C5C-B34E-21C22F709188}" type="slidenum">
              <a:rPr lang="en-US"/>
              <a:pPr/>
              <a:t>39</a:t>
            </a:fld>
            <a:endParaRPr lang="en-US"/>
          </a:p>
        </p:txBody>
      </p:sp>
      <p:sp>
        <p:nvSpPr>
          <p:cNvPr id="1266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50D75-2366-4D94-BEEF-7AB85296797F}" type="slidenum">
              <a:rPr lang="en-US"/>
              <a:pPr/>
              <a:t>40</a:t>
            </a:fld>
            <a:endParaRPr lang="en-US"/>
          </a:p>
        </p:txBody>
      </p:sp>
      <p:sp>
        <p:nvSpPr>
          <p:cNvPr id="129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6934C-317E-4F70-AB0B-57B65D062458}" type="slidenum">
              <a:rPr lang="en-US"/>
              <a:pPr/>
              <a:t>41</a:t>
            </a:fld>
            <a:endParaRPr lang="en-US"/>
          </a:p>
        </p:txBody>
      </p:sp>
      <p:sp>
        <p:nvSpPr>
          <p:cNvPr id="1267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0E79A-BAB1-4618-AE22-9CD9F3FAD3FC}" type="slidenum">
              <a:rPr lang="en-US"/>
              <a:pPr/>
              <a:t>42</a:t>
            </a:fld>
            <a:endParaRPr lang="en-US"/>
          </a:p>
        </p:txBody>
      </p:sp>
      <p:sp>
        <p:nvSpPr>
          <p:cNvPr id="1268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05FB3-F21E-463F-8206-0BCF1AEEEC96}" type="slidenum">
              <a:rPr lang="en-US"/>
              <a:pPr/>
              <a:t>43</a:t>
            </a:fld>
            <a:endParaRPr lang="en-US"/>
          </a:p>
        </p:txBody>
      </p:sp>
      <p:sp>
        <p:nvSpPr>
          <p:cNvPr id="132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7DAF-5FC1-4455-9839-A9A5A9B88D94}" type="slidenum">
              <a:rPr lang="en-US"/>
              <a:pPr/>
              <a:t>44</a:t>
            </a:fld>
            <a:endParaRPr lang="en-US"/>
          </a:p>
        </p:txBody>
      </p:sp>
      <p:sp>
        <p:nvSpPr>
          <p:cNvPr id="132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7F827-4EA7-4706-96A7-71F06B3CCED5}" type="slidenum">
              <a:rPr lang="en-US"/>
              <a:pPr/>
              <a:t>45</a:t>
            </a:fld>
            <a:endParaRPr lang="en-US"/>
          </a:p>
        </p:txBody>
      </p:sp>
      <p:sp>
        <p:nvSpPr>
          <p:cNvPr id="132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EB0F-E400-4625-97A8-A87D876378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858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ChangeArrowheads="1"/>
          </p:cNvSpPr>
          <p:nvPr userDrawn="1"/>
        </p:nvSpPr>
        <p:spPr bwMode="auto">
          <a:xfrm>
            <a:off x="0" y="0"/>
            <a:ext cx="1676400" cy="6858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7" descr="medus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4488"/>
            <a:ext cx="1203325" cy="973137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r="69312" b="55452"/>
          <a:stretch>
            <a:fillRect/>
          </a:stretch>
        </p:blipFill>
        <p:spPr bwMode="auto">
          <a:xfrm>
            <a:off x="8043863" y="6365875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676400" cy="6858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4" name="Picture 10" descr="medusa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344488"/>
            <a:ext cx="1203325" cy="9731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 r="69312" b="55452"/>
          <a:stretch>
            <a:fillRect/>
          </a:stretch>
        </p:blipFill>
        <p:spPr bwMode="auto">
          <a:xfrm>
            <a:off x="8043863" y="6365875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0.png"/><Relationship Id="rId4" Type="http://schemas.openxmlformats.org/officeDocument/2006/relationships/oleObject" Target="../embeddings/oleObject5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31.xml"/><Relationship Id="rId18" Type="http://schemas.openxmlformats.org/officeDocument/2006/relationships/image" Target="../media/image79.png"/><Relationship Id="rId3" Type="http://schemas.openxmlformats.org/officeDocument/2006/relationships/tags" Target="../tags/tag4.xml"/><Relationship Id="rId21" Type="http://schemas.openxmlformats.org/officeDocument/2006/relationships/image" Target="../media/image82.png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8.png"/><Relationship Id="rId2" Type="http://schemas.openxmlformats.org/officeDocument/2006/relationships/tags" Target="../tags/tag3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85.png"/><Relationship Id="rId5" Type="http://schemas.openxmlformats.org/officeDocument/2006/relationships/tags" Target="../tags/tag6.xml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tags" Target="../tags/tag11.xml"/><Relationship Id="rId19" Type="http://schemas.openxmlformats.org/officeDocument/2006/relationships/image" Target="../media/image8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32.xml"/><Relationship Id="rId12" Type="http://schemas.openxmlformats.org/officeDocument/2006/relationships/image" Target="../media/image9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9.png"/><Relationship Id="rId5" Type="http://schemas.openxmlformats.org/officeDocument/2006/relationships/tags" Target="../tags/tag17.xml"/><Relationship Id="rId10" Type="http://schemas.openxmlformats.org/officeDocument/2006/relationships/image" Target="../media/image88.png"/><Relationship Id="rId4" Type="http://schemas.openxmlformats.org/officeDocument/2006/relationships/tags" Target="../tags/tag16.xml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5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33.xml"/><Relationship Id="rId12" Type="http://schemas.openxmlformats.org/officeDocument/2006/relationships/image" Target="../media/image9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3.png"/><Relationship Id="rId5" Type="http://schemas.openxmlformats.org/officeDocument/2006/relationships/tags" Target="../tags/tag22.xml"/><Relationship Id="rId10" Type="http://schemas.openxmlformats.org/officeDocument/2006/relationships/image" Target="../media/image92.png"/><Relationship Id="rId4" Type="http://schemas.openxmlformats.org/officeDocument/2006/relationships/tags" Target="../tags/tag21.xml"/><Relationship Id="rId9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25.xml"/><Relationship Id="rId7" Type="http://schemas.openxmlformats.org/officeDocument/2006/relationships/image" Target="../media/image9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96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5.png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28.xml"/><Relationship Id="rId7" Type="http://schemas.openxmlformats.org/officeDocument/2006/relationships/image" Target="../media/image10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6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mvg\proj.avi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3700" y="1071563"/>
            <a:ext cx="7478713" cy="1447800"/>
          </a:xfrm>
        </p:spPr>
        <p:txBody>
          <a:bodyPr/>
          <a:lstStyle/>
          <a:p>
            <a:r>
              <a:rPr lang="en-US" sz="3600" b="1" dirty="0" smtClean="0"/>
              <a:t>Self-calibration and </a:t>
            </a:r>
            <a:br>
              <a:rPr lang="en-US" sz="3600" b="1" dirty="0" smtClean="0"/>
            </a:br>
            <a:r>
              <a:rPr lang="en-US" sz="3600" b="1" dirty="0" smtClean="0"/>
              <a:t>multi-view geometry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1400" b="1" dirty="0" smtClean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Class 10</a:t>
            </a:r>
            <a:endParaRPr lang="en-US" sz="2800" b="1" dirty="0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2601625" y="6286356"/>
            <a:ext cx="261065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800" dirty="0">
                <a:latin typeface="Tahoma" pitchFamily="34" charset="0"/>
              </a:rPr>
              <a:t>Read Chapter </a:t>
            </a:r>
            <a:r>
              <a:rPr lang="en-US" sz="1800" dirty="0" smtClean="0">
                <a:latin typeface="Tahoma" pitchFamily="34" charset="0"/>
              </a:rPr>
              <a:t>6 and 3.2</a:t>
            </a:r>
            <a:endParaRPr lang="en-US" sz="1800" dirty="0">
              <a:latin typeface="Tahoma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69247" y="2867890"/>
            <a:ext cx="3040062" cy="1246909"/>
            <a:chOff x="1680" y="2880"/>
            <a:chExt cx="3072" cy="1200"/>
          </a:xfrm>
        </p:grpSpPr>
        <p:sp>
          <p:nvSpPr>
            <p:cNvPr id="233485" name="Rectangle 13"/>
            <p:cNvSpPr>
              <a:spLocks noChangeArrowheads="1"/>
            </p:cNvSpPr>
            <p:nvPr/>
          </p:nvSpPr>
          <p:spPr bwMode="auto">
            <a:xfrm>
              <a:off x="1680" y="2880"/>
              <a:ext cx="3072" cy="1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8" y="2928"/>
              <a:ext cx="2970" cy="1068"/>
              <a:chOff x="518" y="2226"/>
              <a:chExt cx="3796" cy="1722"/>
            </a:xfrm>
          </p:grpSpPr>
          <p:pic>
            <p:nvPicPr>
              <p:cNvPr id="233487" name="Picture 15" descr="castl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C8"/>
                  </a:clrFrom>
                  <a:clrTo>
                    <a:srgbClr val="0000C8">
                      <a:alpha val="0"/>
                    </a:srgbClr>
                  </a:clrTo>
                </a:clrChange>
                <a:lum bright="6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518" y="2470"/>
                <a:ext cx="1949" cy="1375"/>
              </a:xfrm>
              <a:prstGeom prst="rect">
                <a:avLst/>
              </a:prstGeom>
              <a:noFill/>
            </p:spPr>
          </p:pic>
          <p:pic>
            <p:nvPicPr>
              <p:cNvPr id="233488" name="Picture 16" descr="castl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C8"/>
                  </a:clrFrom>
                  <a:clrTo>
                    <a:srgbClr val="0000C8">
                      <a:alpha val="0"/>
                    </a:srgbClr>
                  </a:clrTo>
                </a:clrChange>
                <a:lum bright="6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2870" y="2226"/>
                <a:ext cx="1444" cy="1722"/>
              </a:xfrm>
              <a:prstGeom prst="rect">
                <a:avLst/>
              </a:prstGeom>
              <a:noFill/>
            </p:spPr>
          </p:pic>
          <p:sp>
            <p:nvSpPr>
              <p:cNvPr id="233489" name="Line 17"/>
              <p:cNvSpPr>
                <a:spLocks noChangeShapeType="1"/>
              </p:cNvSpPr>
              <p:nvPr/>
            </p:nvSpPr>
            <p:spPr bwMode="auto">
              <a:xfrm>
                <a:off x="2171" y="2973"/>
                <a:ext cx="7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7307" y="4420017"/>
            <a:ext cx="3366366" cy="16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Constraints on intrinsic parameters</a:t>
            </a:r>
            <a:endParaRPr lang="en-GB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4951413" cy="4114800"/>
          </a:xfrm>
        </p:spPr>
        <p:txBody>
          <a:bodyPr/>
          <a:lstStyle/>
          <a:p>
            <a:endParaRPr lang="de-DE" sz="3700"/>
          </a:p>
          <a:p>
            <a:endParaRPr lang="de-DE" sz="3700"/>
          </a:p>
          <a:p>
            <a:pPr>
              <a:buFontTx/>
              <a:buNone/>
            </a:pPr>
            <a:r>
              <a:rPr lang="de-DE" sz="2900"/>
              <a:t>	</a:t>
            </a:r>
            <a:r>
              <a:rPr lang="de-DE" sz="2500"/>
              <a:t>Constant </a:t>
            </a:r>
          </a:p>
          <a:p>
            <a:pPr lvl="1">
              <a:buFontTx/>
              <a:buNone/>
            </a:pPr>
            <a:r>
              <a:rPr lang="de-DE" sz="2200"/>
              <a:t>e.g. fixed camera:</a:t>
            </a:r>
          </a:p>
          <a:p>
            <a:pPr>
              <a:buFontTx/>
              <a:buNone/>
            </a:pPr>
            <a:r>
              <a:rPr lang="de-DE" sz="2500"/>
              <a:t>	Known</a:t>
            </a:r>
          </a:p>
          <a:p>
            <a:pPr lvl="1">
              <a:buFontTx/>
              <a:buNone/>
            </a:pPr>
            <a:r>
              <a:rPr lang="de-DE" sz="2200"/>
              <a:t>e.g. rectangular pixels:</a:t>
            </a:r>
          </a:p>
          <a:p>
            <a:pPr lvl="1">
              <a:buFontTx/>
              <a:buNone/>
            </a:pPr>
            <a:r>
              <a:rPr lang="de-DE" sz="2200"/>
              <a:t>		  square pixels:</a:t>
            </a:r>
          </a:p>
          <a:p>
            <a:pPr lvl="1">
              <a:buFontTx/>
              <a:buNone/>
            </a:pPr>
            <a:r>
              <a:rPr lang="de-DE" sz="2200"/>
              <a:t>	    principal point known:</a:t>
            </a:r>
            <a:endParaRPr lang="en-GB" sz="2100"/>
          </a:p>
        </p:txBody>
      </p:sp>
      <p:graphicFrame>
        <p:nvGraphicFramePr>
          <p:cNvPr id="668676" name="Object 4"/>
          <p:cNvGraphicFramePr>
            <a:graphicFrameLocks noChangeAspect="1"/>
          </p:cNvGraphicFramePr>
          <p:nvPr/>
        </p:nvGraphicFramePr>
        <p:xfrm>
          <a:off x="4967288" y="3962400"/>
          <a:ext cx="1890712" cy="485775"/>
        </p:xfrm>
        <a:graphic>
          <a:graphicData uri="http://schemas.openxmlformats.org/presentationml/2006/ole">
            <p:oleObj spid="_x0000_s1010690" name="Equation" r:id="rId4" imgW="838080" imgH="215640" progId="Equation.3">
              <p:embed/>
            </p:oleObj>
          </a:graphicData>
        </a:graphic>
      </p:graphicFrame>
      <p:graphicFrame>
        <p:nvGraphicFramePr>
          <p:cNvPr id="668677" name="Object 5"/>
          <p:cNvGraphicFramePr>
            <a:graphicFrameLocks noChangeAspect="1"/>
          </p:cNvGraphicFramePr>
          <p:nvPr/>
        </p:nvGraphicFramePr>
        <p:xfrm>
          <a:off x="5638800" y="4876800"/>
          <a:ext cx="685800" cy="330200"/>
        </p:xfrm>
        <a:graphic>
          <a:graphicData uri="http://schemas.openxmlformats.org/presentationml/2006/ole">
            <p:oleObj spid="_x0000_s1010691" name="Equation" r:id="rId5" imgW="368280" imgH="177480" progId="Equation.3">
              <p:embed/>
            </p:oleObj>
          </a:graphicData>
        </a:graphic>
      </p:graphicFrame>
      <p:graphicFrame>
        <p:nvGraphicFramePr>
          <p:cNvPr id="668678" name="Object 6"/>
          <p:cNvGraphicFramePr>
            <a:graphicFrameLocks noChangeAspect="1"/>
          </p:cNvGraphicFramePr>
          <p:nvPr/>
        </p:nvGraphicFramePr>
        <p:xfrm>
          <a:off x="2209800" y="2209800"/>
          <a:ext cx="2270125" cy="1316038"/>
        </p:xfrm>
        <a:graphic>
          <a:graphicData uri="http://schemas.openxmlformats.org/presentationml/2006/ole">
            <p:oleObj spid="_x0000_s1010692" name="Equation" r:id="rId6" imgW="1028520" imgH="596880" progId="Equation.3">
              <p:embed/>
            </p:oleObj>
          </a:graphicData>
        </a:graphic>
      </p:graphicFrame>
      <p:graphicFrame>
        <p:nvGraphicFramePr>
          <p:cNvPr id="668679" name="Object 7"/>
          <p:cNvGraphicFramePr>
            <a:graphicFrameLocks noChangeAspect="1"/>
          </p:cNvGraphicFramePr>
          <p:nvPr/>
        </p:nvGraphicFramePr>
        <p:xfrm>
          <a:off x="5029200" y="5272088"/>
          <a:ext cx="1600200" cy="482600"/>
        </p:xfrm>
        <a:graphic>
          <a:graphicData uri="http://schemas.openxmlformats.org/presentationml/2006/ole">
            <p:oleObj spid="_x0000_s1010693" name="Equation" r:id="rId7" imgW="799920" imgH="241200" progId="Equation.3">
              <p:embed/>
            </p:oleObj>
          </a:graphicData>
        </a:graphic>
      </p:graphicFrame>
      <p:graphicFrame>
        <p:nvGraphicFramePr>
          <p:cNvPr id="668680" name="Object 8"/>
          <p:cNvGraphicFramePr>
            <a:graphicFrameLocks noChangeAspect="1"/>
          </p:cNvGraphicFramePr>
          <p:nvPr/>
        </p:nvGraphicFramePr>
        <p:xfrm>
          <a:off x="6172200" y="5486400"/>
          <a:ext cx="2057400" cy="800100"/>
        </p:xfrm>
        <a:graphic>
          <a:graphicData uri="http://schemas.openxmlformats.org/presentationml/2006/ole">
            <p:oleObj spid="_x0000_s1010694" name="Equation" r:id="rId8" imgW="1104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Self-calibration</a:t>
            </a:r>
            <a:endParaRPr lang="en-GB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762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/>
              <a:t>	</a:t>
            </a:r>
            <a:r>
              <a:rPr lang="de-DE" sz="2800"/>
              <a:t>Upgrade from </a:t>
            </a:r>
            <a:r>
              <a:rPr lang="de-DE" sz="2800" i="1"/>
              <a:t>projective</a:t>
            </a:r>
            <a:r>
              <a:rPr lang="de-DE" sz="2800"/>
              <a:t> structure to </a:t>
            </a:r>
            <a:r>
              <a:rPr lang="de-DE" sz="2800" i="1"/>
              <a:t>metric</a:t>
            </a:r>
            <a:r>
              <a:rPr lang="de-DE" sz="2800"/>
              <a:t> structure using </a:t>
            </a:r>
            <a:r>
              <a:rPr lang="de-DE" sz="2800" i="1"/>
              <a:t>constraints</a:t>
            </a:r>
            <a:r>
              <a:rPr lang="de-DE" sz="2800"/>
              <a:t> </a:t>
            </a:r>
            <a:r>
              <a:rPr lang="de-DE" sz="2800" i="1"/>
              <a:t>on</a:t>
            </a:r>
            <a:r>
              <a:rPr lang="de-DE" sz="2800"/>
              <a:t> </a:t>
            </a:r>
            <a:r>
              <a:rPr lang="de-DE" sz="2800" i="1"/>
              <a:t>intrinsic</a:t>
            </a:r>
            <a:r>
              <a:rPr lang="de-DE" sz="2800"/>
              <a:t> camera parameters</a:t>
            </a:r>
          </a:p>
          <a:p>
            <a:pPr lvl="1"/>
            <a:r>
              <a:rPr lang="de-DE" sz="2400"/>
              <a:t>Constant intrinsics</a:t>
            </a:r>
          </a:p>
          <a:p>
            <a:pPr lvl="1">
              <a:spcBef>
                <a:spcPct val="60000"/>
              </a:spcBef>
            </a:pPr>
            <a:endParaRPr lang="de-DE" sz="2400"/>
          </a:p>
          <a:p>
            <a:pPr lvl="1"/>
            <a:r>
              <a:rPr lang="de-DE" sz="2400"/>
              <a:t>Some known intrinsics, others varying</a:t>
            </a:r>
          </a:p>
          <a:p>
            <a:pPr lvl="1"/>
            <a:endParaRPr lang="de-DE" sz="1800"/>
          </a:p>
          <a:p>
            <a:pPr lvl="1"/>
            <a:r>
              <a:rPr lang="de-DE" sz="2400"/>
              <a:t>Constraints on intrincs and restricted motion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de-DE" sz="2000"/>
              <a:t>(e.g. pure translation, pure rotation, planar motion)</a:t>
            </a:r>
            <a:endParaRPr lang="en-GB" sz="2000"/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1011714" name="Equation" r:id="rId4" imgW="114120" imgH="215640" progId="Equation.3">
              <p:embed/>
            </p:oleObj>
          </a:graphicData>
        </a:graphic>
      </p:graphicFrame>
      <p:sp>
        <p:nvSpPr>
          <p:cNvPr id="669701" name="Rectangle 5"/>
          <p:cNvSpPr>
            <a:spLocks noChangeArrowheads="1"/>
          </p:cNvSpPr>
          <p:nvPr/>
        </p:nvSpPr>
        <p:spPr bwMode="auto">
          <a:xfrm>
            <a:off x="2673350" y="3722688"/>
            <a:ext cx="4108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1800">
                <a:solidFill>
                  <a:srgbClr val="FF9900"/>
                </a:solidFill>
                <a:latin typeface="Arial" charset="0"/>
              </a:rPr>
              <a:t>(Faugeras et al. ECCV´92, Hartley´93,</a:t>
            </a:r>
          </a:p>
          <a:p>
            <a:pPr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1800">
                <a:solidFill>
                  <a:srgbClr val="FF9900"/>
                </a:solidFill>
                <a:latin typeface="Arial" charset="0"/>
              </a:rPr>
              <a:t>Triggs´97, Pollefeys et al. PAMI´99, ...)</a:t>
            </a:r>
          </a:p>
        </p:txBody>
      </p:sp>
      <p:sp>
        <p:nvSpPr>
          <p:cNvPr id="669702" name="Rectangle 6"/>
          <p:cNvSpPr>
            <a:spLocks noChangeArrowheads="1"/>
          </p:cNvSpPr>
          <p:nvPr/>
        </p:nvSpPr>
        <p:spPr bwMode="auto">
          <a:xfrm>
            <a:off x="2667000" y="4800600"/>
            <a:ext cx="583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1800">
                <a:solidFill>
                  <a:srgbClr val="FF9900"/>
                </a:solidFill>
                <a:latin typeface="Arial" charset="0"/>
              </a:rPr>
              <a:t>(Heyden&amp;Astrom CVPR´97, Pollefeys et al. ICCV´98,...)</a:t>
            </a:r>
          </a:p>
        </p:txBody>
      </p:sp>
      <p:sp>
        <p:nvSpPr>
          <p:cNvPr id="669703" name="Rectangle 7"/>
          <p:cNvSpPr>
            <a:spLocks noChangeArrowheads="1"/>
          </p:cNvSpPr>
          <p:nvPr/>
        </p:nvSpPr>
        <p:spPr bwMode="auto">
          <a:xfrm>
            <a:off x="2698750" y="5881688"/>
            <a:ext cx="568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1800">
                <a:solidFill>
                  <a:srgbClr val="FF9900"/>
                </a:solidFill>
                <a:latin typeface="Arial" charset="0"/>
              </a:rPr>
              <a:t>(Moons et al.´94, Hartley ´94, Armstrong ECCV´96,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 counting argument</a:t>
            </a:r>
            <a:endParaRPr lang="en-GB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500"/>
              <a:t>To go from projective (15DOF) to metric (7DOF) at least 8 constraints are needed</a:t>
            </a:r>
          </a:p>
          <a:p>
            <a:r>
              <a:rPr lang="de-DE" sz="2500"/>
              <a:t>Minimal sequence length should satisfy</a:t>
            </a:r>
          </a:p>
          <a:p>
            <a:endParaRPr lang="de-DE" sz="2500"/>
          </a:p>
          <a:p>
            <a:endParaRPr lang="de-DE" sz="2500"/>
          </a:p>
          <a:p>
            <a:r>
              <a:rPr lang="de-DE" sz="2500"/>
              <a:t>Independent of algorithm</a:t>
            </a:r>
          </a:p>
          <a:p>
            <a:r>
              <a:rPr lang="de-DE" sz="2500"/>
              <a:t>Assumes general motion (i.e. not critical)</a:t>
            </a:r>
          </a:p>
        </p:txBody>
      </p:sp>
      <p:graphicFrame>
        <p:nvGraphicFramePr>
          <p:cNvPr id="670724" name="Object 4"/>
          <p:cNvGraphicFramePr>
            <a:graphicFrameLocks noChangeAspect="1"/>
          </p:cNvGraphicFramePr>
          <p:nvPr/>
        </p:nvGraphicFramePr>
        <p:xfrm>
          <a:off x="2941638" y="3573463"/>
          <a:ext cx="5259387" cy="503237"/>
        </p:xfrm>
        <a:graphic>
          <a:graphicData uri="http://schemas.openxmlformats.org/presentationml/2006/ole">
            <p:oleObj spid="_x0000_s1012738" name="Equation" r:id="rId4" imgW="22478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GB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6894513" cy="41148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800"/>
              <a:t>Introduction</a:t>
            </a:r>
          </a:p>
          <a:p>
            <a:pPr>
              <a:spcBef>
                <a:spcPct val="10000"/>
              </a:spcBef>
            </a:pPr>
            <a:r>
              <a:rPr lang="en-US" sz="2800"/>
              <a:t>Self-calibration</a:t>
            </a:r>
          </a:p>
          <a:p>
            <a:pPr>
              <a:spcBef>
                <a:spcPct val="10000"/>
              </a:spcBef>
            </a:pPr>
            <a:r>
              <a:rPr lang="en-US" sz="2800"/>
              <a:t>Dual Absolute Quadric</a:t>
            </a:r>
          </a:p>
          <a:p>
            <a:pPr>
              <a:spcBef>
                <a:spcPct val="10000"/>
              </a:spcBef>
            </a:pPr>
            <a:r>
              <a:rPr lang="en-US" sz="2800"/>
              <a:t>Critical Motion Sequences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Dual Absolute Quadric</a:t>
            </a:r>
          </a:p>
        </p:txBody>
      </p:sp>
      <p:pic>
        <p:nvPicPr>
          <p:cNvPr id="697347" name="Picture 3" descr="img2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692275"/>
            <a:ext cx="4295775" cy="1952625"/>
          </a:xfrm>
          <a:prstGeom prst="rect">
            <a:avLst/>
          </a:prstGeom>
          <a:noFill/>
        </p:spPr>
      </p:pic>
      <p:graphicFrame>
        <p:nvGraphicFramePr>
          <p:cNvPr id="697348" name="Object 4"/>
          <p:cNvGraphicFramePr>
            <a:graphicFrameLocks noChangeAspect="1"/>
          </p:cNvGraphicFramePr>
          <p:nvPr/>
        </p:nvGraphicFramePr>
        <p:xfrm>
          <a:off x="2095500" y="2051050"/>
          <a:ext cx="2036763" cy="1025525"/>
        </p:xfrm>
        <a:graphic>
          <a:graphicData uri="http://schemas.openxmlformats.org/presentationml/2006/ole">
            <p:oleObj spid="_x0000_s1013762" name="Equation" r:id="rId5" imgW="901440" imgH="457200" progId="Equation.3">
              <p:embed/>
            </p:oleObj>
          </a:graphicData>
        </a:graphic>
      </p:graphicFrame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1790700" y="3644900"/>
            <a:ext cx="7239000" cy="130651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The absolute dual quadric </a:t>
            </a:r>
            <a:r>
              <a:rPr lang="el-GR">
                <a:latin typeface="Arial" charset="0"/>
                <a:cs typeface="Arial" charset="0"/>
              </a:rPr>
              <a:t>Ω</a:t>
            </a:r>
            <a:r>
              <a:rPr lang="en-US" baseline="30000">
                <a:latin typeface="Arial" charset="0"/>
                <a:cs typeface="Arial" charset="0"/>
              </a:rPr>
              <a:t>*</a:t>
            </a:r>
            <a:r>
              <a:rPr lang="el-GR" baseline="-25000">
                <a:latin typeface="Arial" charset="0"/>
                <a:cs typeface="Arial" charset="0"/>
              </a:rPr>
              <a:t>∞</a:t>
            </a:r>
            <a:r>
              <a:rPr lang="en-US">
                <a:latin typeface="Arial" charset="0"/>
                <a:sym typeface="Symbol" pitchFamily="18" charset="2"/>
              </a:rPr>
              <a:t> is a fixed conic under the projective transformation </a:t>
            </a:r>
            <a:r>
              <a:rPr lang="en-US" b="1">
                <a:sym typeface="Symbol" pitchFamily="18" charset="2"/>
              </a:rPr>
              <a:t>H</a:t>
            </a:r>
            <a:r>
              <a:rPr lang="en-US">
                <a:latin typeface="Arial" charset="0"/>
                <a:sym typeface="Symbol" pitchFamily="18" charset="2"/>
              </a:rPr>
              <a:t> iff </a:t>
            </a:r>
            <a:r>
              <a:rPr lang="en-US" b="1">
                <a:sym typeface="Symbol" pitchFamily="18" charset="2"/>
              </a:rPr>
              <a:t>H</a:t>
            </a:r>
            <a:r>
              <a:rPr lang="en-US">
                <a:latin typeface="Arial" charset="0"/>
                <a:sym typeface="Symbol" pitchFamily="18" charset="2"/>
              </a:rPr>
              <a:t> is a similarity</a:t>
            </a:r>
          </a:p>
          <a:p>
            <a:pPr algn="ctr"/>
            <a:endParaRPr lang="en-US">
              <a:latin typeface="Arial" charset="0"/>
            </a:endParaRPr>
          </a:p>
        </p:txBody>
      </p:sp>
      <p:sp>
        <p:nvSpPr>
          <p:cNvPr id="697350" name="Rectangle 6"/>
          <p:cNvSpPr>
            <a:spLocks noChangeArrowheads="1"/>
          </p:cNvSpPr>
          <p:nvPr/>
        </p:nvSpPr>
        <p:spPr bwMode="auto">
          <a:xfrm>
            <a:off x="2095500" y="5070475"/>
            <a:ext cx="51895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>
                <a:latin typeface="Arial" charset="0"/>
              </a:rPr>
              <a:t>8 dof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plane at infinity </a:t>
            </a:r>
            <a:r>
              <a:rPr lang="el-GR" sz="2000">
                <a:latin typeface="Arial" charset="0"/>
                <a:sym typeface="Symbol" pitchFamily="18" charset="2"/>
              </a:rPr>
              <a:t>π</a:t>
            </a:r>
            <a:r>
              <a:rPr lang="el-GR" sz="2000" baseline="-25000">
                <a:latin typeface="Arial" charset="0"/>
                <a:sym typeface="Symbol" pitchFamily="18" charset="2"/>
              </a:rPr>
              <a:t>∞</a:t>
            </a:r>
            <a:r>
              <a:rPr lang="en-US" sz="2000">
                <a:latin typeface="Arial" charset="0"/>
                <a:sym typeface="Symbol" pitchFamily="18" charset="2"/>
              </a:rPr>
              <a:t> is the nullvector of </a:t>
            </a:r>
            <a:r>
              <a:rPr lang="el-GR" sz="2000">
                <a:latin typeface="Arial" charset="0"/>
              </a:rPr>
              <a:t>Ω</a:t>
            </a:r>
            <a:r>
              <a:rPr lang="el-GR" sz="2000" baseline="-25000">
                <a:latin typeface="Arial" charset="0"/>
              </a:rPr>
              <a:t>∞</a:t>
            </a:r>
            <a:endParaRPr lang="en-US" sz="2000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Arial" charset="0"/>
              </a:rPr>
              <a:t>Angles:</a:t>
            </a:r>
            <a:r>
              <a:rPr lang="en-US" sz="2000">
                <a:latin typeface="Arial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697351" name="Object 7"/>
          <p:cNvGraphicFramePr>
            <a:graphicFrameLocks noChangeAspect="1"/>
          </p:cNvGraphicFramePr>
          <p:nvPr/>
        </p:nvGraphicFramePr>
        <p:xfrm>
          <a:off x="3611563" y="5697538"/>
          <a:ext cx="3673475" cy="1017587"/>
        </p:xfrm>
        <a:graphic>
          <a:graphicData uri="http://schemas.openxmlformats.org/presentationml/2006/ole">
            <p:oleObj spid="_x0000_s1013763" name="Equation" r:id="rId6" imgW="17776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9" grpId="0" animBg="1"/>
      <p:bldP spid="6973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629400" cy="1143000"/>
          </a:xfrm>
        </p:spPr>
        <p:txBody>
          <a:bodyPr/>
          <a:lstStyle/>
          <a:p>
            <a:r>
              <a:rPr lang="de-DE"/>
              <a:t>Absolute Dual Quadric and Self-calibration</a:t>
            </a:r>
            <a:endParaRPr lang="en-GB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425" y="1703388"/>
            <a:ext cx="6022975" cy="706437"/>
          </a:xfrm>
        </p:spPr>
        <p:txBody>
          <a:bodyPr/>
          <a:lstStyle/>
          <a:p>
            <a:pPr>
              <a:buFontTx/>
              <a:buNone/>
            </a:pPr>
            <a:r>
              <a:rPr lang="de-DE" sz="2600"/>
              <a:t>Eliminate extrinsics from equation</a:t>
            </a:r>
            <a:endParaRPr lang="en-GB" sz="2600"/>
          </a:p>
        </p:txBody>
      </p:sp>
      <p:graphicFrame>
        <p:nvGraphicFramePr>
          <p:cNvPr id="676868" name="Object 4"/>
          <p:cNvGraphicFramePr>
            <a:graphicFrameLocks noChangeAspect="1"/>
          </p:cNvGraphicFramePr>
          <p:nvPr/>
        </p:nvGraphicFramePr>
        <p:xfrm>
          <a:off x="2376488" y="3306763"/>
          <a:ext cx="2333625" cy="555625"/>
        </p:xfrm>
        <a:graphic>
          <a:graphicData uri="http://schemas.openxmlformats.org/presentationml/2006/ole">
            <p:oleObj spid="_x0000_s1014786" name="Equation" r:id="rId4" imgW="952200" imgH="228600" progId="Equation.3">
              <p:embed/>
            </p:oleObj>
          </a:graphicData>
        </a:graphic>
      </p:graphicFrame>
      <p:sp>
        <p:nvSpPr>
          <p:cNvPr id="676869" name="Line 5"/>
          <p:cNvSpPr>
            <a:spLocks noChangeShapeType="1"/>
          </p:cNvSpPr>
          <p:nvPr/>
        </p:nvSpPr>
        <p:spPr bwMode="auto">
          <a:xfrm>
            <a:off x="3738563" y="2306638"/>
            <a:ext cx="593725" cy="604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6870" name="Object 6"/>
          <p:cNvGraphicFramePr>
            <a:graphicFrameLocks noChangeAspect="1"/>
          </p:cNvGraphicFramePr>
          <p:nvPr/>
        </p:nvGraphicFramePr>
        <p:xfrm>
          <a:off x="2481263" y="2225675"/>
          <a:ext cx="2092325" cy="638175"/>
        </p:xfrm>
        <a:graphic>
          <a:graphicData uri="http://schemas.openxmlformats.org/presentationml/2006/ole">
            <p:oleObj spid="_x0000_s1014787" name="Equation" r:id="rId5" imgW="825480" imgH="253800" progId="Equation.3">
              <p:embed/>
            </p:oleObj>
          </a:graphicData>
        </a:graphic>
      </p:graphicFrame>
      <p:graphicFrame>
        <p:nvGraphicFramePr>
          <p:cNvPr id="676871" name="Object 7"/>
          <p:cNvGraphicFramePr>
            <a:graphicFrameLocks noChangeAspect="1"/>
          </p:cNvGraphicFramePr>
          <p:nvPr/>
        </p:nvGraphicFramePr>
        <p:xfrm>
          <a:off x="5189538" y="2308225"/>
          <a:ext cx="739775" cy="446088"/>
        </p:xfrm>
        <a:graphic>
          <a:graphicData uri="http://schemas.openxmlformats.org/presentationml/2006/ole">
            <p:oleObj spid="_x0000_s1014788" name="Equation" r:id="rId6" imgW="291960" imgH="177480" progId="Equation.3">
              <p:embed/>
            </p:oleObj>
          </a:graphicData>
        </a:graphic>
      </p:graphicFrame>
      <p:sp>
        <p:nvSpPr>
          <p:cNvPr id="676872" name="Line 8"/>
          <p:cNvSpPr>
            <a:spLocks noChangeShapeType="1"/>
          </p:cNvSpPr>
          <p:nvPr/>
        </p:nvSpPr>
        <p:spPr bwMode="auto">
          <a:xfrm>
            <a:off x="4640263" y="2579688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6873" name="Object 9"/>
          <p:cNvGraphicFramePr>
            <a:graphicFrameLocks noChangeAspect="1"/>
          </p:cNvGraphicFramePr>
          <p:nvPr/>
        </p:nvGraphicFramePr>
        <p:xfrm>
          <a:off x="5821363" y="2309813"/>
          <a:ext cx="739775" cy="446087"/>
        </p:xfrm>
        <a:graphic>
          <a:graphicData uri="http://schemas.openxmlformats.org/presentationml/2006/ole">
            <p:oleObj spid="_x0000_s1014789" name="Equation" r:id="rId7" imgW="291960" imgH="177480" progId="Equation.3">
              <p:embed/>
            </p:oleObj>
          </a:graphicData>
        </a:graphic>
      </p:graphicFrame>
      <p:sp>
        <p:nvSpPr>
          <p:cNvPr id="676874" name="Line 10"/>
          <p:cNvSpPr>
            <a:spLocks noChangeShapeType="1"/>
          </p:cNvSpPr>
          <p:nvPr/>
        </p:nvSpPr>
        <p:spPr bwMode="auto">
          <a:xfrm>
            <a:off x="5492750" y="2268538"/>
            <a:ext cx="593725" cy="604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875" name="Line 11"/>
          <p:cNvSpPr>
            <a:spLocks noChangeShapeType="1"/>
          </p:cNvSpPr>
          <p:nvPr/>
        </p:nvSpPr>
        <p:spPr bwMode="auto">
          <a:xfrm>
            <a:off x="6562725" y="2589213"/>
            <a:ext cx="357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6876" name="Object 12"/>
          <p:cNvGraphicFramePr>
            <a:graphicFrameLocks noChangeAspect="1"/>
          </p:cNvGraphicFramePr>
          <p:nvPr/>
        </p:nvGraphicFramePr>
        <p:xfrm>
          <a:off x="6956425" y="2298700"/>
          <a:ext cx="739775" cy="446088"/>
        </p:xfrm>
        <a:graphic>
          <a:graphicData uri="http://schemas.openxmlformats.org/presentationml/2006/ole">
            <p:oleObj spid="_x0000_s1014790" name="Equation" r:id="rId8" imgW="291960" imgH="177480" progId="Equation.3">
              <p:embed/>
            </p:oleObj>
          </a:graphicData>
        </a:graphic>
      </p:graphicFrame>
      <p:graphicFrame>
        <p:nvGraphicFramePr>
          <p:cNvPr id="676877" name="Object 13"/>
          <p:cNvGraphicFramePr>
            <a:graphicFrameLocks noChangeAspect="1"/>
          </p:cNvGraphicFramePr>
          <p:nvPr/>
        </p:nvGraphicFramePr>
        <p:xfrm>
          <a:off x="4949825" y="3352800"/>
          <a:ext cx="2701925" cy="574675"/>
        </p:xfrm>
        <a:graphic>
          <a:graphicData uri="http://schemas.openxmlformats.org/presentationml/2006/ole">
            <p:oleObj spid="_x0000_s1014791" name="Equation" r:id="rId9" imgW="1066680" imgH="228600" progId="Equation.3">
              <p:embed/>
            </p:oleObj>
          </a:graphicData>
        </a:graphic>
      </p:graphicFrame>
      <p:sp>
        <p:nvSpPr>
          <p:cNvPr id="676878" name="Rectangle 14"/>
          <p:cNvSpPr>
            <a:spLocks noChangeArrowheads="1"/>
          </p:cNvSpPr>
          <p:nvPr/>
        </p:nvSpPr>
        <p:spPr bwMode="auto">
          <a:xfrm>
            <a:off x="1785938" y="2874963"/>
            <a:ext cx="73564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2600">
                <a:latin typeface="Trebuchet MS" pitchFamily="34" charset="0"/>
              </a:rPr>
              <a:t>Equivalent to projection of Dual Abs.Quadric</a:t>
            </a:r>
            <a:endParaRPr lang="en-GB" sz="2600">
              <a:latin typeface="Trebuchet MS" pitchFamily="34" charset="0"/>
            </a:endParaRPr>
          </a:p>
        </p:txBody>
      </p:sp>
      <p:graphicFrame>
        <p:nvGraphicFramePr>
          <p:cNvPr id="676879" name="Object 15"/>
          <p:cNvGraphicFramePr>
            <a:graphicFrameLocks noChangeAspect="1"/>
          </p:cNvGraphicFramePr>
          <p:nvPr/>
        </p:nvGraphicFramePr>
        <p:xfrm>
          <a:off x="2386013" y="4448175"/>
          <a:ext cx="6178550" cy="534988"/>
        </p:xfrm>
        <a:graphic>
          <a:graphicData uri="http://schemas.openxmlformats.org/presentationml/2006/ole">
            <p:oleObj spid="_x0000_s1014792" name="Equation" r:id="rId10" imgW="2641320" imgH="228600" progId="Equation.3">
              <p:embed/>
            </p:oleObj>
          </a:graphicData>
        </a:graphic>
      </p:graphicFrame>
      <p:sp>
        <p:nvSpPr>
          <p:cNvPr id="676880" name="Rectangle 16"/>
          <p:cNvSpPr>
            <a:spLocks noChangeArrowheads="1"/>
          </p:cNvSpPr>
          <p:nvPr/>
        </p:nvSpPr>
        <p:spPr bwMode="auto">
          <a:xfrm>
            <a:off x="1730375" y="3976688"/>
            <a:ext cx="7262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2600">
                <a:latin typeface="Trebuchet MS" pitchFamily="34" charset="0"/>
              </a:rPr>
              <a:t>Dual Abs.Quadric also exists in projective world</a:t>
            </a:r>
            <a:endParaRPr lang="en-GB" sz="2600">
              <a:latin typeface="Trebuchet MS" pitchFamily="34" charset="0"/>
            </a:endParaRPr>
          </a:p>
        </p:txBody>
      </p:sp>
      <p:graphicFrame>
        <p:nvGraphicFramePr>
          <p:cNvPr id="676881" name="Object 17"/>
          <p:cNvGraphicFramePr>
            <a:graphicFrameLocks noChangeAspect="1"/>
          </p:cNvGraphicFramePr>
          <p:nvPr/>
        </p:nvGraphicFramePr>
        <p:xfrm>
          <a:off x="3213100" y="4908550"/>
          <a:ext cx="1755775" cy="534988"/>
        </p:xfrm>
        <a:graphic>
          <a:graphicData uri="http://schemas.openxmlformats.org/presentationml/2006/ole">
            <p:oleObj spid="_x0000_s1014793" name="Equation" r:id="rId11" imgW="749160" imgH="228600" progId="Equation.3">
              <p:embed/>
            </p:oleObj>
          </a:graphicData>
        </a:graphic>
      </p:graphicFrame>
      <p:sp>
        <p:nvSpPr>
          <p:cNvPr id="676882" name="Rectangle 18"/>
          <p:cNvSpPr>
            <a:spLocks noChangeArrowheads="1"/>
          </p:cNvSpPr>
          <p:nvPr/>
        </p:nvSpPr>
        <p:spPr bwMode="auto">
          <a:xfrm>
            <a:off x="1676400" y="5351463"/>
            <a:ext cx="4781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chemeClr val="tx2"/>
              </a:buClr>
              <a:buSzPct val="120000"/>
            </a:pPr>
            <a:r>
              <a:rPr lang="de-DE" sz="2600">
                <a:latin typeface="Trebuchet MS" pitchFamily="34" charset="0"/>
              </a:rPr>
              <a:t>Transforming world so that</a:t>
            </a:r>
          </a:p>
          <a:p>
            <a:pPr eaLnBrk="0" hangingPunct="0">
              <a:buClr>
                <a:schemeClr val="tx2"/>
              </a:buClr>
              <a:buSzPct val="120000"/>
            </a:pPr>
            <a:r>
              <a:rPr lang="de-DE" sz="2600">
                <a:latin typeface="Trebuchet MS" pitchFamily="34" charset="0"/>
              </a:rPr>
              <a:t>reduces ambiguity to similarity</a:t>
            </a:r>
            <a:endParaRPr lang="en-GB" sz="2600">
              <a:latin typeface="Trebuchet MS" pitchFamily="34" charset="0"/>
            </a:endParaRPr>
          </a:p>
        </p:txBody>
      </p:sp>
      <p:graphicFrame>
        <p:nvGraphicFramePr>
          <p:cNvPr id="676883" name="Object 19"/>
          <p:cNvGraphicFramePr>
            <a:graphicFrameLocks noChangeAspect="1"/>
          </p:cNvGraphicFramePr>
          <p:nvPr/>
        </p:nvGraphicFramePr>
        <p:xfrm>
          <a:off x="5926138" y="5281613"/>
          <a:ext cx="1693862" cy="590550"/>
        </p:xfrm>
        <a:graphic>
          <a:graphicData uri="http://schemas.openxmlformats.org/presentationml/2006/ole">
            <p:oleObj spid="_x0000_s1014794" name="Equation" r:id="rId12" imgW="6602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7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7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7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7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 animBg="1"/>
      <p:bldP spid="676872" grpId="0" animBg="1"/>
      <p:bldP spid="676874" grpId="0" animBg="1"/>
      <p:bldP spid="676875" grpId="0" animBg="1"/>
      <p:bldP spid="676878" grpId="0" autoUpdateAnimBg="0"/>
      <p:bldP spid="676880" grpId="0" autoUpdateAnimBg="0"/>
      <p:bldP spid="67688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00550" y="2411413"/>
            <a:ext cx="5505450" cy="2879725"/>
            <a:chOff x="2677" y="1519"/>
            <a:chExt cx="3468" cy="1814"/>
          </a:xfrm>
        </p:grpSpPr>
        <p:sp>
          <p:nvSpPr>
            <p:cNvPr id="677891" name="Rectangle 3"/>
            <p:cNvSpPr>
              <a:spLocks noChangeArrowheads="1"/>
            </p:cNvSpPr>
            <p:nvPr/>
          </p:nvSpPr>
          <p:spPr bwMode="auto">
            <a:xfrm>
              <a:off x="3278" y="1519"/>
              <a:ext cx="2867" cy="1814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0" lon="21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b="1">
                <a:latin typeface="Arial" charset="0"/>
              </a:endParaRPr>
            </a:p>
          </p:txBody>
        </p:sp>
        <p:sp>
          <p:nvSpPr>
            <p:cNvPr id="677892" name="Oval 4"/>
            <p:cNvSpPr>
              <a:spLocks noChangeArrowheads="1"/>
            </p:cNvSpPr>
            <p:nvPr/>
          </p:nvSpPr>
          <p:spPr bwMode="auto">
            <a:xfrm>
              <a:off x="4059" y="1837"/>
              <a:ext cx="1296" cy="124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legacyObliqueTopRight">
                <a:rot lat="0" lon="21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lIns="90000" tIns="46800" rIns="90000" bIns="46800" anchor="ctr">
              <a:spAutoFit/>
              <a:flatTx/>
            </a:bodyPr>
            <a:lstStyle/>
            <a:p>
              <a:endParaRPr lang="en-US"/>
            </a:p>
          </p:txBody>
        </p:sp>
        <p:pic>
          <p:nvPicPr>
            <p:cNvPr id="677893" name="Picture 5" descr="cam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C0"/>
                </a:clrFrom>
                <a:clrTo>
                  <a:srgbClr val="0000C0">
                    <a:alpha val="0"/>
                  </a:srgbClr>
                </a:clrTo>
              </a:clrChange>
              <a:lum bright="6000"/>
              <a:grayscl/>
            </a:blip>
            <a:srcRect/>
            <a:stretch>
              <a:fillRect/>
            </a:stretch>
          </p:blipFill>
          <p:spPr bwMode="auto">
            <a:xfrm>
              <a:off x="2677" y="2122"/>
              <a:ext cx="888" cy="918"/>
            </a:xfrm>
            <a:prstGeom prst="rect">
              <a:avLst/>
            </a:prstGeom>
            <a:noFill/>
          </p:spPr>
        </p:pic>
        <p:graphicFrame>
          <p:nvGraphicFramePr>
            <p:cNvPr id="677894" name="Object 6"/>
            <p:cNvGraphicFramePr>
              <a:graphicFrameLocks noChangeAspect="1"/>
            </p:cNvGraphicFramePr>
            <p:nvPr/>
          </p:nvGraphicFramePr>
          <p:xfrm>
            <a:off x="3290" y="2123"/>
            <a:ext cx="71" cy="135"/>
          </p:xfrm>
          <a:graphic>
            <a:graphicData uri="http://schemas.openxmlformats.org/presentationml/2006/ole">
              <p:oleObj spid="_x0000_s1015811" name="Equation" r:id="rId4" imgW="114120" imgH="215640" progId="Equation.3">
                <p:embed/>
              </p:oleObj>
            </a:graphicData>
          </a:graphic>
        </p:graphicFrame>
        <p:sp>
          <p:nvSpPr>
            <p:cNvPr id="677895" name="Oval 7"/>
            <p:cNvSpPr>
              <a:spLocks noChangeArrowheads="1"/>
            </p:cNvSpPr>
            <p:nvPr/>
          </p:nvSpPr>
          <p:spPr bwMode="auto">
            <a:xfrm>
              <a:off x="3413" y="2307"/>
              <a:ext cx="56" cy="46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legacyObliqueTopRight">
                <a:rot lat="1500000" lon="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677896" name="Line 8"/>
            <p:cNvSpPr>
              <a:spLocks noChangeShapeType="1"/>
            </p:cNvSpPr>
            <p:nvPr/>
          </p:nvSpPr>
          <p:spPr bwMode="auto">
            <a:xfrm flipV="1">
              <a:off x="3435" y="2454"/>
              <a:ext cx="1244" cy="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77897" name="Text Box 9"/>
            <p:cNvSpPr txBox="1">
              <a:spLocks noChangeArrowheads="1"/>
            </p:cNvSpPr>
            <p:nvPr/>
          </p:nvSpPr>
          <p:spPr bwMode="auto">
            <a:xfrm>
              <a:off x="3324" y="2095"/>
              <a:ext cx="39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200" b="1">
                  <a:latin typeface="Arial" charset="0"/>
                  <a:sym typeface="Symbol" pitchFamily="18" charset="2"/>
                </a:rPr>
                <a:t>*</a:t>
              </a:r>
              <a:endParaRPr lang="en-GB" sz="3200" b="1">
                <a:latin typeface="Arial" charset="0"/>
              </a:endParaRPr>
            </a:p>
          </p:txBody>
        </p:sp>
        <p:sp>
          <p:nvSpPr>
            <p:cNvPr id="677898" name="Rectangle 10"/>
            <p:cNvSpPr>
              <a:spLocks noChangeArrowheads="1"/>
            </p:cNvSpPr>
            <p:nvPr/>
          </p:nvSpPr>
          <p:spPr bwMode="auto">
            <a:xfrm>
              <a:off x="4832" y="1664"/>
              <a:ext cx="4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200" b="1">
                  <a:latin typeface="Arial" charset="0"/>
                  <a:sym typeface="Symbol" pitchFamily="18" charset="2"/>
                </a:rPr>
                <a:t>*</a:t>
              </a:r>
            </a:p>
          </p:txBody>
        </p:sp>
        <p:sp>
          <p:nvSpPr>
            <p:cNvPr id="677899" name="Line 11"/>
            <p:cNvSpPr>
              <a:spLocks noChangeShapeType="1"/>
            </p:cNvSpPr>
            <p:nvPr/>
          </p:nvSpPr>
          <p:spPr bwMode="auto">
            <a:xfrm flipV="1">
              <a:off x="3470" y="2575"/>
              <a:ext cx="1200" cy="96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 type="triangl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77900" name="Text Box 12"/>
            <p:cNvSpPr txBox="1">
              <a:spLocks noChangeArrowheads="1"/>
            </p:cNvSpPr>
            <p:nvPr/>
          </p:nvSpPr>
          <p:spPr bwMode="auto">
            <a:xfrm rot="21420000">
              <a:off x="3662" y="2239"/>
              <a:ext cx="8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 b="1">
                  <a:solidFill>
                    <a:srgbClr val="FF3300"/>
                  </a:solidFill>
                  <a:latin typeface="Arial" charset="0"/>
                </a:rPr>
                <a:t>projection</a:t>
              </a:r>
            </a:p>
          </p:txBody>
        </p:sp>
        <p:sp>
          <p:nvSpPr>
            <p:cNvPr id="677901" name="Text Box 13"/>
            <p:cNvSpPr txBox="1">
              <a:spLocks noChangeArrowheads="1"/>
            </p:cNvSpPr>
            <p:nvPr/>
          </p:nvSpPr>
          <p:spPr bwMode="auto">
            <a:xfrm rot="21420000">
              <a:off x="3614" y="2575"/>
              <a:ext cx="9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 b="1">
                  <a:solidFill>
                    <a:srgbClr val="66FF33"/>
                  </a:solidFill>
                  <a:latin typeface="Arial" charset="0"/>
                </a:rPr>
                <a:t>constraints</a:t>
              </a:r>
              <a:endParaRPr lang="en-GB" sz="2000" b="1">
                <a:latin typeface="Arial" charset="0"/>
              </a:endParaRPr>
            </a:p>
          </p:txBody>
        </p:sp>
      </p:grpSp>
      <p:sp>
        <p:nvSpPr>
          <p:cNvPr id="677902" name="Rectangle 14"/>
          <p:cNvSpPr>
            <a:spLocks noChangeArrowheads="1"/>
          </p:cNvSpPr>
          <p:nvPr/>
        </p:nvSpPr>
        <p:spPr bwMode="auto">
          <a:xfrm>
            <a:off x="1828800" y="5410200"/>
            <a:ext cx="6159500" cy="1295400"/>
          </a:xfrm>
          <a:prstGeom prst="rect">
            <a:avLst/>
          </a:prstGeom>
          <a:solidFill>
            <a:srgbClr val="31AC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de-DE">
                <a:solidFill>
                  <a:srgbClr val="FF9933"/>
                </a:solidFill>
                <a:latin typeface="Arial" charset="0"/>
              </a:rPr>
              <a:t>Absolute conic</a:t>
            </a:r>
            <a:r>
              <a:rPr lang="de-DE">
                <a:latin typeface="Arial" charset="0"/>
              </a:rPr>
              <a:t> = calibration object which is </a:t>
            </a:r>
          </a:p>
          <a:p>
            <a:pPr marL="342900" indent="-342900"/>
            <a:r>
              <a:rPr lang="de-DE">
                <a:latin typeface="Arial" charset="0"/>
              </a:rPr>
              <a:t>always present but can only be observed </a:t>
            </a:r>
          </a:p>
          <a:p>
            <a:pPr marL="342900" indent="-342900"/>
            <a:r>
              <a:rPr lang="de-DE">
                <a:latin typeface="Arial" charset="0"/>
              </a:rPr>
              <a:t>through constraints on the intrinsics</a:t>
            </a:r>
            <a:endParaRPr lang="en-GB">
              <a:latin typeface="Arial" charset="0"/>
            </a:endParaRPr>
          </a:p>
        </p:txBody>
      </p:sp>
      <p:graphicFrame>
        <p:nvGraphicFramePr>
          <p:cNvPr id="677903" name="Object 15"/>
          <p:cNvGraphicFramePr>
            <a:graphicFrameLocks noChangeAspect="1"/>
          </p:cNvGraphicFramePr>
          <p:nvPr/>
        </p:nvGraphicFramePr>
        <p:xfrm>
          <a:off x="2144713" y="2568575"/>
          <a:ext cx="3395662" cy="587375"/>
        </p:xfrm>
        <a:graphic>
          <a:graphicData uri="http://schemas.openxmlformats.org/presentationml/2006/ole">
            <p:oleObj spid="_x0000_s1015810" name="Equation" r:id="rId5" imgW="1320480" imgH="228600" progId="Equation.3">
              <p:embed/>
            </p:oleObj>
          </a:graphicData>
        </a:graphic>
      </p:graphicFrame>
      <p:sp>
        <p:nvSpPr>
          <p:cNvPr id="677904" name="Rectangle 16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6705600" cy="1143000"/>
          </a:xfrm>
        </p:spPr>
        <p:txBody>
          <a:bodyPr/>
          <a:lstStyle/>
          <a:p>
            <a:r>
              <a:rPr lang="de-DE"/>
              <a:t>Absolute Dual Quadric and Self-calibration</a:t>
            </a:r>
            <a:endParaRPr lang="en-GB"/>
          </a:p>
        </p:txBody>
      </p:sp>
      <p:sp>
        <p:nvSpPr>
          <p:cNvPr id="677905" name="Rectangle 17"/>
          <p:cNvSpPr>
            <a:spLocks noChangeArrowheads="1"/>
          </p:cNvSpPr>
          <p:nvPr/>
        </p:nvSpPr>
        <p:spPr bwMode="auto">
          <a:xfrm>
            <a:off x="1624013" y="1863725"/>
            <a:ext cx="73390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27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Projection equation: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endParaRPr lang="en-GB" sz="3100" b="1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7790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290638" y="3200400"/>
            <a:ext cx="3810000" cy="137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/>
              <a:t>	</a:t>
            </a:r>
            <a:r>
              <a:rPr lang="en-GB" sz="2000"/>
              <a:t>Translate constraints on </a:t>
            </a:r>
            <a:r>
              <a:rPr lang="en-GB" sz="2000" b="1"/>
              <a:t>K </a:t>
            </a:r>
            <a:r>
              <a:rPr lang="en-GB" sz="2000"/>
              <a:t>through projection equation</a:t>
            </a:r>
            <a:r>
              <a:rPr lang="en-US" sz="2000"/>
              <a:t> </a:t>
            </a:r>
            <a:r>
              <a:rPr lang="en-GB" sz="2000"/>
              <a:t>to constraints on </a:t>
            </a:r>
            <a:r>
              <a:rPr lang="en-GB" sz="2000" b="1">
                <a:latin typeface="Arial" charset="0"/>
                <a:sym typeface="Symbol" pitchFamily="18" charset="2"/>
              </a:rPr>
              <a:t>*</a:t>
            </a:r>
            <a:r>
              <a:rPr lang="en-GB" sz="20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 on </a:t>
            </a:r>
            <a:r>
              <a:rPr lang="en-US">
                <a:sym typeface="Symbol" pitchFamily="18" charset="2"/>
              </a:rPr>
              <a:t></a:t>
            </a:r>
            <a:r>
              <a:rPr lang="en-US" sz="3200">
                <a:sym typeface="Symbol" pitchFamily="18" charset="2"/>
              </a:rPr>
              <a:t>*</a:t>
            </a:r>
            <a:r>
              <a:rPr lang="en-US" baseline="-25000">
                <a:sym typeface="Symbol" pitchFamily="18" charset="2"/>
              </a:rPr>
              <a:t></a:t>
            </a:r>
            <a:endParaRPr lang="en-GB" baseline="-25000"/>
          </a:p>
        </p:txBody>
      </p:sp>
      <p:graphicFrame>
        <p:nvGraphicFramePr>
          <p:cNvPr id="678915" name="Object 3"/>
          <p:cNvGraphicFramePr>
            <a:graphicFrameLocks noChangeAspect="1"/>
          </p:cNvGraphicFramePr>
          <p:nvPr/>
        </p:nvGraphicFramePr>
        <p:xfrm>
          <a:off x="2971800" y="1676400"/>
          <a:ext cx="4265613" cy="1412875"/>
        </p:xfrm>
        <a:graphic>
          <a:graphicData uri="http://schemas.openxmlformats.org/presentationml/2006/ole">
            <p:oleObj spid="_x0000_s1016834" name="Equation" r:id="rId4" imgW="2222280" imgH="736560" progId="Equation.3">
              <p:embed/>
            </p:oleObj>
          </a:graphicData>
        </a:graphic>
      </p:graphicFrame>
      <p:graphicFrame>
        <p:nvGraphicFramePr>
          <p:cNvPr id="678916" name="Group 4"/>
          <p:cNvGraphicFramePr>
            <a:graphicFrameLocks noGrp="1"/>
          </p:cNvGraphicFramePr>
          <p:nvPr/>
        </p:nvGraphicFramePr>
        <p:xfrm>
          <a:off x="1752600" y="3492500"/>
          <a:ext cx="6324600" cy="3340608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371600"/>
                <a:gridCol w="99060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Zero skew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quadratic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Principal point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linear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Zero skew (&amp; p.p.)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linear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Fixed aspect ratio (&amp; p.p.&amp; Skew)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quadratic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m-1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Known aspect ratio (&amp; p.p.&amp; Skew)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linear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Focal length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(&amp; p.p. &amp; Skew)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linear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8953" name="Object 41"/>
          <p:cNvGraphicFramePr>
            <a:graphicFrameLocks noChangeAspect="1"/>
          </p:cNvGraphicFramePr>
          <p:nvPr/>
        </p:nvGraphicFramePr>
        <p:xfrm>
          <a:off x="3810000" y="3581400"/>
          <a:ext cx="1852613" cy="461963"/>
        </p:xfrm>
        <a:graphic>
          <a:graphicData uri="http://schemas.openxmlformats.org/presentationml/2006/ole">
            <p:oleObj spid="_x0000_s1016835" name="Equation" r:id="rId5" imgW="965160" imgH="241200" progId="Equation.3">
              <p:embed/>
            </p:oleObj>
          </a:graphicData>
        </a:graphic>
      </p:graphicFrame>
      <p:graphicFrame>
        <p:nvGraphicFramePr>
          <p:cNvPr id="678954" name="Object 42"/>
          <p:cNvGraphicFramePr>
            <a:graphicFrameLocks noChangeAspect="1"/>
          </p:cNvGraphicFramePr>
          <p:nvPr/>
        </p:nvGraphicFramePr>
        <p:xfrm>
          <a:off x="3810000" y="4038600"/>
          <a:ext cx="1584325" cy="461963"/>
        </p:xfrm>
        <a:graphic>
          <a:graphicData uri="http://schemas.openxmlformats.org/presentationml/2006/ole">
            <p:oleObj spid="_x0000_s1016836" name="Equation" r:id="rId6" imgW="825480" imgH="241200" progId="Equation.3">
              <p:embed/>
            </p:oleObj>
          </a:graphicData>
        </a:graphic>
      </p:graphicFrame>
      <p:graphicFrame>
        <p:nvGraphicFramePr>
          <p:cNvPr id="678955" name="Object 43"/>
          <p:cNvGraphicFramePr>
            <a:graphicFrameLocks noChangeAspect="1"/>
          </p:cNvGraphicFramePr>
          <p:nvPr/>
        </p:nvGraphicFramePr>
        <p:xfrm>
          <a:off x="3810000" y="4648200"/>
          <a:ext cx="901700" cy="438150"/>
        </p:xfrm>
        <a:graphic>
          <a:graphicData uri="http://schemas.openxmlformats.org/presentationml/2006/ole">
            <p:oleObj spid="_x0000_s1016837" name="Equation" r:id="rId7" imgW="469800" imgH="228600" progId="Equation.3">
              <p:embed/>
            </p:oleObj>
          </a:graphicData>
        </a:graphic>
      </p:graphicFrame>
      <p:graphicFrame>
        <p:nvGraphicFramePr>
          <p:cNvPr id="678956" name="Object 44"/>
          <p:cNvGraphicFramePr>
            <a:graphicFrameLocks noChangeAspect="1"/>
          </p:cNvGraphicFramePr>
          <p:nvPr/>
        </p:nvGraphicFramePr>
        <p:xfrm>
          <a:off x="3773488" y="5105400"/>
          <a:ext cx="1925637" cy="438150"/>
        </p:xfrm>
        <a:graphic>
          <a:graphicData uri="http://schemas.openxmlformats.org/presentationml/2006/ole">
            <p:oleObj spid="_x0000_s1016838" name="Equation" r:id="rId8" imgW="1002960" imgH="228600" progId="Equation.3">
              <p:embed/>
            </p:oleObj>
          </a:graphicData>
        </a:graphic>
      </p:graphicFrame>
      <p:graphicFrame>
        <p:nvGraphicFramePr>
          <p:cNvPr id="678957" name="Object 45"/>
          <p:cNvGraphicFramePr>
            <a:graphicFrameLocks noChangeAspect="1"/>
          </p:cNvGraphicFramePr>
          <p:nvPr/>
        </p:nvGraphicFramePr>
        <p:xfrm>
          <a:off x="3832225" y="5638800"/>
          <a:ext cx="1120775" cy="438150"/>
        </p:xfrm>
        <a:graphic>
          <a:graphicData uri="http://schemas.openxmlformats.org/presentationml/2006/ole">
            <p:oleObj spid="_x0000_s1016839" name="Equation" r:id="rId9" imgW="583920" imgH="228600" progId="Equation.3">
              <p:embed/>
            </p:oleObj>
          </a:graphicData>
        </a:graphic>
      </p:graphicFrame>
      <p:graphicFrame>
        <p:nvGraphicFramePr>
          <p:cNvPr id="678958" name="Object 46"/>
          <p:cNvGraphicFramePr>
            <a:graphicFrameLocks noChangeAspect="1"/>
          </p:cNvGraphicFramePr>
          <p:nvPr/>
        </p:nvGraphicFramePr>
        <p:xfrm>
          <a:off x="3832225" y="6180138"/>
          <a:ext cx="1120775" cy="461962"/>
        </p:xfrm>
        <a:graphic>
          <a:graphicData uri="http://schemas.openxmlformats.org/presentationml/2006/ole">
            <p:oleObj spid="_x0000_s1016840" name="Equation" r:id="rId10" imgW="583920" imgH="241200" progId="Equation.3">
              <p:embed/>
            </p:oleObj>
          </a:graphicData>
        </a:graphic>
      </p:graphicFrame>
      <p:sp>
        <p:nvSpPr>
          <p:cNvPr id="678959" name="Rectangle 47"/>
          <p:cNvSpPr>
            <a:spLocks noChangeArrowheads="1"/>
          </p:cNvSpPr>
          <p:nvPr/>
        </p:nvSpPr>
        <p:spPr bwMode="auto">
          <a:xfrm>
            <a:off x="2057400" y="3124200"/>
            <a:ext cx="1036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latin typeface="Trebuchet MS" pitchFamily="34" charset="0"/>
              </a:rPr>
              <a:t>condition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678960" name="Rectangle 48"/>
          <p:cNvSpPr>
            <a:spLocks noChangeArrowheads="1"/>
          </p:cNvSpPr>
          <p:nvPr/>
        </p:nvSpPr>
        <p:spPr bwMode="auto">
          <a:xfrm>
            <a:off x="4114800" y="3124200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latin typeface="Trebuchet MS" pitchFamily="34" charset="0"/>
              </a:rPr>
              <a:t>constraint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678961" name="Rectangle 49"/>
          <p:cNvSpPr>
            <a:spLocks noChangeArrowheads="1"/>
          </p:cNvSpPr>
          <p:nvPr/>
        </p:nvSpPr>
        <p:spPr bwMode="auto">
          <a:xfrm>
            <a:off x="6096000" y="31242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latin typeface="Trebuchet MS" pitchFamily="34" charset="0"/>
              </a:rPr>
              <a:t>type</a:t>
            </a:r>
            <a:endParaRPr lang="en-GB" sz="1600">
              <a:latin typeface="Trebuchet MS" pitchFamily="34" charset="0"/>
            </a:endParaRPr>
          </a:p>
        </p:txBody>
      </p:sp>
      <p:sp>
        <p:nvSpPr>
          <p:cNvPr id="678962" name="Rectangle 50"/>
          <p:cNvSpPr>
            <a:spLocks noChangeArrowheads="1"/>
          </p:cNvSpPr>
          <p:nvPr/>
        </p:nvSpPr>
        <p:spPr bwMode="auto">
          <a:xfrm>
            <a:off x="7010400" y="3092450"/>
            <a:ext cx="1293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latin typeface="Trebuchet MS" pitchFamily="34" charset="0"/>
              </a:rPr>
              <a:t>#constraints</a:t>
            </a:r>
            <a:endParaRPr lang="en-GB" sz="16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Linear algorithm</a:t>
            </a:r>
            <a:endParaRPr lang="en-GB"/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7315200" cy="609600"/>
          </a:xfrm>
        </p:spPr>
        <p:txBody>
          <a:bodyPr/>
          <a:lstStyle/>
          <a:p>
            <a:pPr>
              <a:buFontTx/>
              <a:buNone/>
            </a:pPr>
            <a:r>
              <a:rPr lang="de-DE" sz="2400"/>
              <a:t>Assume everything known, except focal length</a:t>
            </a:r>
            <a:endParaRPr lang="en-GB" sz="2400"/>
          </a:p>
        </p:txBody>
      </p:sp>
      <p:graphicFrame>
        <p:nvGraphicFramePr>
          <p:cNvPr id="679940" name="Object 4"/>
          <p:cNvGraphicFramePr>
            <a:graphicFrameLocks noChangeAspect="1"/>
          </p:cNvGraphicFramePr>
          <p:nvPr/>
        </p:nvGraphicFramePr>
        <p:xfrm>
          <a:off x="5486400" y="2741613"/>
          <a:ext cx="3397250" cy="1754187"/>
        </p:xfrm>
        <a:graphic>
          <a:graphicData uri="http://schemas.openxmlformats.org/presentationml/2006/ole">
            <p:oleObj spid="_x0000_s1017858" name="Equation" r:id="rId4" imgW="1650960" imgH="914400" progId="Equation.3">
              <p:embed/>
            </p:oleObj>
          </a:graphicData>
        </a:graphic>
      </p:graphicFrame>
      <p:sp>
        <p:nvSpPr>
          <p:cNvPr id="679941" name="Rectangle 5"/>
          <p:cNvSpPr>
            <a:spLocks noChangeArrowheads="1"/>
          </p:cNvSpPr>
          <p:nvPr/>
        </p:nvSpPr>
        <p:spPr bwMode="auto">
          <a:xfrm>
            <a:off x="4119563" y="1447800"/>
            <a:ext cx="4719637" cy="442913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2300">
                <a:solidFill>
                  <a:srgbClr val="FF9900"/>
                </a:solidFill>
                <a:latin typeface="Trebuchet MS" pitchFamily="34" charset="0"/>
              </a:rPr>
              <a:t>(Pollefeys et al.,ICCV´98/IJCV´99)</a:t>
            </a:r>
          </a:p>
        </p:txBody>
      </p:sp>
      <p:graphicFrame>
        <p:nvGraphicFramePr>
          <p:cNvPr id="679942" name="Object 6"/>
          <p:cNvGraphicFramePr>
            <a:graphicFrameLocks noChangeAspect="1"/>
          </p:cNvGraphicFramePr>
          <p:nvPr/>
        </p:nvGraphicFramePr>
        <p:xfrm>
          <a:off x="1928813" y="2817813"/>
          <a:ext cx="3387725" cy="1462087"/>
        </p:xfrm>
        <a:graphic>
          <a:graphicData uri="http://schemas.openxmlformats.org/presentationml/2006/ole">
            <p:oleObj spid="_x0000_s1017859" name="Equation" r:id="rId5" imgW="1765080" imgH="761760" progId="Equation.3">
              <p:embed/>
            </p:oleObj>
          </a:graphicData>
        </a:graphic>
      </p:graphicFrame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828800" y="44958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>
                <a:latin typeface="Trebuchet MS" pitchFamily="34" charset="0"/>
              </a:rPr>
              <a:t>Yields 4 constraint per image</a:t>
            </a:r>
          </a:p>
          <a:p>
            <a:pPr marL="342900" indent="-342900">
              <a:spcBef>
                <a:spcPct val="20000"/>
              </a:spcBef>
            </a:pPr>
            <a:r>
              <a:rPr lang="de-DE">
                <a:latin typeface="Trebuchet MS" pitchFamily="34" charset="0"/>
              </a:rPr>
              <a:t>Note that rank-3 constraint is not enforced</a:t>
            </a:r>
          </a:p>
        </p:txBody>
      </p:sp>
      <p:pic>
        <p:nvPicPr>
          <p:cNvPr id="679944" name="Picture 8" descr="fig7"/>
          <p:cNvPicPr>
            <a:picLocks noChangeAspect="1" noChangeArrowheads="1"/>
          </p:cNvPicPr>
          <p:nvPr/>
        </p:nvPicPr>
        <p:blipFill>
          <a:blip r:embed="rId6"/>
          <a:srcRect r="48213"/>
          <a:stretch>
            <a:fillRect/>
          </a:stretch>
        </p:blipFill>
        <p:spPr bwMode="auto">
          <a:xfrm>
            <a:off x="2576513" y="5445125"/>
            <a:ext cx="2046287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6799263" cy="1143000"/>
          </a:xfrm>
        </p:spPr>
        <p:txBody>
          <a:bodyPr/>
          <a:lstStyle/>
          <a:p>
            <a:r>
              <a:rPr lang="en-US"/>
              <a:t>Linear algorithm revisited</a:t>
            </a:r>
            <a:endParaRPr lang="en-GB"/>
          </a:p>
        </p:txBody>
      </p:sp>
      <p:graphicFrame>
        <p:nvGraphicFramePr>
          <p:cNvPr id="680963" name="Object 3"/>
          <p:cNvGraphicFramePr>
            <a:graphicFrameLocks noChangeAspect="1"/>
          </p:cNvGraphicFramePr>
          <p:nvPr/>
        </p:nvGraphicFramePr>
        <p:xfrm>
          <a:off x="5426075" y="2376488"/>
          <a:ext cx="3397250" cy="1754187"/>
        </p:xfrm>
        <a:graphic>
          <a:graphicData uri="http://schemas.openxmlformats.org/presentationml/2006/ole">
            <p:oleObj spid="_x0000_s1018882" name="Equation" r:id="rId4" imgW="1650960" imgH="914400" progId="Equation.3">
              <p:embed/>
            </p:oleObj>
          </a:graphicData>
        </a:graphic>
      </p:graphicFrame>
      <p:graphicFrame>
        <p:nvGraphicFramePr>
          <p:cNvPr id="680964" name="Object 4"/>
          <p:cNvGraphicFramePr>
            <a:graphicFrameLocks noChangeAspect="1"/>
          </p:cNvGraphicFramePr>
          <p:nvPr/>
        </p:nvGraphicFramePr>
        <p:xfrm>
          <a:off x="1785938" y="2374900"/>
          <a:ext cx="2533650" cy="1462088"/>
        </p:xfrm>
        <a:graphic>
          <a:graphicData uri="http://schemas.openxmlformats.org/presentationml/2006/ole">
            <p:oleObj spid="_x0000_s1018883" name="Equation" r:id="rId5" imgW="1320480" imgH="761760" progId="Equation.3">
              <p:embed/>
            </p:oleObj>
          </a:graphicData>
        </a:graphic>
      </p:graphicFrame>
      <p:pic>
        <p:nvPicPr>
          <p:cNvPr id="6809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124325"/>
            <a:ext cx="3111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096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9225" y="4586288"/>
            <a:ext cx="3111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47925" y="5478463"/>
            <a:ext cx="4868863" cy="868362"/>
            <a:chOff x="546" y="3661"/>
            <a:chExt cx="2777" cy="477"/>
          </a:xfrm>
        </p:grpSpPr>
        <p:graphicFrame>
          <p:nvGraphicFramePr>
            <p:cNvPr id="680968" name="Object 8"/>
            <p:cNvGraphicFramePr>
              <a:graphicFrameLocks noChangeAspect="1"/>
            </p:cNvGraphicFramePr>
            <p:nvPr/>
          </p:nvGraphicFramePr>
          <p:xfrm>
            <a:off x="550" y="3661"/>
            <a:ext cx="1246" cy="231"/>
          </p:xfrm>
          <a:graphic>
            <a:graphicData uri="http://schemas.openxmlformats.org/presentationml/2006/ole">
              <p:oleObj spid="_x0000_s1018890" name="Equation" r:id="rId8" imgW="1218960" imgH="228600" progId="Equation.3">
                <p:embed/>
              </p:oleObj>
            </a:graphicData>
          </a:graphic>
        </p:graphicFrame>
        <p:graphicFrame>
          <p:nvGraphicFramePr>
            <p:cNvPr id="680969" name="Object 9"/>
            <p:cNvGraphicFramePr>
              <a:graphicFrameLocks noChangeAspect="1"/>
            </p:cNvGraphicFramePr>
            <p:nvPr/>
          </p:nvGraphicFramePr>
          <p:xfrm>
            <a:off x="546" y="3805"/>
            <a:ext cx="1362" cy="333"/>
          </p:xfrm>
          <a:graphic>
            <a:graphicData uri="http://schemas.openxmlformats.org/presentationml/2006/ole">
              <p:oleObj spid="_x0000_s1018891" name="Equation" r:id="rId9" imgW="1333440" imgH="330120" progId="Equation.3">
                <p:embed/>
              </p:oleObj>
            </a:graphicData>
          </a:graphic>
        </p:graphicFrame>
        <p:graphicFrame>
          <p:nvGraphicFramePr>
            <p:cNvPr id="680970" name="Object 10"/>
            <p:cNvGraphicFramePr>
              <a:graphicFrameLocks noChangeAspect="1"/>
            </p:cNvGraphicFramePr>
            <p:nvPr/>
          </p:nvGraphicFramePr>
          <p:xfrm>
            <a:off x="2182" y="3683"/>
            <a:ext cx="635" cy="192"/>
          </p:xfrm>
          <a:graphic>
            <a:graphicData uri="http://schemas.openxmlformats.org/presentationml/2006/ole">
              <p:oleObj spid="_x0000_s1018892" name="Equation" r:id="rId10" imgW="622080" imgH="190440" progId="Equation.3">
                <p:embed/>
              </p:oleObj>
            </a:graphicData>
          </a:graphic>
        </p:graphicFrame>
        <p:graphicFrame>
          <p:nvGraphicFramePr>
            <p:cNvPr id="680971" name="Object 11"/>
            <p:cNvGraphicFramePr>
              <a:graphicFrameLocks noChangeAspect="1"/>
            </p:cNvGraphicFramePr>
            <p:nvPr/>
          </p:nvGraphicFramePr>
          <p:xfrm>
            <a:off x="2179" y="3852"/>
            <a:ext cx="635" cy="218"/>
          </p:xfrm>
          <a:graphic>
            <a:graphicData uri="http://schemas.openxmlformats.org/presentationml/2006/ole">
              <p:oleObj spid="_x0000_s1018893" name="Equation" r:id="rId11" imgW="622080" imgH="215640" progId="Equation.3">
                <p:embed/>
              </p:oleObj>
            </a:graphicData>
          </a:graphic>
        </p:graphicFrame>
        <p:graphicFrame>
          <p:nvGraphicFramePr>
            <p:cNvPr id="680972" name="Object 12"/>
            <p:cNvGraphicFramePr>
              <a:graphicFrameLocks noChangeAspect="1"/>
            </p:cNvGraphicFramePr>
            <p:nvPr/>
          </p:nvGraphicFramePr>
          <p:xfrm>
            <a:off x="3025" y="3706"/>
            <a:ext cx="298" cy="154"/>
          </p:xfrm>
          <a:graphic>
            <a:graphicData uri="http://schemas.openxmlformats.org/presentationml/2006/ole">
              <p:oleObj spid="_x0000_s1018894" name="Equation" r:id="rId12" imgW="291960" imgH="152280" progId="Equation.3">
                <p:embed/>
              </p:oleObj>
            </a:graphicData>
          </a:graphic>
        </p:graphicFrame>
      </p:grpSp>
      <p:graphicFrame>
        <p:nvGraphicFramePr>
          <p:cNvPr id="680973" name="Object 13"/>
          <p:cNvGraphicFramePr>
            <a:graphicFrameLocks noChangeAspect="1"/>
          </p:cNvGraphicFramePr>
          <p:nvPr/>
        </p:nvGraphicFramePr>
        <p:xfrm>
          <a:off x="2192338" y="4395788"/>
          <a:ext cx="735012" cy="493712"/>
        </p:xfrm>
        <a:graphic>
          <a:graphicData uri="http://schemas.openxmlformats.org/presentationml/2006/ole">
            <p:oleObj spid="_x0000_s1018884" name="Equation" r:id="rId13" imgW="355320" imgH="241200" progId="Equation.3">
              <p:embed/>
            </p:oleObj>
          </a:graphicData>
        </a:graphic>
      </p:graphicFrame>
      <p:graphicFrame>
        <p:nvGraphicFramePr>
          <p:cNvPr id="680974" name="Object 14"/>
          <p:cNvGraphicFramePr>
            <a:graphicFrameLocks noChangeAspect="1"/>
          </p:cNvGraphicFramePr>
          <p:nvPr/>
        </p:nvGraphicFramePr>
        <p:xfrm>
          <a:off x="5468938" y="4200525"/>
          <a:ext cx="3349625" cy="876300"/>
        </p:xfrm>
        <a:graphic>
          <a:graphicData uri="http://schemas.openxmlformats.org/presentationml/2006/ole">
            <p:oleObj spid="_x0000_s1018885" name="Equation" r:id="rId14" imgW="1663560" imgH="457200" progId="Equation.3">
              <p:embed/>
            </p:oleObj>
          </a:graphicData>
        </a:graphic>
      </p:graphicFrame>
      <p:sp>
        <p:nvSpPr>
          <p:cNvPr id="680975" name="Rectangle 15"/>
          <p:cNvSpPr>
            <a:spLocks noChangeArrowheads="1"/>
          </p:cNvSpPr>
          <p:nvPr/>
        </p:nvSpPr>
        <p:spPr bwMode="auto">
          <a:xfrm>
            <a:off x="5221288" y="1362075"/>
            <a:ext cx="3662362" cy="442913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2300">
                <a:solidFill>
                  <a:srgbClr val="FF9933"/>
                </a:solidFill>
                <a:latin typeface="Trebuchet MS" pitchFamily="34" charset="0"/>
              </a:rPr>
              <a:t>(Pollefeys et al., ECCV‘02)</a:t>
            </a:r>
          </a:p>
        </p:txBody>
      </p:sp>
      <p:graphicFrame>
        <p:nvGraphicFramePr>
          <p:cNvPr id="680976" name="Object 16"/>
          <p:cNvGraphicFramePr>
            <a:graphicFrameLocks noChangeAspect="1"/>
          </p:cNvGraphicFramePr>
          <p:nvPr/>
        </p:nvGraphicFramePr>
        <p:xfrm>
          <a:off x="5930900" y="3613150"/>
          <a:ext cx="317500" cy="520700"/>
        </p:xfrm>
        <a:graphic>
          <a:graphicData uri="http://schemas.openxmlformats.org/presentationml/2006/ole">
            <p:oleObj spid="_x0000_s1018886" name="Equation" r:id="rId15" imgW="215640" imgH="355320" progId="Equation.3">
              <p:embed/>
            </p:oleObj>
          </a:graphicData>
        </a:graphic>
      </p:graphicFrame>
      <p:graphicFrame>
        <p:nvGraphicFramePr>
          <p:cNvPr id="680977" name="Object 17"/>
          <p:cNvGraphicFramePr>
            <a:graphicFrameLocks noChangeAspect="1"/>
          </p:cNvGraphicFramePr>
          <p:nvPr/>
        </p:nvGraphicFramePr>
        <p:xfrm>
          <a:off x="5929313" y="3205163"/>
          <a:ext cx="317500" cy="520700"/>
        </p:xfrm>
        <a:graphic>
          <a:graphicData uri="http://schemas.openxmlformats.org/presentationml/2006/ole">
            <p:oleObj spid="_x0000_s1018887" name="Equation" r:id="rId16" imgW="215640" imgH="355320" progId="Equation.3">
              <p:embed/>
            </p:oleObj>
          </a:graphicData>
        </a:graphic>
      </p:graphicFrame>
      <p:graphicFrame>
        <p:nvGraphicFramePr>
          <p:cNvPr id="680978" name="Object 18"/>
          <p:cNvGraphicFramePr>
            <a:graphicFrameLocks noChangeAspect="1"/>
          </p:cNvGraphicFramePr>
          <p:nvPr/>
        </p:nvGraphicFramePr>
        <p:xfrm>
          <a:off x="5884863" y="2744788"/>
          <a:ext cx="411162" cy="520700"/>
        </p:xfrm>
        <a:graphic>
          <a:graphicData uri="http://schemas.openxmlformats.org/presentationml/2006/ole">
            <p:oleObj spid="_x0000_s1018888" name="Equation" r:id="rId17" imgW="279360" imgH="355320" progId="Equation.3">
              <p:embed/>
            </p:oleObj>
          </a:graphicData>
        </a:graphic>
      </p:graphicFrame>
      <p:graphicFrame>
        <p:nvGraphicFramePr>
          <p:cNvPr id="680979" name="Object 19"/>
          <p:cNvGraphicFramePr>
            <a:graphicFrameLocks noChangeAspect="1"/>
          </p:cNvGraphicFramePr>
          <p:nvPr/>
        </p:nvGraphicFramePr>
        <p:xfrm>
          <a:off x="5159375" y="2327275"/>
          <a:ext cx="336550" cy="520700"/>
        </p:xfrm>
        <a:graphic>
          <a:graphicData uri="http://schemas.openxmlformats.org/presentationml/2006/ole">
            <p:oleObj spid="_x0000_s1018889" name="Equation" r:id="rId18" imgW="228600" imgH="355320" progId="Equation.3">
              <p:embed/>
            </p:oleObj>
          </a:graphicData>
        </a:graphic>
      </p:graphicFrame>
      <p:sp>
        <p:nvSpPr>
          <p:cNvPr id="680980" name="Rectangle 20"/>
          <p:cNvSpPr>
            <a:spLocks noChangeArrowheads="1"/>
          </p:cNvSpPr>
          <p:nvPr/>
        </p:nvSpPr>
        <p:spPr bwMode="auto">
          <a:xfrm>
            <a:off x="2100263" y="5164138"/>
            <a:ext cx="142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2"/>
                </a:solidFill>
                <a:latin typeface="Trebuchet MS" pitchFamily="34" charset="0"/>
              </a:rPr>
              <a:t>assumptions</a:t>
            </a:r>
            <a:endParaRPr lang="en-GB" sz="18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80981" name="Rectangle 21"/>
          <p:cNvSpPr>
            <a:spLocks noChangeArrowheads="1"/>
          </p:cNvSpPr>
          <p:nvPr/>
        </p:nvSpPr>
        <p:spPr bwMode="auto">
          <a:xfrm>
            <a:off x="2057400" y="1868488"/>
            <a:ext cx="377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>
                <a:latin typeface="Trebuchet MS" pitchFamily="34" charset="0"/>
              </a:rPr>
              <a:t>Weighted linear equations</a:t>
            </a:r>
            <a:endParaRPr lang="en-GB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39000" cy="304800"/>
          </a:xfrm>
        </p:spPr>
        <p:txBody>
          <a:bodyPr/>
          <a:lstStyle/>
          <a:p>
            <a:r>
              <a:rPr lang="en-US" sz="2000"/>
              <a:t>3D photography course schedule</a:t>
            </a:r>
            <a:br>
              <a:rPr lang="en-US" sz="2000"/>
            </a:br>
            <a:r>
              <a:rPr lang="en-US" sz="1800" i="1"/>
              <a:t>(tentative)</a:t>
            </a:r>
          </a:p>
        </p:txBody>
      </p:sp>
      <p:graphicFrame>
        <p:nvGraphicFramePr>
          <p:cNvPr id="897027" name="Group 3"/>
          <p:cNvGraphicFramePr>
            <a:graphicFrameLocks noGrp="1"/>
          </p:cNvGraphicFramePr>
          <p:nvPr>
            <p:ph idx="1"/>
          </p:nvPr>
        </p:nvGraphicFramePr>
        <p:xfrm>
          <a:off x="1771650" y="969963"/>
          <a:ext cx="7315200" cy="5377498"/>
        </p:xfrm>
        <a:graphic>
          <a:graphicData uri="http://schemas.openxmlformats.org/drawingml/2006/table">
            <a:tbl>
              <a:tblPr/>
              <a:tblGrid>
                <a:gridCol w="1577975"/>
                <a:gridCol w="2841625"/>
                <a:gridCol w="28956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Lecture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Exercise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Sept  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Introduction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Geometry &amp; Camera model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Camera calibration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Single View Metrology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Measuring in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Feature Tracking/matching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(Friedrich Fraundorfer) 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Correspondence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Epipolar Geometry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F-matrix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Oct. 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Shape-from-Silhouettes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(Li Guan)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Visual-hull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Nov.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Stereo matching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Project proposals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Nov. 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Structured light and             active range sensing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Nov. 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Structure from motion 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Nov. 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Multi-view geometry                and self-calibration</a:t>
                      </a:r>
                    </a:p>
                  </a:txBody>
                  <a:tcPr marL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Dec.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Shape-from-X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Dec. 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3D modeling and registration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Dec. 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Appearance modeling and    image-based rendering</a:t>
                      </a:r>
                    </a:p>
                  </a:txBody>
                  <a:tcPr marL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Final project presentations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Projective to metric</a:t>
            </a:r>
            <a:endParaRPr lang="en-GB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6934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Compute </a:t>
            </a:r>
            <a:r>
              <a:rPr lang="en-US" sz="2800" b="1">
                <a:latin typeface="Times New Roman" pitchFamily="18" charset="0"/>
              </a:rPr>
              <a:t>T</a:t>
            </a:r>
            <a:r>
              <a:rPr lang="en-US" sz="2800"/>
              <a:t> from </a:t>
            </a:r>
          </a:p>
          <a:p>
            <a:pPr>
              <a:buFontTx/>
              <a:buNone/>
            </a:pPr>
            <a:endParaRPr lang="en-US" sz="2800"/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/>
              <a:t>using eigenvalue decomposition of </a:t>
            </a:r>
          </a:p>
          <a:p>
            <a:pPr>
              <a:buFontTx/>
              <a:buNone/>
            </a:pPr>
            <a:r>
              <a:rPr lang="en-US" sz="2800"/>
              <a:t>and then obtain metric reconstruction as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681988" name="Object 4"/>
          <p:cNvGraphicFramePr>
            <a:graphicFrameLocks noChangeAspect="1"/>
          </p:cNvGraphicFramePr>
          <p:nvPr/>
        </p:nvGraphicFramePr>
        <p:xfrm>
          <a:off x="2644775" y="2209800"/>
          <a:ext cx="6194425" cy="1003300"/>
        </p:xfrm>
        <a:graphic>
          <a:graphicData uri="http://schemas.openxmlformats.org/presentationml/2006/ole">
            <p:oleObj spid="_x0000_s1019906" name="Equation" r:id="rId4" imgW="2831760" imgH="457200" progId="Equation.3">
              <p:embed/>
            </p:oleObj>
          </a:graphicData>
        </a:graphic>
      </p:graphicFrame>
      <p:graphicFrame>
        <p:nvGraphicFramePr>
          <p:cNvPr id="681989" name="Object 5"/>
          <p:cNvGraphicFramePr>
            <a:graphicFrameLocks noChangeAspect="1"/>
          </p:cNvGraphicFramePr>
          <p:nvPr/>
        </p:nvGraphicFramePr>
        <p:xfrm>
          <a:off x="2667000" y="4038600"/>
          <a:ext cx="2209800" cy="528638"/>
        </p:xfrm>
        <a:graphic>
          <a:graphicData uri="http://schemas.openxmlformats.org/presentationml/2006/ole">
            <p:oleObj spid="_x0000_s1019907" name="Equation" r:id="rId5" imgW="850680" imgH="203040" progId="Equation.3">
              <p:embed/>
            </p:oleObj>
          </a:graphicData>
        </a:graphic>
      </p:graphicFrame>
      <p:graphicFrame>
        <p:nvGraphicFramePr>
          <p:cNvPr id="681990" name="Object 6"/>
          <p:cNvGraphicFramePr>
            <a:graphicFrameLocks noChangeAspect="1"/>
          </p:cNvGraphicFramePr>
          <p:nvPr/>
        </p:nvGraphicFramePr>
        <p:xfrm>
          <a:off x="7467600" y="3124200"/>
          <a:ext cx="611188" cy="501650"/>
        </p:xfrm>
        <a:graphic>
          <a:graphicData uri="http://schemas.openxmlformats.org/presentationml/2006/ole">
            <p:oleObj spid="_x0000_s1019908" name="Equation" r:id="rId6" imgW="279360" imgH="22860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95600" y="4724400"/>
            <a:ext cx="4876800" cy="1905000"/>
            <a:chOff x="1680" y="2880"/>
            <a:chExt cx="3072" cy="1200"/>
          </a:xfrm>
        </p:grpSpPr>
        <p:sp>
          <p:nvSpPr>
            <p:cNvPr id="681992" name="Rectangle 8"/>
            <p:cNvSpPr>
              <a:spLocks noChangeArrowheads="1"/>
            </p:cNvSpPr>
            <p:nvPr/>
          </p:nvSpPr>
          <p:spPr bwMode="auto">
            <a:xfrm>
              <a:off x="1680" y="2880"/>
              <a:ext cx="3072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728" y="2928"/>
              <a:ext cx="2970" cy="1068"/>
              <a:chOff x="518" y="2226"/>
              <a:chExt cx="3796" cy="1722"/>
            </a:xfrm>
          </p:grpSpPr>
          <p:pic>
            <p:nvPicPr>
              <p:cNvPr id="681994" name="Picture 10" descr="castle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0000C8"/>
                  </a:clrFrom>
                  <a:clrTo>
                    <a:srgbClr val="0000C8">
                      <a:alpha val="0"/>
                    </a:srgbClr>
                  </a:clrTo>
                </a:clrChange>
                <a:lum bright="6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518" y="2470"/>
                <a:ext cx="1949" cy="1375"/>
              </a:xfrm>
              <a:prstGeom prst="rect">
                <a:avLst/>
              </a:prstGeom>
              <a:noFill/>
            </p:spPr>
          </p:pic>
          <p:pic>
            <p:nvPicPr>
              <p:cNvPr id="681995" name="Picture 11" descr="castle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0000C8"/>
                  </a:clrFrom>
                  <a:clrTo>
                    <a:srgbClr val="0000C8">
                      <a:alpha val="0"/>
                    </a:srgbClr>
                  </a:clrTo>
                </a:clrChange>
                <a:lum bright="6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2870" y="2226"/>
                <a:ext cx="1444" cy="1722"/>
              </a:xfrm>
              <a:prstGeom prst="rect">
                <a:avLst/>
              </a:prstGeom>
              <a:noFill/>
            </p:spPr>
          </p:pic>
          <p:sp>
            <p:nvSpPr>
              <p:cNvPr id="681996" name="Line 12"/>
              <p:cNvSpPr>
                <a:spLocks noChangeShapeType="1"/>
              </p:cNvSpPr>
              <p:nvPr/>
            </p:nvSpPr>
            <p:spPr bwMode="auto">
              <a:xfrm>
                <a:off x="2171" y="2973"/>
                <a:ext cx="7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0613" y="2281238"/>
            <a:ext cx="29591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09738" y="609600"/>
            <a:ext cx="7434262" cy="1143000"/>
          </a:xfrm>
        </p:spPr>
        <p:txBody>
          <a:bodyPr/>
          <a:lstStyle/>
          <a:p>
            <a:pPr algn="l"/>
            <a:r>
              <a:rPr lang="en-US"/>
              <a:t>Alternatives: </a:t>
            </a:r>
            <a:br>
              <a:rPr lang="en-US"/>
            </a:br>
            <a:r>
              <a:rPr lang="en-US" sz="3600"/>
              <a:t>(Dual) image of absolute conic</a:t>
            </a:r>
            <a:endParaRPr lang="en-GB" sz="3600"/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7126288" cy="4497388"/>
          </a:xfrm>
        </p:spPr>
        <p:txBody>
          <a:bodyPr/>
          <a:lstStyle/>
          <a:p>
            <a:r>
              <a:rPr lang="en-US" sz="2800"/>
              <a:t>Equivalent to Absolute Dual Quadric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Practical when </a:t>
            </a:r>
            <a:r>
              <a:rPr lang="en-US" sz="2800" b="1">
                <a:latin typeface="Times New Roman" pitchFamily="18" charset="0"/>
              </a:rPr>
              <a:t>H</a:t>
            </a:r>
            <a:r>
              <a:rPr lang="en-US" sz="2800" baseline="-25000">
                <a:sym typeface="Symbol" pitchFamily="18" charset="2"/>
              </a:rPr>
              <a:t></a:t>
            </a:r>
            <a:r>
              <a:rPr lang="en-US" sz="2800"/>
              <a:t> can be computed first</a:t>
            </a:r>
          </a:p>
          <a:p>
            <a:pPr lvl="1"/>
            <a:r>
              <a:rPr lang="en-US" sz="2400"/>
              <a:t>Pure rotation</a:t>
            </a:r>
            <a:r>
              <a:rPr lang="en-US" sz="2000"/>
              <a:t> </a:t>
            </a:r>
            <a:r>
              <a:rPr lang="en-US" sz="2000">
                <a:solidFill>
                  <a:srgbClr val="FF9933"/>
                </a:solidFill>
              </a:rPr>
              <a:t>(Hartley’94, Agapito et al.’98,’99)</a:t>
            </a:r>
          </a:p>
          <a:p>
            <a:pPr lvl="1"/>
            <a:r>
              <a:rPr lang="en-US" sz="2400"/>
              <a:t>Vanishing points, pure translations, modulus constraint, … </a:t>
            </a:r>
            <a:endParaRPr lang="en-US" sz="2000">
              <a:solidFill>
                <a:srgbClr val="FF9933"/>
              </a:solidFill>
            </a:endParaRPr>
          </a:p>
        </p:txBody>
      </p:sp>
      <p:graphicFrame>
        <p:nvGraphicFramePr>
          <p:cNvPr id="683013" name="Object 5"/>
          <p:cNvGraphicFramePr>
            <a:graphicFrameLocks noChangeAspect="1"/>
          </p:cNvGraphicFramePr>
          <p:nvPr/>
        </p:nvGraphicFramePr>
        <p:xfrm>
          <a:off x="2551113" y="4041775"/>
          <a:ext cx="2344737" cy="563563"/>
        </p:xfrm>
        <a:graphic>
          <a:graphicData uri="http://schemas.openxmlformats.org/presentationml/2006/ole">
            <p:oleObj spid="_x0000_s1020930" name="Equation" r:id="rId5" imgW="952200" imgH="228600" progId="Equation.3">
              <p:embed/>
            </p:oleObj>
          </a:graphicData>
        </a:graphic>
      </p:graphicFrame>
      <p:graphicFrame>
        <p:nvGraphicFramePr>
          <p:cNvPr id="683014" name="Object 6"/>
          <p:cNvGraphicFramePr>
            <a:graphicFrameLocks noChangeAspect="1"/>
          </p:cNvGraphicFramePr>
          <p:nvPr/>
        </p:nvGraphicFramePr>
        <p:xfrm>
          <a:off x="6624638" y="4029075"/>
          <a:ext cx="2395537" cy="566738"/>
        </p:xfrm>
        <a:graphic>
          <a:graphicData uri="http://schemas.openxmlformats.org/presentationml/2006/ole">
            <p:oleObj spid="_x0000_s1020931" name="Equation" r:id="rId6" imgW="914400" imgH="215640" progId="Equation.3">
              <p:embed/>
            </p:oleObj>
          </a:graphicData>
        </a:graphic>
      </p:graphicFrame>
      <p:graphicFrame>
        <p:nvGraphicFramePr>
          <p:cNvPr id="683015" name="Object 7"/>
          <p:cNvGraphicFramePr>
            <a:graphicFrameLocks noChangeAspect="1"/>
          </p:cNvGraphicFramePr>
          <p:nvPr/>
        </p:nvGraphicFramePr>
        <p:xfrm>
          <a:off x="6054725" y="2505075"/>
          <a:ext cx="1960563" cy="534988"/>
        </p:xfrm>
        <a:graphic>
          <a:graphicData uri="http://schemas.openxmlformats.org/presentationml/2006/ole">
            <p:oleObj spid="_x0000_s1020932" name="Equation" r:id="rId7" imgW="838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4034" name="Object 2"/>
          <p:cNvGraphicFramePr>
            <a:graphicFrameLocks noChangeAspect="1"/>
          </p:cNvGraphicFramePr>
          <p:nvPr/>
        </p:nvGraphicFramePr>
        <p:xfrm>
          <a:off x="3190875" y="1573213"/>
          <a:ext cx="3509963" cy="1365250"/>
        </p:xfrm>
        <a:graphic>
          <a:graphicData uri="http://schemas.openxmlformats.org/presentationml/2006/ole">
            <p:oleObj spid="_x0000_s1021954" name="Equation" r:id="rId4" imgW="1828800" imgH="711000" progId="Equation.3">
              <p:embed/>
            </p:oleObj>
          </a:graphicData>
        </a:graphic>
      </p:graphicFrame>
      <p:graphicFrame>
        <p:nvGraphicFramePr>
          <p:cNvPr id="684035" name="Object 3"/>
          <p:cNvGraphicFramePr>
            <a:graphicFrameLocks noChangeAspect="1"/>
          </p:cNvGraphicFramePr>
          <p:nvPr/>
        </p:nvGraphicFramePr>
        <p:xfrm>
          <a:off x="2203450" y="3625850"/>
          <a:ext cx="6167438" cy="1363663"/>
        </p:xfrm>
        <a:graphic>
          <a:graphicData uri="http://schemas.openxmlformats.org/presentationml/2006/ole">
            <p:oleObj spid="_x0000_s1021955" name="Equation" r:id="rId5" imgW="3213000" imgH="711000" progId="Equation.3">
              <p:embed/>
            </p:oleObj>
          </a:graphicData>
        </a:graphic>
      </p:graphicFrame>
      <p:sp>
        <p:nvSpPr>
          <p:cNvPr id="684036" name="Rectangle 4"/>
          <p:cNvSpPr>
            <a:spLocks noChangeArrowheads="1"/>
          </p:cNvSpPr>
          <p:nvPr/>
        </p:nvSpPr>
        <p:spPr bwMode="auto">
          <a:xfrm>
            <a:off x="1939925" y="444500"/>
            <a:ext cx="48498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Note that in the absence of skew the IAC </a:t>
            </a:r>
          </a:p>
          <a:p>
            <a:r>
              <a:rPr lang="en-US" sz="2000">
                <a:latin typeface="Arial" charset="0"/>
              </a:rPr>
              <a:t>can be more practical than the DIAC!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Kruppa equations</a:t>
            </a:r>
            <a:endParaRPr lang="en-GB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800"/>
          </a:p>
          <a:p>
            <a:pPr lvl="2">
              <a:buFontTx/>
              <a:buNone/>
            </a:pPr>
            <a:r>
              <a:rPr lang="en-US" sz="2000"/>
              <a:t>Limit equations to epipolar geometry</a:t>
            </a:r>
          </a:p>
          <a:p>
            <a:pPr lvl="2">
              <a:buFontTx/>
              <a:buNone/>
            </a:pPr>
            <a:r>
              <a:rPr lang="en-US" sz="2000"/>
              <a:t>Only 2 independent equations per pair</a:t>
            </a:r>
          </a:p>
          <a:p>
            <a:pPr lvl="2">
              <a:buFontTx/>
              <a:buNone/>
            </a:pPr>
            <a:r>
              <a:rPr lang="en-US" sz="2000"/>
              <a:t>But independent of plane at infinity</a:t>
            </a:r>
            <a:endParaRPr lang="en-GB" sz="2000"/>
          </a:p>
          <a:p>
            <a:endParaRPr lang="en-GB"/>
          </a:p>
        </p:txBody>
      </p:sp>
      <p:graphicFrame>
        <p:nvGraphicFramePr>
          <p:cNvPr id="685060" name="Object 4"/>
          <p:cNvGraphicFramePr>
            <a:graphicFrameLocks noChangeAspect="1"/>
          </p:cNvGraphicFramePr>
          <p:nvPr/>
        </p:nvGraphicFramePr>
        <p:xfrm>
          <a:off x="2538413" y="1846263"/>
          <a:ext cx="5594350" cy="541337"/>
        </p:xfrm>
        <a:graphic>
          <a:graphicData uri="http://schemas.openxmlformats.org/presentationml/2006/ole">
            <p:oleObj spid="_x0000_s1022978" name="Equation" r:id="rId4" imgW="2501640" imgH="241200" progId="Equation.3">
              <p:embed/>
            </p:oleObj>
          </a:graphicData>
        </a:graphic>
      </p:graphicFrame>
      <p:pic>
        <p:nvPicPr>
          <p:cNvPr id="685061" name="Picture 5"/>
          <p:cNvPicPr>
            <a:picLocks noChangeAspect="1" noChangeArrowheads="1"/>
          </p:cNvPicPr>
          <p:nvPr/>
        </p:nvPicPr>
        <p:blipFill>
          <a:blip r:embed="rId5"/>
          <a:srcRect l="6677" t="4951" r="4659" b="3326"/>
          <a:stretch>
            <a:fillRect/>
          </a:stretch>
        </p:blipFill>
        <p:spPr bwMode="auto">
          <a:xfrm>
            <a:off x="3021013" y="3609975"/>
            <a:ext cx="3937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en-GB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Metric bundle adjustment</a:t>
            </a:r>
            <a:endParaRPr lang="en-GB"/>
          </a:p>
        </p:txBody>
      </p:sp>
      <p:graphicFrame>
        <p:nvGraphicFramePr>
          <p:cNvPr id="686084" name="Object 4"/>
          <p:cNvGraphicFramePr>
            <a:graphicFrameLocks noChangeAspect="1"/>
          </p:cNvGraphicFramePr>
          <p:nvPr/>
        </p:nvGraphicFramePr>
        <p:xfrm>
          <a:off x="2819400" y="2667000"/>
          <a:ext cx="4267200" cy="1050925"/>
        </p:xfrm>
        <a:graphic>
          <a:graphicData uri="http://schemas.openxmlformats.org/presentationml/2006/ole">
            <p:oleObj spid="_x0000_s1024002" name="Equation" r:id="rId4" imgW="1841400" imgH="457200" progId="Equation.3">
              <p:embed/>
            </p:oleObj>
          </a:graphicData>
        </a:graphic>
      </p:graphicFrame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3124200" y="4137025"/>
            <a:ext cx="5657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latin typeface="Trebuchet MS" pitchFamily="34" charset="0"/>
              </a:rPr>
              <a:t>Enforce constraints or priors </a:t>
            </a:r>
          </a:p>
          <a:p>
            <a:r>
              <a:rPr lang="de-DE">
                <a:latin typeface="Trebuchet MS" pitchFamily="34" charset="0"/>
              </a:rPr>
              <a:t>on intrinsics during minimization</a:t>
            </a:r>
          </a:p>
          <a:p>
            <a:r>
              <a:rPr lang="de-DE" sz="2000">
                <a:latin typeface="Trebuchet MS" pitchFamily="34" charset="0"/>
              </a:rPr>
              <a:t>(this is „self-calibration“ for photogrammetrist</a:t>
            </a:r>
            <a:r>
              <a:rPr lang="de-DE">
                <a:latin typeface="Trebuchet MS" pitchFamily="34" charset="0"/>
              </a:rPr>
              <a:t>)</a:t>
            </a:r>
            <a:endParaRPr lang="en-GB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GB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6894513" cy="41148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800"/>
              <a:t>Introduction</a:t>
            </a:r>
          </a:p>
          <a:p>
            <a:pPr>
              <a:spcBef>
                <a:spcPct val="10000"/>
              </a:spcBef>
            </a:pPr>
            <a:r>
              <a:rPr lang="en-US" sz="2800"/>
              <a:t>Self-calibration</a:t>
            </a:r>
          </a:p>
          <a:p>
            <a:pPr>
              <a:spcBef>
                <a:spcPct val="10000"/>
              </a:spcBef>
            </a:pPr>
            <a:r>
              <a:rPr lang="en-US" sz="2800"/>
              <a:t>Dual Absolute Quadric</a:t>
            </a:r>
          </a:p>
          <a:p>
            <a:pPr>
              <a:spcBef>
                <a:spcPct val="10000"/>
              </a:spcBef>
            </a:pPr>
            <a:r>
              <a:rPr lang="en-US" sz="2800"/>
              <a:t>Critical Motion Sequences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705600" cy="1143000"/>
          </a:xfrm>
        </p:spPr>
        <p:txBody>
          <a:bodyPr/>
          <a:lstStyle/>
          <a:p>
            <a:r>
              <a:rPr lang="de-DE"/>
              <a:t>Critical motion sequences</a:t>
            </a:r>
            <a:endParaRPr lang="en-GB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1981200"/>
            <a:ext cx="7286625" cy="4114800"/>
          </a:xfrm>
        </p:spPr>
        <p:txBody>
          <a:bodyPr/>
          <a:lstStyle/>
          <a:p>
            <a:r>
              <a:rPr lang="de-DE" sz="2500"/>
              <a:t>Self-calibration depends on camera motion</a:t>
            </a:r>
          </a:p>
          <a:p>
            <a:r>
              <a:rPr lang="de-DE" sz="2500"/>
              <a:t>Motion sequence is not always general enough</a:t>
            </a:r>
          </a:p>
          <a:p>
            <a:endParaRPr lang="de-DE" sz="2500"/>
          </a:p>
          <a:p>
            <a:r>
              <a:rPr lang="de-DE" sz="2500">
                <a:solidFill>
                  <a:srgbClr val="FF9933"/>
                </a:solidFill>
              </a:rPr>
              <a:t>Critical Motion Sequences</a:t>
            </a:r>
            <a:r>
              <a:rPr lang="de-DE" sz="2500"/>
              <a:t> have more than one potential absolute conic satisfying all constraints</a:t>
            </a:r>
          </a:p>
          <a:p>
            <a:r>
              <a:rPr lang="de-DE" sz="2500"/>
              <a:t>Possible to derive classification of CMS</a:t>
            </a:r>
          </a:p>
          <a:p>
            <a:pPr>
              <a:buFontTx/>
              <a:buNone/>
            </a:pPr>
            <a:endParaRPr lang="de-DE" sz="2500"/>
          </a:p>
        </p:txBody>
      </p:sp>
      <p:sp>
        <p:nvSpPr>
          <p:cNvPr id="688132" name="Text Box 4"/>
          <p:cNvSpPr txBox="1">
            <a:spLocks noChangeArrowheads="1"/>
          </p:cNvSpPr>
          <p:nvPr/>
        </p:nvSpPr>
        <p:spPr bwMode="auto">
          <a:xfrm>
            <a:off x="2849563" y="1524000"/>
            <a:ext cx="6107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GB" sz="2000">
                <a:solidFill>
                  <a:srgbClr val="FF9933"/>
                </a:solidFill>
                <a:latin typeface="Arial" charset="0"/>
              </a:rPr>
              <a:t>(</a:t>
            </a:r>
            <a:r>
              <a:rPr lang="de-DE" sz="2000">
                <a:solidFill>
                  <a:srgbClr val="FF9933"/>
                </a:solidFill>
                <a:latin typeface="Arial" charset="0"/>
              </a:rPr>
              <a:t>Sturm</a:t>
            </a:r>
            <a:r>
              <a:rPr lang="en-GB" sz="2000">
                <a:solidFill>
                  <a:srgbClr val="FF9933"/>
                </a:solidFill>
                <a:latin typeface="Arial" charset="0"/>
              </a:rPr>
              <a:t>, </a:t>
            </a:r>
            <a:r>
              <a:rPr lang="de-DE" sz="2000">
                <a:solidFill>
                  <a:srgbClr val="FF9933"/>
                </a:solidFill>
                <a:latin typeface="Arial" charset="0"/>
              </a:rPr>
              <a:t>CVPR´</a:t>
            </a:r>
            <a:r>
              <a:rPr lang="en-GB" sz="2000">
                <a:solidFill>
                  <a:srgbClr val="FF9933"/>
                </a:solidFill>
                <a:latin typeface="Arial" charset="0"/>
              </a:rPr>
              <a:t>9</a:t>
            </a:r>
            <a:r>
              <a:rPr lang="de-DE" sz="2000">
                <a:solidFill>
                  <a:srgbClr val="FF9933"/>
                </a:solidFill>
                <a:latin typeface="Arial" charset="0"/>
              </a:rPr>
              <a:t>7, Kahl, ICCV´99, Pollefeys,PhD´99</a:t>
            </a:r>
            <a:r>
              <a:rPr lang="en-GB" sz="2000">
                <a:solidFill>
                  <a:srgbClr val="FF9933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696200" cy="1143000"/>
          </a:xfrm>
        </p:spPr>
        <p:txBody>
          <a:bodyPr/>
          <a:lstStyle/>
          <a:p>
            <a:r>
              <a:rPr lang="de-DE"/>
              <a:t>Critical motion sequences:</a:t>
            </a:r>
            <a:br>
              <a:rPr lang="de-DE"/>
            </a:br>
            <a:r>
              <a:rPr lang="de-DE"/>
              <a:t>constant intrinsic parameters</a:t>
            </a:r>
            <a:endParaRPr lang="en-GB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71628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/>
              <a:t>Most important cases for constant intrinsics</a:t>
            </a:r>
            <a:endParaRPr lang="en-GB" sz="2800"/>
          </a:p>
        </p:txBody>
      </p:sp>
      <p:graphicFrame>
        <p:nvGraphicFramePr>
          <p:cNvPr id="689156" name="Group 4"/>
          <p:cNvGraphicFramePr>
            <a:graphicFrameLocks noGrp="1"/>
          </p:cNvGraphicFramePr>
          <p:nvPr/>
        </p:nvGraphicFramePr>
        <p:xfrm>
          <a:off x="1657350" y="2722563"/>
          <a:ext cx="7410450" cy="2255839"/>
        </p:xfrm>
        <a:graphic>
          <a:graphicData uri="http://schemas.openxmlformats.org/drawingml/2006/table">
            <a:tbl>
              <a:tblPr/>
              <a:tblGrid>
                <a:gridCol w="2693988"/>
                <a:gridCol w="4716462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Critical motion type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ambiguity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pure translation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affine transformation (5DOF)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pure rotation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arbitrary position for </a:t>
                      </a: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</a:t>
                      </a:r>
                      <a:r>
                        <a:rPr kumimoji="0" lang="de-DE" sz="2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 </a:t>
                      </a: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(3DOF)</a:t>
                      </a:r>
                      <a:endParaRPr kumimoji="0" lang="en-GB" sz="2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orbital motion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proj.distortion along rot. axis (2DOF)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planar motion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scaling axis </a:t>
                      </a: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 plane (1DOF)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9181" name="Rectangle 29"/>
          <p:cNvSpPr>
            <a:spLocks noChangeArrowheads="1"/>
          </p:cNvSpPr>
          <p:nvPr/>
        </p:nvSpPr>
        <p:spPr bwMode="auto">
          <a:xfrm>
            <a:off x="1566863" y="5207000"/>
            <a:ext cx="71961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9A5A5"/>
              </a:buClr>
              <a:buSzPct val="120000"/>
            </a:pPr>
            <a:r>
              <a:rPr lang="de-DE" sz="2300">
                <a:solidFill>
                  <a:srgbClr val="FF9933"/>
                </a:solidFill>
                <a:latin typeface="Arial" charset="0"/>
              </a:rPr>
              <a:t>Note relation between </a:t>
            </a:r>
            <a:r>
              <a:rPr lang="de-DE" sz="2300" i="1">
                <a:solidFill>
                  <a:srgbClr val="FF9933"/>
                </a:solidFill>
                <a:latin typeface="Arial" charset="0"/>
              </a:rPr>
              <a:t>critical motion sequences</a:t>
            </a:r>
            <a:r>
              <a:rPr lang="de-DE" sz="2300">
                <a:solidFill>
                  <a:srgbClr val="FF9933"/>
                </a:solidFill>
                <a:latin typeface="Arial" charset="0"/>
              </a:rPr>
              <a:t> and </a:t>
            </a:r>
            <a:r>
              <a:rPr lang="de-DE" sz="2300" i="1">
                <a:solidFill>
                  <a:srgbClr val="FF9933"/>
                </a:solidFill>
                <a:latin typeface="Arial" charset="0"/>
              </a:rPr>
              <a:t>restricted motion algorithms</a:t>
            </a:r>
            <a:r>
              <a:rPr lang="de-DE" sz="2300">
                <a:solidFill>
                  <a:srgbClr val="FF9933"/>
                </a:solidFill>
                <a:latin typeface="Arial" charset="0"/>
              </a:rPr>
              <a:t> </a:t>
            </a:r>
            <a:endParaRPr lang="en-GB" sz="230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8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7162800" cy="1143000"/>
          </a:xfrm>
        </p:spPr>
        <p:txBody>
          <a:bodyPr/>
          <a:lstStyle/>
          <a:p>
            <a:r>
              <a:rPr lang="de-DE"/>
              <a:t>Critical motion sequences:</a:t>
            </a:r>
            <a:br>
              <a:rPr lang="de-DE"/>
            </a:br>
            <a:r>
              <a:rPr lang="de-DE"/>
              <a:t>varying focal length</a:t>
            </a:r>
            <a:endParaRPr lang="en-GB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8486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/>
              <a:t>	Most important cases for varying focal length (other parameters known)</a:t>
            </a:r>
            <a:endParaRPr lang="en-GB" sz="2800"/>
          </a:p>
          <a:p>
            <a:endParaRPr lang="en-GB"/>
          </a:p>
        </p:txBody>
      </p:sp>
      <p:graphicFrame>
        <p:nvGraphicFramePr>
          <p:cNvPr id="690180" name="Group 4"/>
          <p:cNvGraphicFramePr>
            <a:graphicFrameLocks noGrp="1"/>
          </p:cNvGraphicFramePr>
          <p:nvPr/>
        </p:nvGraphicFramePr>
        <p:xfrm>
          <a:off x="1727200" y="2990850"/>
          <a:ext cx="7416800" cy="2598738"/>
        </p:xfrm>
        <a:graphic>
          <a:graphicData uri="http://schemas.openxmlformats.org/drawingml/2006/table">
            <a:tbl>
              <a:tblPr/>
              <a:tblGrid>
                <a:gridCol w="2574925"/>
                <a:gridCol w="4841875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Critical motion type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ambiguity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pure rotation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arbitrary position for </a:t>
                      </a: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</a:t>
                      </a:r>
                      <a:r>
                        <a:rPr kumimoji="0" lang="de-DE" sz="2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 </a:t>
                      </a: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(3DOF)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forward motion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proj.distortion along opt. axis (2DOF)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translation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rot. about opt. axis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scaling optical axis (1DOF)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hyperbolic and/or elliptic motion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one extra solution</a:t>
                      </a: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7162800" cy="1143000"/>
          </a:xfrm>
        </p:spPr>
        <p:txBody>
          <a:bodyPr/>
          <a:lstStyle/>
          <a:p>
            <a:r>
              <a:rPr lang="de-DE"/>
              <a:t>Critical motion sequences:</a:t>
            </a:r>
            <a:br>
              <a:rPr lang="de-DE"/>
            </a:br>
            <a:r>
              <a:rPr lang="de-DE"/>
              <a:t>algorithm dependent</a:t>
            </a:r>
            <a:endParaRPr lang="en-GB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2888" y="1981200"/>
            <a:ext cx="7631112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sz="3600"/>
              <a:t>	</a:t>
            </a:r>
            <a:r>
              <a:rPr lang="de-DE" sz="2800"/>
              <a:t>Additional critical motion sequences can exist for some specific algorithms</a:t>
            </a:r>
          </a:p>
          <a:p>
            <a:pPr lvl="1">
              <a:spcBef>
                <a:spcPct val="0"/>
              </a:spcBef>
            </a:pPr>
            <a:r>
              <a:rPr lang="de-DE" sz="2400"/>
              <a:t>when not all constraints are enforced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2400"/>
              <a:t>	(e.g. not imposing rank 3 constraint)</a:t>
            </a:r>
          </a:p>
          <a:p>
            <a:pPr lvl="1"/>
            <a:r>
              <a:rPr lang="de-DE" sz="2400"/>
              <a:t>Kruppa equations/linear algorithm: fixating a point</a:t>
            </a:r>
          </a:p>
        </p:txBody>
      </p:sp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5056188" y="4540250"/>
            <a:ext cx="3798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>
                <a:latin typeface="Trebuchet MS" pitchFamily="34" charset="0"/>
              </a:rPr>
              <a:t>Some spheres also project to circles located in the image and hence satisfy all the linear/kruppa self-calibration constraints</a:t>
            </a:r>
            <a:endParaRPr lang="en-GB" sz="1800">
              <a:latin typeface="Trebuchet MS" pitchFamily="34" charset="0"/>
            </a:endParaRPr>
          </a:p>
        </p:txBody>
      </p:sp>
      <p:pic>
        <p:nvPicPr>
          <p:cNvPr id="69120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4389438"/>
            <a:ext cx="33972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1206" name="Picture 6" descr="fig7"/>
          <p:cNvPicPr>
            <a:picLocks noChangeAspect="1" noChangeArrowheads="1"/>
          </p:cNvPicPr>
          <p:nvPr/>
        </p:nvPicPr>
        <p:blipFill>
          <a:blip r:embed="rId4"/>
          <a:srcRect r="48213"/>
          <a:stretch>
            <a:fillRect/>
          </a:stretch>
        </p:blipFill>
        <p:spPr bwMode="auto">
          <a:xfrm>
            <a:off x="5703888" y="5807075"/>
            <a:ext cx="1541462" cy="91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Self-calibration</a:t>
            </a:r>
            <a:endParaRPr lang="en-GB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6894513" cy="41148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800"/>
              <a:t>Introduction</a:t>
            </a:r>
          </a:p>
          <a:p>
            <a:pPr>
              <a:spcBef>
                <a:spcPct val="10000"/>
              </a:spcBef>
            </a:pPr>
            <a:r>
              <a:rPr lang="en-US" sz="2800"/>
              <a:t>Self-calibration</a:t>
            </a:r>
          </a:p>
          <a:p>
            <a:pPr>
              <a:spcBef>
                <a:spcPct val="10000"/>
              </a:spcBef>
            </a:pPr>
            <a:r>
              <a:rPr lang="en-US" sz="2800"/>
              <a:t>Dual Absolute Quadric</a:t>
            </a:r>
          </a:p>
          <a:p>
            <a:pPr>
              <a:spcBef>
                <a:spcPct val="10000"/>
              </a:spcBef>
            </a:pPr>
            <a:r>
              <a:rPr lang="en-US" sz="2800"/>
              <a:t>Critical Motion Sequences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0" y="609600"/>
            <a:ext cx="7526338" cy="1143000"/>
          </a:xfrm>
        </p:spPr>
        <p:txBody>
          <a:bodyPr/>
          <a:lstStyle/>
          <a:p>
            <a:r>
              <a:rPr lang="en-US" sz="3200"/>
              <a:t>N</a:t>
            </a:r>
            <a:r>
              <a:rPr lang="en-GB" sz="3200"/>
              <a:t>on-ambiguous new views</a:t>
            </a:r>
            <a:r>
              <a:rPr lang="de-DE" sz="3200"/>
              <a:t> for CMS</a:t>
            </a:r>
            <a:endParaRPr lang="en-GB" sz="320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restrict motion of virtual camera to CMS</a:t>
            </a:r>
          </a:p>
          <a:p>
            <a:r>
              <a:rPr lang="en-GB" sz="2400"/>
              <a:t>use (wrong) computed camera parameters</a:t>
            </a:r>
          </a:p>
        </p:txBody>
      </p:sp>
      <p:pic>
        <p:nvPicPr>
          <p:cNvPr id="692228" name="Picture 4" descr="CM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50" y="3138488"/>
            <a:ext cx="3178175" cy="2801937"/>
          </a:xfrm>
          <a:prstGeom prst="rect">
            <a:avLst/>
          </a:prstGeom>
          <a:noFill/>
        </p:spPr>
      </p:pic>
      <p:pic>
        <p:nvPicPr>
          <p:cNvPr id="692229" name="Picture 5" descr="CM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3140075"/>
            <a:ext cx="3135313" cy="2800350"/>
          </a:xfrm>
          <a:prstGeom prst="rect">
            <a:avLst/>
          </a:prstGeom>
          <a:noFill/>
        </p:spPr>
      </p:pic>
      <p:sp>
        <p:nvSpPr>
          <p:cNvPr id="692230" name="Rectangle 6"/>
          <p:cNvSpPr>
            <a:spLocks noChangeArrowheads="1"/>
          </p:cNvSpPr>
          <p:nvPr/>
        </p:nvSpPr>
        <p:spPr bwMode="auto">
          <a:xfrm>
            <a:off x="6457950" y="1431925"/>
            <a:ext cx="2428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GB" sz="2000">
                <a:solidFill>
                  <a:srgbClr val="FF9933"/>
                </a:solidFill>
                <a:latin typeface="Arial" charset="0"/>
              </a:rPr>
              <a:t>(</a:t>
            </a:r>
            <a:r>
              <a:rPr lang="de-DE" sz="2000">
                <a:solidFill>
                  <a:srgbClr val="FF9933"/>
                </a:solidFill>
                <a:latin typeface="Arial" charset="0"/>
              </a:rPr>
              <a:t>Pollefeys,ICCV´01</a:t>
            </a:r>
            <a:r>
              <a:rPr lang="en-GB" sz="2000">
                <a:solidFill>
                  <a:srgbClr val="FF9933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Multi-view geometry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Backprojection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563" y="1776413"/>
            <a:ext cx="7162800" cy="520700"/>
          </a:xfrm>
        </p:spPr>
        <p:txBody>
          <a:bodyPr/>
          <a:lstStyle/>
          <a:p>
            <a:r>
              <a:rPr lang="en-US" sz="2000"/>
              <a:t>Represent point as intersection of row and column </a:t>
            </a:r>
          </a:p>
        </p:txBody>
      </p:sp>
      <p:pic>
        <p:nvPicPr>
          <p:cNvPr id="4894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543175" y="3151188"/>
            <a:ext cx="889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94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489200" y="3679825"/>
            <a:ext cx="13049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94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732338" y="3675063"/>
            <a:ext cx="14319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94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546350" y="2295525"/>
            <a:ext cx="479583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9480" name="Line 8"/>
          <p:cNvSpPr>
            <a:spLocks noChangeShapeType="1"/>
          </p:cNvSpPr>
          <p:nvPr/>
        </p:nvSpPr>
        <p:spPr bwMode="auto">
          <a:xfrm>
            <a:off x="8312150" y="21177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9481" name="Line 9"/>
          <p:cNvSpPr>
            <a:spLocks noChangeShapeType="1"/>
          </p:cNvSpPr>
          <p:nvPr/>
        </p:nvSpPr>
        <p:spPr bwMode="auto">
          <a:xfrm>
            <a:off x="7777163" y="2727325"/>
            <a:ext cx="1243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8948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8359775" y="2092325"/>
            <a:ext cx="2317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948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8796338" y="2447925"/>
            <a:ext cx="2206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9484" name="Oval 12"/>
          <p:cNvSpPr>
            <a:spLocks noChangeAspect="1" noChangeArrowheads="1"/>
          </p:cNvSpPr>
          <p:nvPr/>
        </p:nvSpPr>
        <p:spPr bwMode="auto">
          <a:xfrm>
            <a:off x="8296275" y="2711450"/>
            <a:ext cx="46038" cy="46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948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8380413" y="2540000"/>
            <a:ext cx="115887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86488" y="3552825"/>
            <a:ext cx="2373312" cy="1752600"/>
            <a:chOff x="3897" y="2238"/>
            <a:chExt cx="1495" cy="1104"/>
          </a:xfrm>
        </p:grpSpPr>
        <p:sp>
          <p:nvSpPr>
            <p:cNvPr id="489487" name="Freeform 15"/>
            <p:cNvSpPr>
              <a:spLocks/>
            </p:cNvSpPr>
            <p:nvPr/>
          </p:nvSpPr>
          <p:spPr bwMode="auto">
            <a:xfrm>
              <a:off x="3897" y="2537"/>
              <a:ext cx="1448" cy="80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981" y="146"/>
                </a:cxn>
                <a:cxn ang="0">
                  <a:pos x="0" y="649"/>
                </a:cxn>
                <a:cxn ang="0">
                  <a:pos x="659" y="0"/>
                </a:cxn>
              </a:cxnLst>
              <a:rect l="0" t="0" r="r" b="b"/>
              <a:pathLst>
                <a:path w="981" h="649">
                  <a:moveTo>
                    <a:pt x="659" y="0"/>
                  </a:moveTo>
                  <a:lnTo>
                    <a:pt x="981" y="146"/>
                  </a:lnTo>
                  <a:lnTo>
                    <a:pt x="0" y="649"/>
                  </a:lnTo>
                  <a:lnTo>
                    <a:pt x="65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9488" name="Freeform 16"/>
            <p:cNvSpPr>
              <a:spLocks/>
            </p:cNvSpPr>
            <p:nvPr/>
          </p:nvSpPr>
          <p:spPr bwMode="auto">
            <a:xfrm>
              <a:off x="3899" y="2257"/>
              <a:ext cx="1088" cy="1083"/>
            </a:xfrm>
            <a:custGeom>
              <a:avLst/>
              <a:gdLst/>
              <a:ahLst/>
              <a:cxnLst>
                <a:cxn ang="0">
                  <a:pos x="1088" y="561"/>
                </a:cxn>
                <a:cxn ang="0">
                  <a:pos x="1088" y="0"/>
                </a:cxn>
                <a:cxn ang="0">
                  <a:pos x="0" y="1083"/>
                </a:cxn>
                <a:cxn ang="0">
                  <a:pos x="1088" y="561"/>
                </a:cxn>
              </a:cxnLst>
              <a:rect l="0" t="0" r="r" b="b"/>
              <a:pathLst>
                <a:path w="1088" h="1083">
                  <a:moveTo>
                    <a:pt x="1088" y="561"/>
                  </a:moveTo>
                  <a:lnTo>
                    <a:pt x="1088" y="0"/>
                  </a:lnTo>
                  <a:lnTo>
                    <a:pt x="0" y="1083"/>
                  </a:lnTo>
                  <a:lnTo>
                    <a:pt x="1088" y="5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9489" name="Line 17"/>
            <p:cNvSpPr>
              <a:spLocks noChangeShapeType="1"/>
            </p:cNvSpPr>
            <p:nvPr/>
          </p:nvSpPr>
          <p:spPr bwMode="auto">
            <a:xfrm flipV="1">
              <a:off x="3902" y="2584"/>
              <a:ext cx="1080" cy="75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9490" name="Oval 18"/>
            <p:cNvSpPr>
              <a:spLocks noChangeAspect="1" noChangeArrowheads="1"/>
            </p:cNvSpPr>
            <p:nvPr/>
          </p:nvSpPr>
          <p:spPr bwMode="auto">
            <a:xfrm>
              <a:off x="4736" y="2738"/>
              <a:ext cx="29" cy="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89491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748" y="2621"/>
              <a:ext cx="73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9492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009" y="2238"/>
              <a:ext cx="15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9493" name="Picture 2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246" y="2522"/>
              <a:ext cx="14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89494" name="Rectangle 22"/>
          <p:cNvSpPr>
            <a:spLocks noChangeArrowheads="1"/>
          </p:cNvSpPr>
          <p:nvPr/>
        </p:nvSpPr>
        <p:spPr bwMode="auto">
          <a:xfrm>
            <a:off x="1858963" y="6067425"/>
            <a:ext cx="7162800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Useful presentation for deriving and understanding multiple view geometry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(notice 3D planes are linear in 2D point coordinates)</a:t>
            </a:r>
          </a:p>
        </p:txBody>
      </p:sp>
      <p:sp>
        <p:nvSpPr>
          <p:cNvPr id="489495" name="Rectangle 23"/>
          <p:cNvSpPr>
            <a:spLocks noChangeArrowheads="1"/>
          </p:cNvSpPr>
          <p:nvPr/>
        </p:nvSpPr>
        <p:spPr bwMode="auto">
          <a:xfrm>
            <a:off x="1706563" y="4243388"/>
            <a:ext cx="7162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000">
                <a:latin typeface="Tahoma" pitchFamily="34" charset="0"/>
              </a:rPr>
              <a:t>Condition for solution?</a:t>
            </a:r>
          </a:p>
        </p:txBody>
      </p:sp>
      <p:pic>
        <p:nvPicPr>
          <p:cNvPr id="48949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473325" y="4694238"/>
            <a:ext cx="18240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94" grpId="0" animBg="1"/>
      <p:bldP spid="4894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Multi-view geometry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050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839913" y="1557338"/>
            <a:ext cx="233203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050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1475" y="4095750"/>
            <a:ext cx="6080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050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689100" y="2963863"/>
            <a:ext cx="42703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051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911475" y="5359400"/>
            <a:ext cx="5016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0514" name="Rectangle 18"/>
          <p:cNvSpPr>
            <a:spLocks noChangeArrowheads="1"/>
          </p:cNvSpPr>
          <p:nvPr/>
        </p:nvSpPr>
        <p:spPr bwMode="auto">
          <a:xfrm>
            <a:off x="4873625" y="1884363"/>
            <a:ext cx="2557463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(intersection constraint)</a:t>
            </a:r>
          </a:p>
        </p:txBody>
      </p:sp>
      <p:sp>
        <p:nvSpPr>
          <p:cNvPr id="490515" name="Rectangle 19"/>
          <p:cNvSpPr>
            <a:spLocks noChangeArrowheads="1"/>
          </p:cNvSpPr>
          <p:nvPr/>
        </p:nvSpPr>
        <p:spPr bwMode="auto">
          <a:xfrm>
            <a:off x="6057900" y="3255963"/>
            <a:ext cx="3084513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(multi-linearity of determinants)</a:t>
            </a:r>
          </a:p>
        </p:txBody>
      </p:sp>
      <p:sp>
        <p:nvSpPr>
          <p:cNvPr id="490516" name="Line 20"/>
          <p:cNvSpPr>
            <a:spLocks noChangeShapeType="1"/>
          </p:cNvSpPr>
          <p:nvPr/>
        </p:nvSpPr>
        <p:spPr bwMode="auto">
          <a:xfrm flipH="1">
            <a:off x="7907338" y="4157663"/>
            <a:ext cx="1039812" cy="889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0517" name="Line 21"/>
          <p:cNvSpPr>
            <a:spLocks noChangeShapeType="1"/>
          </p:cNvSpPr>
          <p:nvPr/>
        </p:nvSpPr>
        <p:spPr bwMode="auto">
          <a:xfrm>
            <a:off x="7881938" y="4116388"/>
            <a:ext cx="1060450" cy="93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0518" name="Rectangle 22"/>
          <p:cNvSpPr>
            <a:spLocks noChangeArrowheads="1"/>
          </p:cNvSpPr>
          <p:nvPr/>
        </p:nvSpPr>
        <p:spPr bwMode="auto">
          <a:xfrm>
            <a:off x="2713038" y="6126163"/>
            <a:ext cx="308451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(= epipolar constraint!)</a:t>
            </a:r>
          </a:p>
        </p:txBody>
      </p:sp>
      <p:pic>
        <p:nvPicPr>
          <p:cNvPr id="490519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2425" y="5741988"/>
            <a:ext cx="50482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0520" name="Rectangle 24"/>
          <p:cNvSpPr>
            <a:spLocks noChangeArrowheads="1"/>
          </p:cNvSpPr>
          <p:nvPr/>
        </p:nvSpPr>
        <p:spPr bwMode="auto">
          <a:xfrm>
            <a:off x="5111750" y="6497638"/>
            <a:ext cx="339725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(counting argument: 11x2-15=7)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5" grpId="0" animBg="1" autoUpdateAnimBg="0"/>
      <p:bldP spid="490516" grpId="0" animBg="1"/>
      <p:bldP spid="490517" grpId="0" animBg="1"/>
      <p:bldP spid="490518" grpId="0" animBg="1" autoUpdateAnimBg="0"/>
      <p:bldP spid="49052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Multi-view geometry</a:t>
            </a:r>
          </a:p>
        </p:txBody>
      </p:sp>
      <p:pic>
        <p:nvPicPr>
          <p:cNvPr id="49562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911475" y="5359400"/>
            <a:ext cx="5016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25" name="Rectangle 9"/>
          <p:cNvSpPr>
            <a:spLocks noChangeArrowheads="1"/>
          </p:cNvSpPr>
          <p:nvPr/>
        </p:nvSpPr>
        <p:spPr bwMode="auto">
          <a:xfrm>
            <a:off x="6057900" y="3255963"/>
            <a:ext cx="3084513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(multi-linearity of determinants)</a:t>
            </a:r>
          </a:p>
        </p:txBody>
      </p:sp>
      <p:sp>
        <p:nvSpPr>
          <p:cNvPr id="495628" name="Rectangle 12"/>
          <p:cNvSpPr>
            <a:spLocks noChangeArrowheads="1"/>
          </p:cNvSpPr>
          <p:nvPr/>
        </p:nvSpPr>
        <p:spPr bwMode="auto">
          <a:xfrm>
            <a:off x="2713038" y="6126163"/>
            <a:ext cx="308451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(= trifocal constraint!)</a:t>
            </a:r>
          </a:p>
        </p:txBody>
      </p:sp>
      <p:pic>
        <p:nvPicPr>
          <p:cNvPr id="495630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5675" y="1176338"/>
            <a:ext cx="3706813" cy="187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563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716088" y="1514475"/>
            <a:ext cx="24018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5633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743075" y="2792413"/>
            <a:ext cx="33480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563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09738" y="4133850"/>
            <a:ext cx="74342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563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5913" y="5705475"/>
            <a:ext cx="3908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37" name="Rectangle 21"/>
          <p:cNvSpPr>
            <a:spLocks noChangeArrowheads="1"/>
          </p:cNvSpPr>
          <p:nvPr/>
        </p:nvSpPr>
        <p:spPr bwMode="auto">
          <a:xfrm>
            <a:off x="6829425" y="5616575"/>
            <a:ext cx="2314575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(3x3x3=27 coefficients)</a:t>
            </a:r>
          </a:p>
        </p:txBody>
      </p:sp>
      <p:sp>
        <p:nvSpPr>
          <p:cNvPr id="495638" name="Rectangle 22"/>
          <p:cNvSpPr>
            <a:spLocks noChangeArrowheads="1"/>
          </p:cNvSpPr>
          <p:nvPr/>
        </p:nvSpPr>
        <p:spPr bwMode="auto">
          <a:xfrm>
            <a:off x="5111750" y="6497638"/>
            <a:ext cx="339725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(counting argument: 11x3-15=18)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5" grpId="0" animBg="1" autoUpdateAnimBg="0"/>
      <p:bldP spid="495628" grpId="0" animBg="1" autoUpdateAnimBg="0"/>
      <p:bldP spid="495637" grpId="0" animBg="1" autoUpdateAnimBg="0"/>
      <p:bldP spid="49563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Multi-view geometry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4601" name="Rectangle 9"/>
          <p:cNvSpPr>
            <a:spLocks noChangeArrowheads="1"/>
          </p:cNvSpPr>
          <p:nvPr/>
        </p:nvSpPr>
        <p:spPr bwMode="auto">
          <a:xfrm>
            <a:off x="6057900" y="3255963"/>
            <a:ext cx="3084513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(multi-linearity of determinants)</a:t>
            </a:r>
          </a:p>
        </p:txBody>
      </p:sp>
      <p:pic>
        <p:nvPicPr>
          <p:cNvPr id="494606" name="Picture 14" descr="fig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8900" y="1295400"/>
            <a:ext cx="3602038" cy="1792288"/>
          </a:xfrm>
          <a:prstGeom prst="rect">
            <a:avLst/>
          </a:prstGeom>
          <a:noFill/>
        </p:spPr>
      </p:pic>
      <p:pic>
        <p:nvPicPr>
          <p:cNvPr id="49460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781175" y="1497013"/>
            <a:ext cx="2540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460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41488" y="2935288"/>
            <a:ext cx="36258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4610" name="Rectangle 18"/>
          <p:cNvSpPr>
            <a:spLocks noChangeArrowheads="1"/>
          </p:cNvSpPr>
          <p:nvPr/>
        </p:nvSpPr>
        <p:spPr bwMode="auto">
          <a:xfrm>
            <a:off x="1992313" y="4787900"/>
            <a:ext cx="3084512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(= quadrifocal constraint!)</a:t>
            </a:r>
          </a:p>
        </p:txBody>
      </p:sp>
      <p:sp>
        <p:nvSpPr>
          <p:cNvPr id="494612" name="Rectangle 20"/>
          <p:cNvSpPr>
            <a:spLocks noChangeArrowheads="1"/>
          </p:cNvSpPr>
          <p:nvPr/>
        </p:nvSpPr>
        <p:spPr bwMode="auto">
          <a:xfrm>
            <a:off x="6176963" y="4278313"/>
            <a:ext cx="274637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(3x3x3x3=81 coefficients)</a:t>
            </a:r>
          </a:p>
        </p:txBody>
      </p:sp>
      <p:pic>
        <p:nvPicPr>
          <p:cNvPr id="494613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4344988"/>
            <a:ext cx="39814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4614" name="Rectangle 22"/>
          <p:cNvSpPr>
            <a:spLocks noChangeArrowheads="1"/>
          </p:cNvSpPr>
          <p:nvPr/>
        </p:nvSpPr>
        <p:spPr bwMode="auto">
          <a:xfrm>
            <a:off x="5111750" y="6497638"/>
            <a:ext cx="339725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600">
                <a:latin typeface="Tahoma" pitchFamily="34" charset="0"/>
              </a:rPr>
              <a:t>(counting argument: 11x4-15=29)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01" grpId="0" animBg="1" autoUpdateAnimBg="0"/>
      <p:bldP spid="494610" grpId="0" animBg="1" autoUpdateAnimBg="0"/>
      <p:bldP spid="494612" grpId="0" animBg="1" autoUpdateAnimBg="0"/>
      <p:bldP spid="49461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085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686AFDD8-2728-423A-A407-6C6498073760}" type="slidenum">
              <a:rPr lang="en-US"/>
              <a:pPr/>
              <a:t>36</a:t>
            </a:fld>
            <a:endParaRPr lang="en-US"/>
          </a:p>
        </p:txBody>
      </p:sp>
      <p:pic>
        <p:nvPicPr>
          <p:cNvPr id="1209346" name="Picture 2" descr="unwarped_left_cut"/>
          <p:cNvPicPr>
            <a:picLocks noChangeAspect="1" noChangeArrowheads="1"/>
          </p:cNvPicPr>
          <p:nvPr/>
        </p:nvPicPr>
        <p:blipFill>
          <a:blip r:embed="rId3"/>
          <a:srcRect l="11998" t="20949" r="12604" b="20181"/>
          <a:stretch>
            <a:fillRect/>
          </a:stretch>
        </p:blipFill>
        <p:spPr bwMode="auto">
          <a:xfrm>
            <a:off x="457200" y="1289050"/>
            <a:ext cx="28749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9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5925" y="1354138"/>
            <a:ext cx="38703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9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7239000" cy="616527"/>
          </a:xfrm>
        </p:spPr>
        <p:txBody>
          <a:bodyPr/>
          <a:lstStyle/>
          <a:p>
            <a:r>
              <a:rPr lang="en-US" sz="2800" dirty="0"/>
              <a:t>from perspective to </a:t>
            </a:r>
            <a:r>
              <a:rPr lang="en-US" sz="2800" dirty="0" err="1"/>
              <a:t>omnidirectional</a:t>
            </a:r>
            <a:r>
              <a:rPr lang="en-US" sz="2800" dirty="0"/>
              <a:t> cameras</a:t>
            </a:r>
          </a:p>
        </p:txBody>
      </p:sp>
      <p:pic>
        <p:nvPicPr>
          <p:cNvPr id="12093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5925" y="3690938"/>
            <a:ext cx="445452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9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744913"/>
            <a:ext cx="287496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9351" name="Oval 7"/>
          <p:cNvSpPr>
            <a:spLocks noChangeArrowheads="1"/>
          </p:cNvSpPr>
          <p:nvPr/>
        </p:nvSpPr>
        <p:spPr bwMode="auto">
          <a:xfrm>
            <a:off x="2508250" y="206057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2" name="Line 8"/>
          <p:cNvSpPr>
            <a:spLocks noChangeShapeType="1"/>
          </p:cNvSpPr>
          <p:nvPr/>
        </p:nvSpPr>
        <p:spPr bwMode="auto">
          <a:xfrm>
            <a:off x="2347913" y="2108200"/>
            <a:ext cx="4476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9353" name="Line 9"/>
          <p:cNvSpPr>
            <a:spLocks noChangeShapeType="1"/>
          </p:cNvSpPr>
          <p:nvPr/>
        </p:nvSpPr>
        <p:spPr bwMode="auto">
          <a:xfrm flipV="1">
            <a:off x="2555875" y="1862138"/>
            <a:ext cx="0" cy="454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9354" name="Oval 10"/>
          <p:cNvSpPr>
            <a:spLocks noChangeArrowheads="1"/>
          </p:cNvSpPr>
          <p:nvPr/>
        </p:nvSpPr>
        <p:spPr bwMode="auto">
          <a:xfrm>
            <a:off x="2695575" y="4751388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55" name="Line 11"/>
          <p:cNvSpPr>
            <a:spLocks noChangeShapeType="1"/>
          </p:cNvSpPr>
          <p:nvPr/>
        </p:nvSpPr>
        <p:spPr bwMode="auto">
          <a:xfrm flipV="1">
            <a:off x="1912938" y="4627563"/>
            <a:ext cx="1419225" cy="388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9356" name="Rectangle 12"/>
          <p:cNvSpPr>
            <a:spLocks noChangeArrowheads="1"/>
          </p:cNvSpPr>
          <p:nvPr/>
        </p:nvSpPr>
        <p:spPr bwMode="auto">
          <a:xfrm>
            <a:off x="611188" y="3065463"/>
            <a:ext cx="25447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0">
                <a:latin typeface="Comic Sans MS" pitchFamily="66" charset="0"/>
              </a:rPr>
              <a:t>perspective camera</a:t>
            </a:r>
          </a:p>
          <a:p>
            <a:pPr algn="ctr">
              <a:lnSpc>
                <a:spcPct val="90000"/>
              </a:lnSpc>
            </a:pPr>
            <a:r>
              <a:rPr lang="en-US" sz="1600" b="0">
                <a:latin typeface="Comic Sans MS" pitchFamily="66" charset="0"/>
              </a:rPr>
              <a:t>(2 constraints / feature)</a:t>
            </a:r>
            <a:endParaRPr lang="en-US" sz="1400" b="0">
              <a:latin typeface="Comic Sans MS" pitchFamily="66" charset="0"/>
            </a:endParaRPr>
          </a:p>
        </p:txBody>
      </p:sp>
      <p:sp>
        <p:nvSpPr>
          <p:cNvPr id="1209357" name="Rectangle 13"/>
          <p:cNvSpPr>
            <a:spLocks noChangeArrowheads="1"/>
          </p:cNvSpPr>
          <p:nvPr/>
        </p:nvSpPr>
        <p:spPr bwMode="auto">
          <a:xfrm>
            <a:off x="125413" y="5969000"/>
            <a:ext cx="3524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0">
                <a:latin typeface="Comic Sans MS" pitchFamily="66" charset="0"/>
              </a:rPr>
              <a:t>radial camera (uncalibrated)</a:t>
            </a:r>
          </a:p>
          <a:p>
            <a:pPr algn="ctr">
              <a:lnSpc>
                <a:spcPct val="90000"/>
              </a:lnSpc>
            </a:pPr>
            <a:r>
              <a:rPr lang="en-US" sz="1600" b="0">
                <a:latin typeface="Comic Sans MS" pitchFamily="66" charset="0"/>
              </a:rPr>
              <a:t>(1 constraints / feature)</a:t>
            </a:r>
            <a:endParaRPr lang="en-US" sz="1400" b="0">
              <a:latin typeface="Comic Sans MS" pitchFamily="66" charset="0"/>
            </a:endParaRPr>
          </a:p>
        </p:txBody>
      </p:sp>
      <p:sp>
        <p:nvSpPr>
          <p:cNvPr id="1209358" name="Rectangle 14"/>
          <p:cNvSpPr>
            <a:spLocks noChangeArrowheads="1"/>
          </p:cNvSpPr>
          <p:nvPr/>
        </p:nvSpPr>
        <p:spPr bwMode="auto">
          <a:xfrm>
            <a:off x="3649663" y="1169988"/>
            <a:ext cx="5494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>
                <a:latin typeface="Comic Sans MS" pitchFamily="66" charset="0"/>
              </a:rPr>
              <a:t>3 constraints allow to reconstruct 3D point</a:t>
            </a:r>
          </a:p>
        </p:txBody>
      </p:sp>
      <p:sp>
        <p:nvSpPr>
          <p:cNvPr id="1209359" name="Rectangle 15"/>
          <p:cNvSpPr>
            <a:spLocks noChangeArrowheads="1"/>
          </p:cNvSpPr>
          <p:nvPr/>
        </p:nvSpPr>
        <p:spPr bwMode="auto">
          <a:xfrm>
            <a:off x="3673475" y="3297238"/>
            <a:ext cx="4589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>
                <a:latin typeface="Comic Sans MS" pitchFamily="66" charset="0"/>
              </a:rPr>
              <a:t>more constraints also tell something about cameras</a:t>
            </a:r>
          </a:p>
        </p:txBody>
      </p:sp>
      <p:sp>
        <p:nvSpPr>
          <p:cNvPr id="1209360" name="Rectangle 16"/>
          <p:cNvSpPr>
            <a:spLocks noChangeArrowheads="1"/>
          </p:cNvSpPr>
          <p:nvPr/>
        </p:nvSpPr>
        <p:spPr bwMode="auto">
          <a:xfrm>
            <a:off x="3673475" y="5908675"/>
            <a:ext cx="539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>
                <a:latin typeface="Comic Sans MS" pitchFamily="66" charset="0"/>
              </a:rPr>
              <a:t>multilinear constraints known as epipolar, trifocal and quadrifocal constraints</a:t>
            </a:r>
          </a:p>
        </p:txBody>
      </p:sp>
      <p:sp>
        <p:nvSpPr>
          <p:cNvPr id="1209361" name="Rectangle 17"/>
          <p:cNvSpPr>
            <a:spLocks noChangeArrowheads="1"/>
          </p:cNvSpPr>
          <p:nvPr/>
        </p:nvSpPr>
        <p:spPr bwMode="auto">
          <a:xfrm>
            <a:off x="1593850" y="5016500"/>
            <a:ext cx="6365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>
                <a:solidFill>
                  <a:srgbClr val="FF0000"/>
                </a:solidFill>
                <a:latin typeface="Comic Sans MS" pitchFamily="66" charset="0"/>
              </a:rPr>
              <a:t>(0,0)</a:t>
            </a:r>
            <a:endParaRPr lang="en-US" sz="1000" b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09362" name="Oval 18"/>
          <p:cNvSpPr>
            <a:spLocks noChangeArrowheads="1"/>
          </p:cNvSpPr>
          <p:nvPr/>
        </p:nvSpPr>
        <p:spPr bwMode="auto">
          <a:xfrm>
            <a:off x="1860550" y="496411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363" name="Rectangle 19"/>
          <p:cNvSpPr>
            <a:spLocks noChangeArrowheads="1"/>
          </p:cNvSpPr>
          <p:nvPr/>
        </p:nvSpPr>
        <p:spPr bwMode="auto">
          <a:xfrm>
            <a:off x="2508250" y="4287838"/>
            <a:ext cx="866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0" i="1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1600" b="0">
                <a:solidFill>
                  <a:srgbClr val="FF0000"/>
                </a:solidFill>
                <a:latin typeface="Comic Sans MS" pitchFamily="66" charset="0"/>
              </a:rPr>
              <a:t>=(y,-x)</a:t>
            </a:r>
            <a:endParaRPr lang="en-US" sz="1000" b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09364" name="Rectangle 20"/>
          <p:cNvSpPr>
            <a:spLocks noChangeArrowheads="1"/>
          </p:cNvSpPr>
          <p:nvPr/>
        </p:nvSpPr>
        <p:spPr bwMode="auto">
          <a:xfrm>
            <a:off x="2476500" y="4840288"/>
            <a:ext cx="6159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>
                <a:solidFill>
                  <a:srgbClr val="FF0000"/>
                </a:solidFill>
                <a:latin typeface="Comic Sans MS" pitchFamily="66" charset="0"/>
              </a:rPr>
              <a:t>(x,y)</a:t>
            </a:r>
            <a:endParaRPr lang="en-US" sz="1000" b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54" grpId="0" animBg="1"/>
      <p:bldP spid="1209355" grpId="0" animBg="1"/>
      <p:bldP spid="1209357" grpId="0"/>
      <p:bldP spid="1209359" grpId="0"/>
      <p:bldP spid="1209360" grpId="0"/>
      <p:bldP spid="1209361" grpId="0"/>
      <p:bldP spid="1209362" grpId="0" animBg="1"/>
      <p:bldP spid="1209363" grpId="0"/>
      <p:bldP spid="12093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085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F3FACA04-D6F1-4074-85AD-046F43EAE29F}" type="slidenum">
              <a:rPr lang="en-US"/>
              <a:pPr/>
              <a:t>37</a:t>
            </a:fld>
            <a:endParaRPr lang="en-US"/>
          </a:p>
        </p:txBody>
      </p:sp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Quadrifocal constraint</a:t>
            </a:r>
          </a:p>
        </p:txBody>
      </p:sp>
      <p:pic>
        <p:nvPicPr>
          <p:cNvPr id="129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5788" y="2938463"/>
            <a:ext cx="5351462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1475" y="1614488"/>
            <a:ext cx="52276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375" y="4975225"/>
            <a:ext cx="3143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085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D406D543-397B-49A4-9AC5-E9F5E8C43D52}" type="slidenum">
              <a:rPr lang="en-US"/>
              <a:pPr/>
              <a:t>38</a:t>
            </a:fld>
            <a:endParaRPr lang="en-US"/>
          </a:p>
        </p:txBody>
      </p:sp>
      <p:sp>
        <p:nvSpPr>
          <p:cNvPr id="1210382" name="Oval 14"/>
          <p:cNvSpPr>
            <a:spLocks noChangeArrowheads="1"/>
          </p:cNvSpPr>
          <p:nvPr/>
        </p:nvSpPr>
        <p:spPr bwMode="auto">
          <a:xfrm>
            <a:off x="1869931" y="341890"/>
            <a:ext cx="1020762" cy="9763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7239000" cy="782782"/>
          </a:xfrm>
        </p:spPr>
        <p:txBody>
          <a:bodyPr/>
          <a:lstStyle/>
          <a:p>
            <a:r>
              <a:rPr lang="en-US" sz="3200" dirty="0"/>
              <a:t>Radial </a:t>
            </a:r>
            <a:r>
              <a:rPr lang="en-US" sz="3200" dirty="0" err="1"/>
              <a:t>quadrifocal</a:t>
            </a:r>
            <a:r>
              <a:rPr lang="en-US" sz="3200" dirty="0"/>
              <a:t> tensor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28000" cy="158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Linearly compute radial </a:t>
            </a:r>
            <a:r>
              <a:rPr lang="en-US" sz="2400" dirty="0" err="1">
                <a:latin typeface="Comic Sans MS" pitchFamily="66" charset="0"/>
              </a:rPr>
              <a:t>quadrifocal</a:t>
            </a:r>
            <a:r>
              <a:rPr lang="en-US" sz="2400" dirty="0">
                <a:latin typeface="Comic Sans MS" pitchFamily="66" charset="0"/>
              </a:rPr>
              <a:t> tensor </a:t>
            </a:r>
            <a:r>
              <a:rPr lang="en-US" sz="2400" dirty="0" err="1">
                <a:latin typeface="Comic Sans MS" pitchFamily="66" charset="0"/>
              </a:rPr>
              <a:t>Q</a:t>
            </a:r>
            <a:r>
              <a:rPr lang="en-US" sz="2400" baseline="30000" dirty="0" err="1">
                <a:latin typeface="Comic Sans MS" pitchFamily="66" charset="0"/>
              </a:rPr>
              <a:t>ijkl</a:t>
            </a:r>
            <a:r>
              <a:rPr lang="en-US" sz="2400" dirty="0">
                <a:latin typeface="Comic Sans MS" pitchFamily="66" charset="0"/>
              </a:rPr>
              <a:t>   from 15 pts in 4 views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/>
              <a:t>Reconstruct 3D scene and use it for calibration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6938963" y="2306638"/>
            <a:ext cx="228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(2x2x2x2 tensor)</a:t>
            </a:r>
          </a:p>
        </p:txBody>
      </p:sp>
      <p:pic>
        <p:nvPicPr>
          <p:cNvPr id="12103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010025" y="2203450"/>
            <a:ext cx="29987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03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910013" y="5554663"/>
            <a:ext cx="26241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0375" name="Rectangle 7"/>
          <p:cNvSpPr>
            <a:spLocks noChangeArrowheads="1"/>
          </p:cNvSpPr>
          <p:nvPr/>
        </p:nvSpPr>
        <p:spPr bwMode="auto">
          <a:xfrm>
            <a:off x="6508750" y="5619750"/>
            <a:ext cx="198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(2x2x2 tensor)</a:t>
            </a:r>
          </a:p>
        </p:txBody>
      </p:sp>
      <p:sp>
        <p:nvSpPr>
          <p:cNvPr id="1210376" name="Rectangle 8"/>
          <p:cNvSpPr>
            <a:spLocks noChangeArrowheads="1"/>
          </p:cNvSpPr>
          <p:nvPr/>
        </p:nvSpPr>
        <p:spPr bwMode="auto">
          <a:xfrm>
            <a:off x="952500" y="3387725"/>
            <a:ext cx="75453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0" dirty="0">
                <a:solidFill>
                  <a:srgbClr val="FF6600"/>
                </a:solidFill>
                <a:latin typeface="Comic Sans MS" pitchFamily="66" charset="0"/>
              </a:rPr>
              <a:t>Not easy for real data, hard to avoid degenerate cases (e.g. 3 optical axes intersect in single point).  However, degenerate case leads to simpler 3 view algorithm for pure rotation</a:t>
            </a:r>
          </a:p>
        </p:txBody>
      </p:sp>
      <p:sp>
        <p:nvSpPr>
          <p:cNvPr id="1210377" name="Rectangle 9"/>
          <p:cNvSpPr>
            <a:spLocks noChangeArrowheads="1"/>
          </p:cNvSpPr>
          <p:nvPr/>
        </p:nvSpPr>
        <p:spPr bwMode="auto">
          <a:xfrm>
            <a:off x="496888" y="5146675"/>
            <a:ext cx="7761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Comic Sans MS" pitchFamily="66" charset="0"/>
              </a:rPr>
              <a:t>  Radial trifocal tensor </a:t>
            </a:r>
            <a:r>
              <a:rPr lang="en-US" sz="2400" b="0" dirty="0" err="1">
                <a:latin typeface="Comic Sans MS" pitchFamily="66" charset="0"/>
              </a:rPr>
              <a:t>T</a:t>
            </a:r>
            <a:r>
              <a:rPr lang="en-US" sz="2400" b="0" baseline="30000" dirty="0" err="1">
                <a:latin typeface="Comic Sans MS" pitchFamily="66" charset="0"/>
              </a:rPr>
              <a:t>ijk</a:t>
            </a:r>
            <a:r>
              <a:rPr lang="en-US" sz="2400" b="0" dirty="0">
                <a:latin typeface="Comic Sans MS" pitchFamily="66" charset="0"/>
              </a:rPr>
              <a:t> from 7 points in 3 views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400" b="0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Comic Sans MS" pitchFamily="66" charset="0"/>
              </a:rPr>
              <a:t>  Reconstruct 2D panorama and use it for calibration</a:t>
            </a:r>
          </a:p>
        </p:txBody>
      </p:sp>
      <p:pic>
        <p:nvPicPr>
          <p:cNvPr id="121038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29525" y="890588"/>
            <a:ext cx="1357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0381" name="Picture 13" descr="a8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8753" t="8228" r="20323" b="12330"/>
          <a:stretch>
            <a:fillRect/>
          </a:stretch>
        </p:blipFill>
        <p:spPr bwMode="auto">
          <a:xfrm>
            <a:off x="1787236" y="374073"/>
            <a:ext cx="1108364" cy="969818"/>
          </a:xfrm>
          <a:prstGeom prst="rect">
            <a:avLst/>
          </a:prstGeom>
          <a:noFill/>
        </p:spPr>
      </p:pic>
      <p:sp>
        <p:nvSpPr>
          <p:cNvPr id="1210383" name="Line 15"/>
          <p:cNvSpPr>
            <a:spLocks noChangeShapeType="1"/>
          </p:cNvSpPr>
          <p:nvPr/>
        </p:nvSpPr>
        <p:spPr bwMode="auto">
          <a:xfrm flipV="1">
            <a:off x="2368406" y="495877"/>
            <a:ext cx="385762" cy="3317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0384" name="Oval 16"/>
          <p:cNvSpPr>
            <a:spLocks noChangeArrowheads="1"/>
          </p:cNvSpPr>
          <p:nvPr/>
        </p:nvSpPr>
        <p:spPr bwMode="auto">
          <a:xfrm>
            <a:off x="2338243" y="803852"/>
            <a:ext cx="52388" cy="492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0385" name="Oval 17"/>
          <p:cNvSpPr>
            <a:spLocks noChangeArrowheads="1"/>
          </p:cNvSpPr>
          <p:nvPr/>
        </p:nvSpPr>
        <p:spPr bwMode="auto">
          <a:xfrm>
            <a:off x="2528743" y="641927"/>
            <a:ext cx="52388" cy="492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0386" name="Text Box 18"/>
          <p:cNvSpPr txBox="1">
            <a:spLocks noChangeArrowheads="1"/>
          </p:cNvSpPr>
          <p:nvPr/>
        </p:nvSpPr>
        <p:spPr bwMode="auto">
          <a:xfrm>
            <a:off x="2182668" y="413327"/>
            <a:ext cx="48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3300"/>
                </a:solidFill>
              </a:rPr>
              <a:t>(x,y)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5" grpId="0"/>
      <p:bldP spid="1210376" grpId="0"/>
      <p:bldP spid="12103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085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6BC73432-9E06-4AE3-A43E-1833BF63E437}" type="slidenum">
              <a:rPr lang="en-US"/>
              <a:pPr/>
              <a:t>39</a:t>
            </a:fld>
            <a:endParaRPr lang="en-US"/>
          </a:p>
        </p:txBody>
      </p:sp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7239000" cy="865909"/>
          </a:xfrm>
        </p:spPr>
        <p:txBody>
          <a:bodyPr/>
          <a:lstStyle/>
          <a:p>
            <a:r>
              <a:rPr lang="en-US" sz="3200" dirty="0"/>
              <a:t>Dealing with Wide FOV Camera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99309"/>
            <a:ext cx="7162800" cy="5230091"/>
          </a:xfrm>
        </p:spPr>
        <p:txBody>
          <a:bodyPr/>
          <a:lstStyle/>
          <a:p>
            <a:r>
              <a:rPr lang="en-US" sz="2400" dirty="0"/>
              <a:t>Two-step linear approach to compute radial distortion</a:t>
            </a:r>
          </a:p>
          <a:p>
            <a:r>
              <a:rPr lang="en-US" sz="2400" dirty="0"/>
              <a:t>Estimates distortion polynomial of arbitrary degree </a:t>
            </a:r>
          </a:p>
        </p:txBody>
      </p:sp>
      <p:pic>
        <p:nvPicPr>
          <p:cNvPr id="1211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2640013"/>
            <a:ext cx="46513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1397" name="Picture 5" descr="unwarped_left_c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938" y="4079875"/>
            <a:ext cx="288448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1398" name="Picture 6" descr="k2_3views_and_combined_c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13" y="3970338"/>
            <a:ext cx="30146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1401" name="Rectangle 9"/>
          <p:cNvSpPr>
            <a:spLocks noChangeArrowheads="1"/>
          </p:cNvSpPr>
          <p:nvPr/>
        </p:nvSpPr>
        <p:spPr bwMode="auto">
          <a:xfrm>
            <a:off x="5016500" y="1006475"/>
            <a:ext cx="3522663" cy="350838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1700" b="0" dirty="0">
                <a:solidFill>
                  <a:schemeClr val="accent2"/>
                </a:solidFill>
                <a:latin typeface="Comic Sans MS" pitchFamily="66" charset="0"/>
              </a:rPr>
              <a:t>(Thirthala and Pollefeys CVPR05)</a:t>
            </a:r>
          </a:p>
        </p:txBody>
      </p:sp>
      <p:sp>
        <p:nvSpPr>
          <p:cNvPr id="1211403" name="Rectangle 11"/>
          <p:cNvSpPr>
            <a:spLocks noChangeArrowheads="1"/>
          </p:cNvSpPr>
          <p:nvPr/>
        </p:nvSpPr>
        <p:spPr bwMode="auto">
          <a:xfrm>
            <a:off x="3727450" y="6276975"/>
            <a:ext cx="189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undistorted image</a:t>
            </a:r>
          </a:p>
        </p:txBody>
      </p:sp>
      <p:pic>
        <p:nvPicPr>
          <p:cNvPr id="1211405" name="Picture 13" descr="all_k_ransac_on_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4288" y="2782888"/>
            <a:ext cx="2587625" cy="2152650"/>
          </a:xfrm>
          <a:prstGeom prst="rect">
            <a:avLst/>
          </a:prstGeom>
          <a:noFill/>
        </p:spPr>
      </p:pic>
      <p:sp>
        <p:nvSpPr>
          <p:cNvPr id="1211406" name="Rectangle 14"/>
          <p:cNvSpPr>
            <a:spLocks noChangeArrowheads="1"/>
          </p:cNvSpPr>
          <p:nvPr/>
        </p:nvSpPr>
        <p:spPr bwMode="auto">
          <a:xfrm>
            <a:off x="6586538" y="4948238"/>
            <a:ext cx="2133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estimated distortion</a:t>
            </a:r>
          </a:p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(4-8 coefficients)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GB"/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7162800" cy="4114800"/>
          </a:xfrm>
        </p:spPr>
        <p:txBody>
          <a:bodyPr/>
          <a:lstStyle/>
          <a:p>
            <a:r>
              <a:rPr lang="en-US"/>
              <a:t>Avoid explicit calibration procedure</a:t>
            </a:r>
          </a:p>
          <a:p>
            <a:pPr lvl="1"/>
            <a:r>
              <a:rPr lang="en-US"/>
              <a:t>Complex procedure</a:t>
            </a:r>
          </a:p>
          <a:p>
            <a:pPr lvl="1"/>
            <a:r>
              <a:rPr lang="en-US"/>
              <a:t>Need for calibration object </a:t>
            </a:r>
          </a:p>
          <a:p>
            <a:pPr lvl="1"/>
            <a:r>
              <a:rPr lang="en-US"/>
              <a:t>Need to maintain calibration </a:t>
            </a:r>
          </a:p>
        </p:txBody>
      </p:sp>
      <p:pic>
        <p:nvPicPr>
          <p:cNvPr id="661508" name="Picture 4" descr="m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4196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085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A4D0DD8D-B72A-4471-B52E-7F4AC57301E3}" type="slidenum">
              <a:rPr lang="en-US"/>
              <a:pPr/>
              <a:t>40</a:t>
            </a:fld>
            <a:endParaRPr lang="en-US"/>
          </a:p>
        </p:txBody>
      </p:sp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7239000" cy="796636"/>
          </a:xfrm>
        </p:spPr>
        <p:txBody>
          <a:bodyPr/>
          <a:lstStyle/>
          <a:p>
            <a:r>
              <a:rPr lang="en-US" sz="3200" dirty="0"/>
              <a:t>Dealing with Wide FOV Camera</a:t>
            </a:r>
          </a:p>
        </p:txBody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82436"/>
            <a:ext cx="7162800" cy="5146964"/>
          </a:xfrm>
        </p:spPr>
        <p:txBody>
          <a:bodyPr/>
          <a:lstStyle/>
          <a:p>
            <a:r>
              <a:rPr lang="en-US" sz="2400" dirty="0"/>
              <a:t>Two-step linear approach to compute radial distortion</a:t>
            </a:r>
          </a:p>
          <a:p>
            <a:r>
              <a:rPr lang="en-US" sz="2400" dirty="0"/>
              <a:t>Estimates distortion polynomial of arbitrary degree </a:t>
            </a:r>
          </a:p>
        </p:txBody>
      </p:sp>
      <p:pic>
        <p:nvPicPr>
          <p:cNvPr id="1295367" name="Picture 7" descr="input3_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3141663"/>
            <a:ext cx="1490662" cy="1495425"/>
          </a:xfrm>
          <a:prstGeom prst="rect">
            <a:avLst/>
          </a:prstGeom>
          <a:noFill/>
        </p:spPr>
      </p:pic>
      <p:pic>
        <p:nvPicPr>
          <p:cNvPr id="1295368" name="Picture 8" descr="cubemap_c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2881313"/>
            <a:ext cx="2449513" cy="1936750"/>
          </a:xfrm>
          <a:prstGeom prst="rect">
            <a:avLst/>
          </a:prstGeom>
          <a:noFill/>
        </p:spPr>
      </p:pic>
      <p:sp>
        <p:nvSpPr>
          <p:cNvPr id="1295369" name="Rectangle 9"/>
          <p:cNvSpPr>
            <a:spLocks noChangeArrowheads="1"/>
          </p:cNvSpPr>
          <p:nvPr/>
        </p:nvSpPr>
        <p:spPr bwMode="auto">
          <a:xfrm>
            <a:off x="5016500" y="1006475"/>
            <a:ext cx="3522663" cy="350838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1700" b="0">
                <a:solidFill>
                  <a:schemeClr val="accent2"/>
                </a:solidFill>
                <a:latin typeface="Comic Sans MS" pitchFamily="66" charset="0"/>
              </a:rPr>
              <a:t>(Thirthala and Pollefeys CVPR05)</a:t>
            </a:r>
          </a:p>
        </p:txBody>
      </p:sp>
      <p:sp>
        <p:nvSpPr>
          <p:cNvPr id="1295370" name="Rectangle 10"/>
          <p:cNvSpPr>
            <a:spLocks noChangeArrowheads="1"/>
          </p:cNvSpPr>
          <p:nvPr/>
        </p:nvSpPr>
        <p:spPr bwMode="auto">
          <a:xfrm>
            <a:off x="6294438" y="4849813"/>
            <a:ext cx="188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unfolded cubemap</a:t>
            </a:r>
          </a:p>
        </p:txBody>
      </p:sp>
      <p:pic>
        <p:nvPicPr>
          <p:cNvPr id="1295372" name="Picture 12" descr="k_final_f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6713" y="2990850"/>
            <a:ext cx="2632075" cy="2146300"/>
          </a:xfrm>
          <a:prstGeom prst="rect">
            <a:avLst/>
          </a:prstGeom>
          <a:noFill/>
        </p:spPr>
      </p:pic>
      <p:sp>
        <p:nvSpPr>
          <p:cNvPr id="1295373" name="Rectangle 13"/>
          <p:cNvSpPr>
            <a:spLocks noChangeArrowheads="1"/>
          </p:cNvSpPr>
          <p:nvPr/>
        </p:nvSpPr>
        <p:spPr bwMode="auto">
          <a:xfrm>
            <a:off x="3162300" y="5145088"/>
            <a:ext cx="2133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estimated distortion</a:t>
            </a:r>
          </a:p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(4-8 coefficients)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085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8F44105A-AA6F-4F59-A153-998A951F3099}" type="slidenum">
              <a:rPr lang="en-US"/>
              <a:pPr/>
              <a:t>41</a:t>
            </a:fld>
            <a:endParaRPr lang="en-US"/>
          </a:p>
        </p:txBody>
      </p:sp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Non-parametric distortion calibration</a:t>
            </a:r>
            <a:endParaRPr lang="en-US" sz="3200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Models fish-eye lenses, cata-dioptric systems, etc.</a:t>
            </a:r>
          </a:p>
        </p:txBody>
      </p:sp>
      <p:pic>
        <p:nvPicPr>
          <p:cNvPr id="1212420" name="Picture 4" descr="omni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24063"/>
            <a:ext cx="4572000" cy="3430587"/>
          </a:xfrm>
          <a:prstGeom prst="rect">
            <a:avLst/>
          </a:prstGeom>
          <a:noFill/>
        </p:spPr>
      </p:pic>
      <p:pic>
        <p:nvPicPr>
          <p:cNvPr id="1212421" name="Picture 5" descr="a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2043113"/>
            <a:ext cx="4451350" cy="2989262"/>
          </a:xfrm>
          <a:prstGeom prst="rect">
            <a:avLst/>
          </a:prstGeom>
          <a:noFill/>
        </p:spPr>
      </p:pic>
      <p:pic>
        <p:nvPicPr>
          <p:cNvPr id="1212422" name="Picture 6" descr="a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00" y="2043113"/>
            <a:ext cx="4451350" cy="2989262"/>
          </a:xfrm>
          <a:prstGeom prst="rect">
            <a:avLst/>
          </a:prstGeom>
          <a:noFill/>
        </p:spPr>
      </p:pic>
      <p:pic>
        <p:nvPicPr>
          <p:cNvPr id="1212423" name="Picture 7" descr="a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400" y="2043113"/>
            <a:ext cx="4451350" cy="2989262"/>
          </a:xfrm>
          <a:prstGeom prst="rect">
            <a:avLst/>
          </a:prstGeom>
          <a:noFill/>
        </p:spPr>
      </p:pic>
      <p:pic>
        <p:nvPicPr>
          <p:cNvPr id="1212424" name="Picture 8" descr="Nikon FCE8 Fisheye f/Coolpix 700-990 (Not 775) (IMP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8149">
            <a:off x="2608263" y="4852988"/>
            <a:ext cx="1739900" cy="1739900"/>
          </a:xfrm>
          <a:prstGeom prst="rect">
            <a:avLst/>
          </a:prstGeom>
          <a:noFill/>
        </p:spPr>
      </p:pic>
      <p:sp>
        <p:nvSpPr>
          <p:cNvPr id="1212425" name="Rectangle 9"/>
          <p:cNvSpPr>
            <a:spLocks noChangeArrowheads="1"/>
          </p:cNvSpPr>
          <p:nvPr/>
        </p:nvSpPr>
        <p:spPr bwMode="auto">
          <a:xfrm>
            <a:off x="5351463" y="1186584"/>
            <a:ext cx="3622675" cy="350838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1700" b="0" dirty="0" smtClean="0">
                <a:solidFill>
                  <a:schemeClr val="accent2"/>
                </a:solidFill>
                <a:latin typeface="Comic Sans MS" pitchFamily="66" charset="0"/>
              </a:rPr>
              <a:t>(Thirthala and Pollefeys, ICCV’05)</a:t>
            </a:r>
            <a:endParaRPr lang="de-DE" sz="1700" b="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12426" name="Line 10"/>
          <p:cNvSpPr>
            <a:spLocks noChangeShapeType="1"/>
          </p:cNvSpPr>
          <p:nvPr/>
        </p:nvSpPr>
        <p:spPr bwMode="auto">
          <a:xfrm flipV="1">
            <a:off x="2578100" y="2987675"/>
            <a:ext cx="522288" cy="427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5178425" y="5073650"/>
            <a:ext cx="1758950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2428" name="Line 12"/>
          <p:cNvSpPr>
            <a:spLocks noChangeShapeType="1"/>
          </p:cNvSpPr>
          <p:nvPr/>
        </p:nvSpPr>
        <p:spPr bwMode="auto">
          <a:xfrm>
            <a:off x="3729038" y="5710238"/>
            <a:ext cx="13890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 flipV="1">
            <a:off x="3702050" y="4598988"/>
            <a:ext cx="1138238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2430" name="Arc 14"/>
          <p:cNvSpPr>
            <a:spLocks/>
          </p:cNvSpPr>
          <p:nvPr/>
        </p:nvSpPr>
        <p:spPr bwMode="auto">
          <a:xfrm>
            <a:off x="3657600" y="5083175"/>
            <a:ext cx="914400" cy="622300"/>
          </a:xfrm>
          <a:custGeom>
            <a:avLst/>
            <a:gdLst>
              <a:gd name="G0" fmla="+- 0 0 0"/>
              <a:gd name="G1" fmla="+- 14702 0 0"/>
              <a:gd name="G2" fmla="+- 21600 0 0"/>
              <a:gd name="T0" fmla="*/ 15825 w 21600"/>
              <a:gd name="T1" fmla="*/ 0 h 14702"/>
              <a:gd name="T2" fmla="*/ 21600 w 21600"/>
              <a:gd name="T3" fmla="*/ 14702 h 14702"/>
              <a:gd name="T4" fmla="*/ 0 w 21600"/>
              <a:gd name="T5" fmla="*/ 14702 h 14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02" fill="none" extrusionOk="0">
                <a:moveTo>
                  <a:pt x="15824" y="0"/>
                </a:moveTo>
                <a:cubicBezTo>
                  <a:pt x="19536" y="3995"/>
                  <a:pt x="21600" y="9248"/>
                  <a:pt x="21600" y="14702"/>
                </a:cubicBezTo>
              </a:path>
              <a:path w="21600" h="14702" stroke="0" extrusionOk="0">
                <a:moveTo>
                  <a:pt x="15824" y="0"/>
                </a:moveTo>
                <a:cubicBezTo>
                  <a:pt x="19536" y="3995"/>
                  <a:pt x="21600" y="9248"/>
                  <a:pt x="21600" y="14702"/>
                </a:cubicBezTo>
                <a:lnTo>
                  <a:pt x="0" y="14702"/>
                </a:lnTo>
                <a:close/>
              </a:path>
            </a:pathLst>
          </a:cu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V="1">
            <a:off x="6921500" y="3790950"/>
            <a:ext cx="1588" cy="128746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2432" name="Rectangle 16"/>
          <p:cNvSpPr>
            <a:spLocks noChangeArrowheads="1"/>
          </p:cNvSpPr>
          <p:nvPr/>
        </p:nvSpPr>
        <p:spPr bwMode="auto">
          <a:xfrm>
            <a:off x="6054725" y="5133975"/>
            <a:ext cx="185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normalized radius</a:t>
            </a:r>
          </a:p>
        </p:txBody>
      </p:sp>
      <p:sp>
        <p:nvSpPr>
          <p:cNvPr id="1212433" name="Rectangle 17"/>
          <p:cNvSpPr>
            <a:spLocks noChangeArrowheads="1"/>
          </p:cNvSpPr>
          <p:nvPr/>
        </p:nvSpPr>
        <p:spPr bwMode="auto">
          <a:xfrm rot="16200000">
            <a:off x="4560887" y="3575051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6" grpId="0" animBg="1"/>
      <p:bldP spid="1212427" grpId="0" animBg="1"/>
      <p:bldP spid="1212428" grpId="0" animBg="1"/>
      <p:bldP spid="1212429" grpId="0" animBg="1"/>
      <p:bldP spid="1212430" grpId="0" animBg="1"/>
      <p:bldP spid="12124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085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F6841DE3-5213-417F-94D8-6B8549E49EC8}" type="slidenum">
              <a:rPr lang="en-US"/>
              <a:pPr/>
              <a:t>42</a:t>
            </a:fld>
            <a:endParaRPr lang="en-US"/>
          </a:p>
        </p:txBody>
      </p:sp>
      <p:pic>
        <p:nvPicPr>
          <p:cNvPr id="1213442" name="Picture 2" descr="hyp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2182813"/>
            <a:ext cx="3867150" cy="2901950"/>
          </a:xfrm>
          <a:prstGeom prst="rect">
            <a:avLst/>
          </a:prstGeom>
          <a:noFill/>
        </p:spPr>
      </p:pic>
      <p:sp>
        <p:nvSpPr>
          <p:cNvPr id="1213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Non-parametric distortion calibration</a:t>
            </a:r>
          </a:p>
        </p:txBody>
      </p:sp>
      <p:sp>
        <p:nvSpPr>
          <p:cNvPr id="1213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1537855"/>
            <a:ext cx="7162800" cy="5091545"/>
          </a:xfrm>
        </p:spPr>
        <p:txBody>
          <a:bodyPr/>
          <a:lstStyle/>
          <a:p>
            <a:r>
              <a:rPr lang="en-US" sz="2800" dirty="0"/>
              <a:t>Models fish-eye lenses, </a:t>
            </a:r>
            <a:r>
              <a:rPr lang="en-US" sz="2800" dirty="0" err="1"/>
              <a:t>cata-dioptric</a:t>
            </a:r>
            <a:r>
              <a:rPr lang="en-US" sz="2800" dirty="0"/>
              <a:t> systems, etc.</a:t>
            </a:r>
          </a:p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1213445" name="Picture 5" descr="a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19300"/>
            <a:ext cx="5043488" cy="3386138"/>
          </a:xfrm>
          <a:prstGeom prst="rect">
            <a:avLst/>
          </a:prstGeom>
          <a:noFill/>
        </p:spPr>
      </p:pic>
      <p:pic>
        <p:nvPicPr>
          <p:cNvPr id="1213446" name="Picture 6" descr="a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19300"/>
            <a:ext cx="5043488" cy="3386138"/>
          </a:xfrm>
          <a:prstGeom prst="rect">
            <a:avLst/>
          </a:prstGeom>
          <a:noFill/>
        </p:spPr>
      </p:pic>
      <p:pic>
        <p:nvPicPr>
          <p:cNvPr id="1213447" name="Picture 7" descr="a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19300"/>
            <a:ext cx="5043488" cy="3386138"/>
          </a:xfrm>
          <a:prstGeom prst="rect">
            <a:avLst/>
          </a:prstGeom>
          <a:noFill/>
        </p:spPr>
      </p:pic>
      <p:pic>
        <p:nvPicPr>
          <p:cNvPr id="1213448" name="Picture 8" descr="The image “http://www.digit.pl/gfx/news/digit/eye360.jpg” cannot be displayed, because it contains errors.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0909"/>
          <a:stretch>
            <a:fillRect/>
          </a:stretch>
        </p:blipFill>
        <p:spPr bwMode="auto">
          <a:xfrm>
            <a:off x="3089275" y="5221288"/>
            <a:ext cx="2119313" cy="1131887"/>
          </a:xfrm>
          <a:prstGeom prst="rect">
            <a:avLst/>
          </a:prstGeom>
          <a:noFill/>
        </p:spPr>
      </p:pic>
      <p:sp>
        <p:nvSpPr>
          <p:cNvPr id="1213449" name="Rectangle 9"/>
          <p:cNvSpPr>
            <a:spLocks noChangeArrowheads="1"/>
          </p:cNvSpPr>
          <p:nvPr/>
        </p:nvSpPr>
        <p:spPr bwMode="auto">
          <a:xfrm>
            <a:off x="5351463" y="1200439"/>
            <a:ext cx="3622675" cy="350838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 type="none" w="sm" len="lg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20000"/>
            </a:pPr>
            <a:r>
              <a:rPr lang="de-DE" sz="1700" b="0" dirty="0">
                <a:solidFill>
                  <a:schemeClr val="accent2"/>
                </a:solidFill>
                <a:latin typeface="Comic Sans MS" pitchFamily="66" charset="0"/>
              </a:rPr>
              <a:t>(Thirthala and Pollefeys, ICCV’05)</a:t>
            </a:r>
          </a:p>
        </p:txBody>
      </p:sp>
      <p:sp>
        <p:nvSpPr>
          <p:cNvPr id="1213450" name="Line 10"/>
          <p:cNvSpPr>
            <a:spLocks noChangeShapeType="1"/>
          </p:cNvSpPr>
          <p:nvPr/>
        </p:nvSpPr>
        <p:spPr bwMode="auto">
          <a:xfrm flipV="1">
            <a:off x="2851150" y="5807075"/>
            <a:ext cx="3379788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1" name="Line 11"/>
          <p:cNvSpPr>
            <a:spLocks noChangeShapeType="1"/>
          </p:cNvSpPr>
          <p:nvPr/>
        </p:nvSpPr>
        <p:spPr bwMode="auto">
          <a:xfrm flipV="1">
            <a:off x="4784725" y="4573588"/>
            <a:ext cx="285750" cy="1228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2" name="Arc 12"/>
          <p:cNvSpPr>
            <a:spLocks/>
          </p:cNvSpPr>
          <p:nvPr/>
        </p:nvSpPr>
        <p:spPr bwMode="auto">
          <a:xfrm>
            <a:off x="4687888" y="4951413"/>
            <a:ext cx="914400" cy="862012"/>
          </a:xfrm>
          <a:custGeom>
            <a:avLst/>
            <a:gdLst>
              <a:gd name="G0" fmla="+- 0 0 0"/>
              <a:gd name="G1" fmla="+- 20349 0 0"/>
              <a:gd name="G2" fmla="+- 21600 0 0"/>
              <a:gd name="T0" fmla="*/ 7243 w 21600"/>
              <a:gd name="T1" fmla="*/ 0 h 20349"/>
              <a:gd name="T2" fmla="*/ 21600 w 21600"/>
              <a:gd name="T3" fmla="*/ 20349 h 20349"/>
              <a:gd name="T4" fmla="*/ 0 w 21600"/>
              <a:gd name="T5" fmla="*/ 20349 h 20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349" fill="none" extrusionOk="0">
                <a:moveTo>
                  <a:pt x="7243" y="-1"/>
                </a:moveTo>
                <a:cubicBezTo>
                  <a:pt x="15851" y="3063"/>
                  <a:pt x="21600" y="11212"/>
                  <a:pt x="21600" y="20349"/>
                </a:cubicBezTo>
              </a:path>
              <a:path w="21600" h="20349" stroke="0" extrusionOk="0">
                <a:moveTo>
                  <a:pt x="7243" y="-1"/>
                </a:moveTo>
                <a:cubicBezTo>
                  <a:pt x="15851" y="3063"/>
                  <a:pt x="21600" y="11212"/>
                  <a:pt x="21600" y="20349"/>
                </a:cubicBezTo>
                <a:lnTo>
                  <a:pt x="0" y="20349"/>
                </a:lnTo>
                <a:close/>
              </a:path>
            </a:pathLst>
          </a:cu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3453" name="Line 13"/>
          <p:cNvSpPr>
            <a:spLocks noChangeShapeType="1"/>
          </p:cNvSpPr>
          <p:nvPr/>
        </p:nvSpPr>
        <p:spPr bwMode="auto">
          <a:xfrm flipV="1">
            <a:off x="3040063" y="5521325"/>
            <a:ext cx="1811337" cy="3143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4" name="Line 14"/>
          <p:cNvSpPr>
            <a:spLocks noChangeShapeType="1"/>
          </p:cNvSpPr>
          <p:nvPr/>
        </p:nvSpPr>
        <p:spPr bwMode="auto">
          <a:xfrm>
            <a:off x="5538788" y="4959350"/>
            <a:ext cx="1300162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5" name="Line 15"/>
          <p:cNvSpPr>
            <a:spLocks noChangeShapeType="1"/>
          </p:cNvSpPr>
          <p:nvPr/>
        </p:nvSpPr>
        <p:spPr bwMode="auto">
          <a:xfrm flipH="1" flipV="1">
            <a:off x="6842125" y="3495675"/>
            <a:ext cx="6350" cy="10366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6" name="Line 16"/>
          <p:cNvSpPr>
            <a:spLocks noChangeShapeType="1"/>
          </p:cNvSpPr>
          <p:nvPr/>
        </p:nvSpPr>
        <p:spPr bwMode="auto">
          <a:xfrm>
            <a:off x="5294313" y="4957763"/>
            <a:ext cx="2603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7" name="Line 17"/>
          <p:cNvSpPr>
            <a:spLocks noChangeShapeType="1"/>
          </p:cNvSpPr>
          <p:nvPr/>
        </p:nvSpPr>
        <p:spPr bwMode="auto">
          <a:xfrm flipV="1">
            <a:off x="6845300" y="4579938"/>
            <a:ext cx="0" cy="279400"/>
          </a:xfrm>
          <a:prstGeom prst="line">
            <a:avLst/>
          </a:prstGeom>
          <a:noFill/>
          <a:ln w="1905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8" name="Line 18"/>
          <p:cNvSpPr>
            <a:spLocks noChangeShapeType="1"/>
          </p:cNvSpPr>
          <p:nvPr/>
        </p:nvSpPr>
        <p:spPr bwMode="auto">
          <a:xfrm flipV="1">
            <a:off x="2686050" y="2906713"/>
            <a:ext cx="873125" cy="723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59" name="Rectangle 19"/>
          <p:cNvSpPr>
            <a:spLocks noChangeArrowheads="1"/>
          </p:cNvSpPr>
          <p:nvPr/>
        </p:nvSpPr>
        <p:spPr bwMode="auto">
          <a:xfrm>
            <a:off x="6054725" y="5133975"/>
            <a:ext cx="185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normalized radius</a:t>
            </a:r>
          </a:p>
        </p:txBody>
      </p:sp>
      <p:sp>
        <p:nvSpPr>
          <p:cNvPr id="1213460" name="Rectangle 20"/>
          <p:cNvSpPr>
            <a:spLocks noChangeArrowheads="1"/>
          </p:cNvSpPr>
          <p:nvPr/>
        </p:nvSpPr>
        <p:spPr bwMode="auto">
          <a:xfrm rot="16200000">
            <a:off x="4775200" y="3565526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angle</a:t>
            </a:r>
          </a:p>
        </p:txBody>
      </p:sp>
      <p:sp>
        <p:nvSpPr>
          <p:cNvPr id="1213461" name="Line 21"/>
          <p:cNvSpPr>
            <a:spLocks noChangeShapeType="1"/>
          </p:cNvSpPr>
          <p:nvPr/>
        </p:nvSpPr>
        <p:spPr bwMode="auto">
          <a:xfrm>
            <a:off x="5405438" y="3281363"/>
            <a:ext cx="29940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3463" name="Rectangle 23"/>
          <p:cNvSpPr>
            <a:spLocks noChangeArrowheads="1"/>
          </p:cNvSpPr>
          <p:nvPr/>
        </p:nvSpPr>
        <p:spPr bwMode="auto">
          <a:xfrm>
            <a:off x="8072438" y="3051175"/>
            <a:ext cx="425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b="0">
                <a:latin typeface="Comic Sans MS" pitchFamily="66" charset="0"/>
              </a:rPr>
              <a:t>90</a:t>
            </a:r>
            <a:r>
              <a:rPr lang="en-US" sz="1200" b="0" baseline="30000">
                <a:latin typeface="Comic Sans MS" pitchFamily="66" charset="0"/>
              </a:rPr>
              <a:t>o</a:t>
            </a:r>
            <a:endParaRPr lang="en-US" sz="1200" b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50" grpId="0" animBg="1"/>
      <p:bldP spid="1213451" grpId="0" animBg="1"/>
      <p:bldP spid="1213452" grpId="0" animBg="1"/>
      <p:bldP spid="1213453" grpId="0" animBg="1"/>
      <p:bldP spid="1213454" grpId="0" animBg="1"/>
      <p:bldP spid="1213455" grpId="0" animBg="1"/>
      <p:bldP spid="1213456" grpId="0" animBg="1"/>
      <p:bldP spid="1213457" grpId="0" animBg="1"/>
      <p:bldP spid="12134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085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F84BCBA3-2C3A-4327-B31E-1505446637D5}" type="slidenum">
              <a:rPr lang="en-US"/>
              <a:pPr/>
              <a:t>43</a:t>
            </a:fld>
            <a:endParaRPr lang="en-US"/>
          </a:p>
        </p:txBody>
      </p:sp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Synthetic quadrifocal tensor example</a:t>
            </a:r>
          </a:p>
        </p:txBody>
      </p:sp>
      <p:sp>
        <p:nvSpPr>
          <p:cNvPr id="1292291" name="AutoShap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marL="180000">
              <a:spcBef>
                <a:spcPts val="0"/>
              </a:spcBef>
            </a:pPr>
            <a:r>
              <a:rPr lang="en-US" sz="2000" dirty="0"/>
              <a:t>Perspective</a:t>
            </a:r>
          </a:p>
          <a:p>
            <a:pPr marL="180000">
              <a:spcBef>
                <a:spcPts val="0"/>
              </a:spcBef>
            </a:pPr>
            <a:r>
              <a:rPr lang="en-US" sz="2000" dirty="0"/>
              <a:t>Fish-eye</a:t>
            </a:r>
          </a:p>
          <a:p>
            <a:pPr marL="180000">
              <a:spcBef>
                <a:spcPts val="0"/>
              </a:spcBef>
            </a:pPr>
            <a:r>
              <a:rPr lang="en-US" sz="2000" dirty="0"/>
              <a:t>Spherical mirror</a:t>
            </a:r>
          </a:p>
          <a:p>
            <a:pPr marL="180000">
              <a:spcBef>
                <a:spcPts val="0"/>
              </a:spcBef>
            </a:pPr>
            <a:r>
              <a:rPr lang="en-US" sz="2000" dirty="0"/>
              <a:t>Hyperbolic mirror</a:t>
            </a:r>
          </a:p>
        </p:txBody>
      </p:sp>
      <p:pic>
        <p:nvPicPr>
          <p:cNvPr id="129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3243263"/>
            <a:ext cx="4157663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413" y="1716088"/>
            <a:ext cx="44577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600" y="5307013"/>
            <a:ext cx="3162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28270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80B25F13-4B5D-437A-8750-AE00643BACE0}" type="slidenum">
              <a:rPr lang="en-US"/>
              <a:pPr/>
              <a:t>44</a:t>
            </a:fld>
            <a:endParaRPr lang="en-US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94340" name="Picture 4"/>
          <p:cNvPicPr>
            <a:picLocks noChangeAspect="1" noChangeArrowheads="1"/>
          </p:cNvPicPr>
          <p:nvPr/>
        </p:nvPicPr>
        <p:blipFill>
          <a:blip r:embed="rId3"/>
          <a:srcRect l="50061"/>
          <a:stretch>
            <a:fillRect/>
          </a:stretch>
        </p:blipFill>
        <p:spPr bwMode="auto">
          <a:xfrm>
            <a:off x="1306513" y="0"/>
            <a:ext cx="78374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4341" name="Rectangle 5"/>
          <p:cNvSpPr>
            <a:spLocks noChangeArrowheads="1"/>
          </p:cNvSpPr>
          <p:nvPr/>
        </p:nvSpPr>
        <p:spPr bwMode="auto">
          <a:xfrm>
            <a:off x="2759075" y="3209925"/>
            <a:ext cx="1460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/>
              <a:t>Perspective</a:t>
            </a:r>
          </a:p>
        </p:txBody>
      </p:sp>
      <p:sp>
        <p:nvSpPr>
          <p:cNvPr id="1294342" name="Rectangle 6"/>
          <p:cNvSpPr>
            <a:spLocks noChangeArrowheads="1"/>
          </p:cNvSpPr>
          <p:nvPr/>
        </p:nvSpPr>
        <p:spPr bwMode="auto">
          <a:xfrm>
            <a:off x="6719888" y="3235325"/>
            <a:ext cx="1103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/>
              <a:t>Fish-eye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0850" y="6459538"/>
            <a:ext cx="822325" cy="246062"/>
          </a:xfrm>
          <a:prstGeom prst="rect">
            <a:avLst/>
          </a:prstGeom>
        </p:spPr>
        <p:txBody>
          <a:bodyPr/>
          <a:lstStyle/>
          <a:p>
            <a:fld id="{7ADDA364-6A1C-45AB-B9CF-0C2D9751BAA5}" type="slidenum">
              <a:rPr lang="en-US"/>
              <a:pPr/>
              <a:t>45</a:t>
            </a:fld>
            <a:endParaRPr lang="en-US"/>
          </a:p>
        </p:txBody>
      </p:sp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93316" name="Picture 4"/>
          <p:cNvPicPr>
            <a:picLocks noChangeAspect="1" noChangeArrowheads="1"/>
          </p:cNvPicPr>
          <p:nvPr/>
        </p:nvPicPr>
        <p:blipFill>
          <a:blip r:embed="rId3"/>
          <a:srcRect r="49927"/>
          <a:stretch>
            <a:fillRect/>
          </a:stretch>
        </p:blipFill>
        <p:spPr bwMode="auto">
          <a:xfrm>
            <a:off x="1290637" y="6350"/>
            <a:ext cx="785336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3317" name="Rectangle 5"/>
          <p:cNvSpPr>
            <a:spLocks noChangeArrowheads="1"/>
          </p:cNvSpPr>
          <p:nvPr/>
        </p:nvSpPr>
        <p:spPr bwMode="auto">
          <a:xfrm>
            <a:off x="2495550" y="3197225"/>
            <a:ext cx="1963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/>
              <a:t>Spherical mirror</a:t>
            </a:r>
          </a:p>
        </p:txBody>
      </p:sp>
      <p:sp>
        <p:nvSpPr>
          <p:cNvPr id="1293318" name="Rectangle 6"/>
          <p:cNvSpPr>
            <a:spLocks noChangeArrowheads="1"/>
          </p:cNvSpPr>
          <p:nvPr/>
        </p:nvSpPr>
        <p:spPr bwMode="auto">
          <a:xfrm>
            <a:off x="6473825" y="3227388"/>
            <a:ext cx="2053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Hyperbolic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Next class: </a:t>
            </a:r>
            <a:r>
              <a:rPr lang="en-US" sz="3600" dirty="0" smtClean="0"/>
              <a:t>shape-from-X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2" y="3491346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Photometric stereo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8073" y="4572001"/>
            <a:ext cx="254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 from texture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5965" y="6257785"/>
            <a:ext cx="3397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 from focus/defocus</a:t>
            </a:r>
            <a:endParaRPr lang="en-US" dirty="0"/>
          </a:p>
        </p:txBody>
      </p:sp>
      <p:pic>
        <p:nvPicPr>
          <p:cNvPr id="1025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145" y="1807153"/>
            <a:ext cx="1643928" cy="231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414" y="1537855"/>
            <a:ext cx="2330681" cy="19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28" name="Picture 4"/>
          <p:cNvPicPr>
            <a:picLocks noChangeAspect="1" noChangeArrowheads="1"/>
          </p:cNvPicPr>
          <p:nvPr/>
        </p:nvPicPr>
        <p:blipFill>
          <a:blip r:embed="rId5"/>
          <a:srcRect t="19236" b="2580"/>
          <a:stretch>
            <a:fillRect/>
          </a:stretch>
        </p:blipFill>
        <p:spPr bwMode="auto">
          <a:xfrm>
            <a:off x="5540952" y="4128655"/>
            <a:ext cx="2074226" cy="21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0190" y="5080460"/>
            <a:ext cx="1866901" cy="14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GB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 flexible acquisition</a:t>
            </a:r>
          </a:p>
          <a:p>
            <a:pPr lvl="1"/>
            <a:r>
              <a:rPr lang="en-US"/>
              <a:t>No prior calibration necessary</a:t>
            </a:r>
          </a:p>
          <a:p>
            <a:pPr lvl="1"/>
            <a:r>
              <a:rPr lang="en-US"/>
              <a:t>Possibility to vary intrinsics</a:t>
            </a:r>
          </a:p>
          <a:p>
            <a:pPr lvl="1"/>
            <a:r>
              <a:rPr lang="en-US"/>
              <a:t>Use archive footage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Projective ambiguity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7010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Reconstruction</a:t>
            </a:r>
            <a:r>
              <a:rPr lang="en-GB" sz="2800"/>
              <a:t> from </a:t>
            </a:r>
            <a:r>
              <a:rPr lang="en-US" sz="2800"/>
              <a:t>uncalibrated </a:t>
            </a:r>
            <a:r>
              <a:rPr lang="de-DE" sz="2800"/>
              <a:t>images </a:t>
            </a:r>
            <a:endParaRPr lang="en-GB" sz="2800"/>
          </a:p>
          <a:p>
            <a:pPr>
              <a:buFontTx/>
              <a:buNone/>
            </a:pPr>
            <a:r>
              <a:rPr lang="en-GB" sz="2800">
                <a:sym typeface="Symbol" pitchFamily="18" charset="2"/>
              </a:rPr>
              <a:t> projective ambiguity on reconstruction</a:t>
            </a:r>
            <a:endParaRPr lang="en-GB" sz="2800"/>
          </a:p>
        </p:txBody>
      </p:sp>
      <p:graphicFrame>
        <p:nvGraphicFramePr>
          <p:cNvPr id="664580" name="Object 4"/>
          <p:cNvGraphicFramePr>
            <a:graphicFrameLocks noChangeAspect="1"/>
          </p:cNvGraphicFramePr>
          <p:nvPr/>
        </p:nvGraphicFramePr>
        <p:xfrm>
          <a:off x="3048000" y="3048000"/>
          <a:ext cx="4546600" cy="533400"/>
        </p:xfrm>
        <a:graphic>
          <a:graphicData uri="http://schemas.openxmlformats.org/presentationml/2006/ole">
            <p:oleObj spid="_x0000_s1008642" name="Equation" r:id="rId5" imgW="1942920" imgH="228600" progId="Equation.3">
              <p:embed/>
            </p:oleObj>
          </a:graphicData>
        </a:graphic>
      </p:graphicFrame>
      <p:pic>
        <p:nvPicPr>
          <p:cNvPr id="664581" name="proj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57588" y="3770313"/>
            <a:ext cx="3357562" cy="277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00" fill="hold"/>
                                        <p:tgtEl>
                                          <p:spTgt spid="66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458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6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458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7086600" cy="1143000"/>
          </a:xfrm>
        </p:spPr>
        <p:txBody>
          <a:bodyPr/>
          <a:lstStyle/>
          <a:p>
            <a:r>
              <a:rPr lang="en-GB"/>
              <a:t>Stratification of geometry</a:t>
            </a:r>
          </a:p>
        </p:txBody>
      </p:sp>
      <p:pic>
        <p:nvPicPr>
          <p:cNvPr id="665603" name="Picture 3" descr="cube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C8"/>
              </a:clrFrom>
              <a:clrTo>
                <a:srgbClr val="0000C8">
                  <a:alpha val="0"/>
                </a:srgbClr>
              </a:clrTo>
            </a:clrChange>
            <a:lum bright="6000"/>
            <a:grayscl/>
          </a:blip>
          <a:srcRect/>
          <a:stretch>
            <a:fillRect/>
          </a:stretch>
        </p:blipFill>
        <p:spPr bwMode="auto">
          <a:xfrm>
            <a:off x="4194175" y="2638425"/>
            <a:ext cx="2105025" cy="1352550"/>
          </a:xfrm>
          <a:prstGeom prst="rect">
            <a:avLst/>
          </a:prstGeom>
          <a:noFill/>
        </p:spPr>
      </p:pic>
      <p:pic>
        <p:nvPicPr>
          <p:cNvPr id="665604" name="Picture 4" descr="cub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C8"/>
              </a:clrFrom>
              <a:clrTo>
                <a:srgbClr val="0000C8">
                  <a:alpha val="0"/>
                </a:srgbClr>
              </a:clrTo>
            </a:clrChange>
            <a:lum bright="6000"/>
            <a:grayscl/>
          </a:blip>
          <a:srcRect/>
          <a:stretch>
            <a:fillRect/>
          </a:stretch>
        </p:blipFill>
        <p:spPr bwMode="auto">
          <a:xfrm>
            <a:off x="6972300" y="2590800"/>
            <a:ext cx="1819275" cy="1514475"/>
          </a:xfrm>
          <a:prstGeom prst="rect">
            <a:avLst/>
          </a:prstGeom>
          <a:noFill/>
        </p:spPr>
      </p:pic>
      <p:pic>
        <p:nvPicPr>
          <p:cNvPr id="665605" name="Picture 5" descr="cube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C8"/>
              </a:clrFrom>
              <a:clrTo>
                <a:srgbClr val="0000C8">
                  <a:alpha val="0"/>
                </a:srgbClr>
              </a:clrTo>
            </a:clrChange>
            <a:lum bright="6000"/>
            <a:grayscl/>
          </a:blip>
          <a:srcRect/>
          <a:stretch>
            <a:fillRect/>
          </a:stretch>
        </p:blipFill>
        <p:spPr bwMode="auto">
          <a:xfrm>
            <a:off x="1712913" y="2752725"/>
            <a:ext cx="2095500" cy="1238250"/>
          </a:xfrm>
          <a:prstGeom prst="rect">
            <a:avLst/>
          </a:prstGeom>
          <a:noFill/>
        </p:spPr>
      </p:pic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2136775" y="4105275"/>
            <a:ext cx="12477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latin typeface="Arial" charset="0"/>
              </a:rPr>
              <a:t>15 DOF</a:t>
            </a:r>
          </a:p>
          <a:p>
            <a:pPr algn="ctr" eaLnBrk="0" hangingPunct="0">
              <a:spcBef>
                <a:spcPct val="50000"/>
              </a:spcBef>
            </a:pPr>
            <a:endParaRPr lang="en-GB" b="1">
              <a:latin typeface="Arial" charset="0"/>
            </a:endParaRPr>
          </a:p>
        </p:txBody>
      </p:sp>
      <p:sp>
        <p:nvSpPr>
          <p:cNvPr id="665607" name="Text Box 7"/>
          <p:cNvSpPr txBox="1">
            <a:spLocks noChangeArrowheads="1"/>
          </p:cNvSpPr>
          <p:nvPr/>
        </p:nvSpPr>
        <p:spPr bwMode="auto">
          <a:xfrm>
            <a:off x="4075113" y="4279900"/>
            <a:ext cx="2413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GB" b="1">
                <a:latin typeface="Arial" charset="0"/>
              </a:rPr>
              <a:t>12 DOF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GB" b="1" i="1">
                <a:latin typeface="Arial" charset="0"/>
              </a:rPr>
              <a:t>plane at infinity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GB" b="1">
                <a:solidFill>
                  <a:schemeClr val="accent1"/>
                </a:solidFill>
                <a:latin typeface="Arial" charset="0"/>
              </a:rPr>
              <a:t>parallelism</a:t>
            </a:r>
            <a:endParaRPr lang="en-GB" b="1" i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65608" name="Line 8"/>
          <p:cNvSpPr>
            <a:spLocks noChangeShapeType="1"/>
          </p:cNvSpPr>
          <p:nvPr/>
        </p:nvSpPr>
        <p:spPr bwMode="auto">
          <a:xfrm>
            <a:off x="3494088" y="5943600"/>
            <a:ext cx="366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65609" name="Text Box 9"/>
          <p:cNvSpPr txBox="1">
            <a:spLocks noChangeArrowheads="1"/>
          </p:cNvSpPr>
          <p:nvPr/>
        </p:nvSpPr>
        <p:spPr bwMode="auto">
          <a:xfrm>
            <a:off x="4373563" y="5486400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latin typeface="Arial" charset="0"/>
              </a:rPr>
              <a:t>More general</a:t>
            </a:r>
          </a:p>
        </p:txBody>
      </p:sp>
      <p:sp>
        <p:nvSpPr>
          <p:cNvPr id="665610" name="Line 10"/>
          <p:cNvSpPr>
            <a:spLocks noChangeShapeType="1"/>
          </p:cNvSpPr>
          <p:nvPr/>
        </p:nvSpPr>
        <p:spPr bwMode="auto">
          <a:xfrm>
            <a:off x="3494088" y="6553200"/>
            <a:ext cx="366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65611" name="Text Box 11"/>
          <p:cNvSpPr txBox="1">
            <a:spLocks noChangeArrowheads="1"/>
          </p:cNvSpPr>
          <p:nvPr/>
        </p:nvSpPr>
        <p:spPr bwMode="auto">
          <a:xfrm>
            <a:off x="4246563" y="6096000"/>
            <a:ext cx="231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latin typeface="Arial" charset="0"/>
              </a:rPr>
              <a:t>More structure</a:t>
            </a:r>
          </a:p>
        </p:txBody>
      </p:sp>
      <p:sp>
        <p:nvSpPr>
          <p:cNvPr id="665612" name="Text Box 12"/>
          <p:cNvSpPr txBox="1">
            <a:spLocks noChangeArrowheads="1"/>
          </p:cNvSpPr>
          <p:nvPr/>
        </p:nvSpPr>
        <p:spPr bwMode="auto">
          <a:xfrm>
            <a:off x="1912938" y="18288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latin typeface="Arial" charset="0"/>
              </a:rPr>
              <a:t>Projective</a:t>
            </a:r>
          </a:p>
        </p:txBody>
      </p:sp>
      <p:sp>
        <p:nvSpPr>
          <p:cNvPr id="665613" name="Text Box 13"/>
          <p:cNvSpPr txBox="1">
            <a:spLocks noChangeArrowheads="1"/>
          </p:cNvSpPr>
          <p:nvPr/>
        </p:nvSpPr>
        <p:spPr bwMode="auto">
          <a:xfrm>
            <a:off x="4579938" y="1828800"/>
            <a:ext cx="104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latin typeface="Arial" charset="0"/>
              </a:rPr>
              <a:t>Affine</a:t>
            </a:r>
          </a:p>
        </p:txBody>
      </p:sp>
      <p:sp>
        <p:nvSpPr>
          <p:cNvPr id="665614" name="Text Box 14"/>
          <p:cNvSpPr txBox="1">
            <a:spLocks noChangeArrowheads="1"/>
          </p:cNvSpPr>
          <p:nvPr/>
        </p:nvSpPr>
        <p:spPr bwMode="auto">
          <a:xfrm>
            <a:off x="7246938" y="1828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latin typeface="Arial" charset="0"/>
              </a:rPr>
              <a:t>Metric</a:t>
            </a:r>
          </a:p>
        </p:txBody>
      </p:sp>
      <p:sp>
        <p:nvSpPr>
          <p:cNvPr id="665615" name="Text Box 15"/>
          <p:cNvSpPr txBox="1">
            <a:spLocks noChangeArrowheads="1"/>
          </p:cNvSpPr>
          <p:nvPr/>
        </p:nvSpPr>
        <p:spPr bwMode="auto">
          <a:xfrm>
            <a:off x="6594475" y="4217988"/>
            <a:ext cx="23971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b="1">
                <a:latin typeface="Arial" charset="0"/>
              </a:rPr>
              <a:t>7 DOF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GB" b="1" i="1">
                <a:latin typeface="Arial" charset="0"/>
              </a:rPr>
              <a:t>absolute conic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b="1">
                <a:solidFill>
                  <a:schemeClr val="accent1"/>
                </a:solidFill>
                <a:latin typeface="Arial" charset="0"/>
              </a:rPr>
              <a:t>angles, rel.dist.</a:t>
            </a:r>
            <a:endParaRPr lang="en-GB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Constraints ?</a:t>
            </a:r>
            <a:endParaRPr lang="en-GB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0863" y="1919288"/>
            <a:ext cx="6942137" cy="1220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900"/>
              <a:t>Scene constraints</a:t>
            </a:r>
          </a:p>
          <a:p>
            <a:pPr lvl="1">
              <a:lnSpc>
                <a:spcPct val="80000"/>
              </a:lnSpc>
            </a:pPr>
            <a:r>
              <a:rPr lang="de-DE" sz="2400"/>
              <a:t>Parallellism, vanishing points, horizon, ...</a:t>
            </a:r>
          </a:p>
          <a:p>
            <a:pPr lvl="1">
              <a:lnSpc>
                <a:spcPct val="80000"/>
              </a:lnSpc>
            </a:pPr>
            <a:r>
              <a:rPr lang="de-DE" sz="2400"/>
              <a:t>Distances, positions, angles, ...</a:t>
            </a:r>
            <a:endParaRPr lang="en-GB" sz="2400"/>
          </a:p>
        </p:txBody>
      </p:sp>
      <p:sp>
        <p:nvSpPr>
          <p:cNvPr id="666628" name="Text Box 4"/>
          <p:cNvSpPr txBox="1">
            <a:spLocks noChangeArrowheads="1"/>
          </p:cNvSpPr>
          <p:nvPr/>
        </p:nvSpPr>
        <p:spPr bwMode="auto">
          <a:xfrm>
            <a:off x="2384425" y="30480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000">
                <a:solidFill>
                  <a:srgbClr val="FF3300"/>
                </a:solidFill>
                <a:latin typeface="Arial" charset="0"/>
              </a:rPr>
              <a:t>Unknown scene </a:t>
            </a:r>
            <a:r>
              <a:rPr lang="de-DE" sz="2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 no constraints</a:t>
            </a:r>
            <a:endParaRPr lang="en-GB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1820863" y="3392488"/>
            <a:ext cx="69421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8" rIns="91434" bIns="45718"/>
          <a:lstStyle/>
          <a:p>
            <a:pPr marL="173038" indent="-173038" eaLnBrk="0" hangingPunct="0">
              <a:spcBef>
                <a:spcPct val="20000"/>
              </a:spcBef>
            </a:pPr>
            <a:r>
              <a:rPr lang="de-DE" sz="2600">
                <a:latin typeface="Arial" charset="0"/>
              </a:rPr>
              <a:t>Camera extrinsics constraints</a:t>
            </a:r>
          </a:p>
          <a:p>
            <a:pPr marL="541338" lvl="1" indent="-195263" eaLnBrk="0" hangingPunct="0">
              <a:spcBef>
                <a:spcPct val="10000"/>
              </a:spcBef>
              <a:buFontTx/>
              <a:buChar char="–"/>
            </a:pPr>
            <a:r>
              <a:rPr lang="de-DE">
                <a:latin typeface="Arial" charset="0"/>
              </a:rPr>
              <a:t>Pose, orientation, ...</a:t>
            </a:r>
            <a:endParaRPr lang="en-GB">
              <a:latin typeface="Arial" charset="0"/>
            </a:endParaRPr>
          </a:p>
        </p:txBody>
      </p:sp>
      <p:sp>
        <p:nvSpPr>
          <p:cNvPr id="666630" name="Text Box 6"/>
          <p:cNvSpPr txBox="1">
            <a:spLocks noChangeArrowheads="1"/>
          </p:cNvSpPr>
          <p:nvPr/>
        </p:nvSpPr>
        <p:spPr bwMode="auto">
          <a:xfrm>
            <a:off x="2384425" y="4251325"/>
            <a:ext cx="503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000">
                <a:solidFill>
                  <a:srgbClr val="FF3300"/>
                </a:solidFill>
                <a:latin typeface="Arial" charset="0"/>
              </a:rPr>
              <a:t>Unknown camera motion </a:t>
            </a:r>
            <a:r>
              <a:rPr lang="de-DE" sz="2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 no constraints </a:t>
            </a:r>
            <a:endParaRPr lang="en-GB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66631" name="Rectangle 7"/>
          <p:cNvSpPr>
            <a:spLocks noChangeArrowheads="1"/>
          </p:cNvSpPr>
          <p:nvPr/>
        </p:nvSpPr>
        <p:spPr bwMode="auto">
          <a:xfrm>
            <a:off x="1828800" y="4495800"/>
            <a:ext cx="73152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8" rIns="91434" bIns="45718"/>
          <a:lstStyle/>
          <a:p>
            <a:pPr marL="173038" indent="-173038" eaLnBrk="0" hangingPunct="0">
              <a:spcBef>
                <a:spcPct val="20000"/>
              </a:spcBef>
            </a:pPr>
            <a:r>
              <a:rPr lang="de-DE" sz="2600">
                <a:latin typeface="Arial" charset="0"/>
              </a:rPr>
              <a:t>Camera intrinsics constraints</a:t>
            </a:r>
          </a:p>
          <a:p>
            <a:pPr marL="541338" lvl="1" indent="-195263" eaLnBrk="0" hangingPunct="0">
              <a:spcBef>
                <a:spcPct val="10000"/>
              </a:spcBef>
              <a:buFontTx/>
              <a:buChar char="–"/>
            </a:pPr>
            <a:r>
              <a:rPr lang="de-DE">
                <a:latin typeface="Arial" charset="0"/>
              </a:rPr>
              <a:t>Focal length, principal point, aspect ratio &amp; skew</a:t>
            </a:r>
            <a:endParaRPr lang="en-GB">
              <a:latin typeface="Arial" charset="0"/>
            </a:endParaRPr>
          </a:p>
        </p:txBody>
      </p:sp>
      <p:sp>
        <p:nvSpPr>
          <p:cNvPr id="666632" name="Text Box 8"/>
          <p:cNvSpPr txBox="1">
            <a:spLocks noChangeArrowheads="1"/>
          </p:cNvSpPr>
          <p:nvPr/>
        </p:nvSpPr>
        <p:spPr bwMode="auto">
          <a:xfrm>
            <a:off x="2397125" y="5470525"/>
            <a:ext cx="452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Perspective camera model too general</a:t>
            </a:r>
          </a:p>
          <a:p>
            <a:pPr eaLnBrk="0" hangingPunct="0"/>
            <a:r>
              <a:rPr lang="de-DE" sz="200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 some constraints</a:t>
            </a:r>
            <a:endParaRPr lang="en-GB" sz="200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7" grpId="0" build="p" autoUpdateAnimBg="0"/>
      <p:bldP spid="666628" grpId="0" autoUpdateAnimBg="0"/>
      <p:bldP spid="666629" grpId="0" autoUpdateAnimBg="0"/>
      <p:bldP spid="666630" grpId="0" autoUpdateAnimBg="0"/>
      <p:bldP spid="666631" grpId="0" autoUpdateAnimBg="0"/>
      <p:bldP spid="66663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7315200" cy="1143000"/>
          </a:xfrm>
        </p:spPr>
        <p:txBody>
          <a:bodyPr/>
          <a:lstStyle/>
          <a:p>
            <a:r>
              <a:rPr lang="de-DE"/>
              <a:t>Euclidean projection matrix</a:t>
            </a:r>
            <a:endParaRPr lang="en-GB"/>
          </a:p>
        </p:txBody>
      </p:sp>
      <p:graphicFrame>
        <p:nvGraphicFramePr>
          <p:cNvPr id="667651" name="Object 3"/>
          <p:cNvGraphicFramePr>
            <a:graphicFrameLocks noChangeAspect="1"/>
          </p:cNvGraphicFramePr>
          <p:nvPr/>
        </p:nvGraphicFramePr>
        <p:xfrm>
          <a:off x="2470150" y="1879600"/>
          <a:ext cx="2674938" cy="1063625"/>
        </p:xfrm>
        <a:graphic>
          <a:graphicData uri="http://schemas.openxmlformats.org/presentationml/2006/ole">
            <p:oleObj spid="_x0000_s1009666" name="Equation" r:id="rId4" imgW="990360" imgH="393480" progId="Equation.3">
              <p:embed/>
            </p:oleObj>
          </a:graphicData>
        </a:graphic>
      </p:graphicFrame>
      <p:graphicFrame>
        <p:nvGraphicFramePr>
          <p:cNvPr id="667652" name="Object 4"/>
          <p:cNvGraphicFramePr>
            <a:graphicFrameLocks noChangeAspect="1"/>
          </p:cNvGraphicFramePr>
          <p:nvPr/>
        </p:nvGraphicFramePr>
        <p:xfrm>
          <a:off x="3733800" y="3124200"/>
          <a:ext cx="2438400" cy="1568450"/>
        </p:xfrm>
        <a:graphic>
          <a:graphicData uri="http://schemas.openxmlformats.org/presentationml/2006/ole">
            <p:oleObj spid="_x0000_s1009667" name="Equation" r:id="rId5" imgW="1104840" imgH="711000" progId="Equation.3">
              <p:embed/>
            </p:oleObj>
          </a:graphicData>
        </a:graphic>
      </p:graphicFrame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601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>
                <a:latin typeface="Arial" charset="0"/>
              </a:rPr>
              <a:t>Factorization of Euclidean projection matrix</a:t>
            </a:r>
            <a:endParaRPr lang="en-GB">
              <a:latin typeface="Arial" charset="0"/>
            </a:endParaRPr>
          </a:p>
        </p:txBody>
      </p:sp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2209800" y="3657600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>
                <a:latin typeface="Arial" charset="0"/>
              </a:rPr>
              <a:t>Intrinsics:</a:t>
            </a:r>
            <a:endParaRPr lang="en-GB">
              <a:latin typeface="Arial" charset="0"/>
            </a:endParaRPr>
          </a:p>
        </p:txBody>
      </p:sp>
      <p:sp>
        <p:nvSpPr>
          <p:cNvPr id="667655" name="Text Box 7"/>
          <p:cNvSpPr txBox="1">
            <a:spLocks noChangeArrowheads="1"/>
          </p:cNvSpPr>
          <p:nvPr/>
        </p:nvSpPr>
        <p:spPr bwMode="auto">
          <a:xfrm>
            <a:off x="2209800" y="4800600"/>
            <a:ext cx="157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>
                <a:latin typeface="Arial" charset="0"/>
              </a:rPr>
              <a:t>Extrinsics:</a:t>
            </a:r>
            <a:endParaRPr lang="en-GB">
              <a:latin typeface="Arial" charset="0"/>
            </a:endParaRPr>
          </a:p>
        </p:txBody>
      </p:sp>
      <p:graphicFrame>
        <p:nvGraphicFramePr>
          <p:cNvPr id="667656" name="Object 8"/>
          <p:cNvGraphicFramePr>
            <a:graphicFrameLocks noChangeAspect="1"/>
          </p:cNvGraphicFramePr>
          <p:nvPr/>
        </p:nvGraphicFramePr>
        <p:xfrm>
          <a:off x="3886200" y="4800600"/>
          <a:ext cx="896938" cy="585788"/>
        </p:xfrm>
        <a:graphic>
          <a:graphicData uri="http://schemas.openxmlformats.org/presentationml/2006/ole">
            <p:oleObj spid="_x0000_s1009668" name="Equation" r:id="rId6" imgW="330120" imgH="215640" progId="Equation.3">
              <p:embed/>
            </p:oleObj>
          </a:graphicData>
        </a:graphic>
      </p:graphicFrame>
      <p:sp>
        <p:nvSpPr>
          <p:cNvPr id="667657" name="Text Box 9"/>
          <p:cNvSpPr txBox="1">
            <a:spLocks noChangeArrowheads="1"/>
          </p:cNvSpPr>
          <p:nvPr/>
        </p:nvSpPr>
        <p:spPr bwMode="auto">
          <a:xfrm>
            <a:off x="1752600" y="5562600"/>
            <a:ext cx="6110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000">
                <a:latin typeface="Arial" charset="0"/>
              </a:rPr>
              <a:t>Note: every projection matrix can be factorized, </a:t>
            </a:r>
          </a:p>
          <a:p>
            <a:pPr>
              <a:spcBef>
                <a:spcPct val="20000"/>
              </a:spcBef>
            </a:pPr>
            <a:r>
              <a:rPr lang="de-DE" sz="2000">
                <a:latin typeface="Arial" charset="0"/>
              </a:rPr>
              <a:t>but only meaningful for euclidean projection matrices</a:t>
            </a:r>
            <a:endParaRPr lang="en-GB" sz="2000">
              <a:latin typeface="Arial" charset="0"/>
            </a:endParaRPr>
          </a:p>
        </p:txBody>
      </p:sp>
      <p:sp>
        <p:nvSpPr>
          <p:cNvPr id="667658" name="Text Box 10"/>
          <p:cNvSpPr txBox="1">
            <a:spLocks noChangeArrowheads="1"/>
          </p:cNvSpPr>
          <p:nvPr/>
        </p:nvSpPr>
        <p:spPr bwMode="auto">
          <a:xfrm>
            <a:off x="6437313" y="3703638"/>
            <a:ext cx="232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000">
                <a:latin typeface="Arial" charset="0"/>
              </a:rPr>
              <a:t>(camera geometry)</a:t>
            </a:r>
            <a:endParaRPr lang="en-GB" sz="2000">
              <a:latin typeface="Arial" charset="0"/>
            </a:endParaRPr>
          </a:p>
        </p:txBody>
      </p:sp>
      <p:sp>
        <p:nvSpPr>
          <p:cNvPr id="667659" name="Text Box 11"/>
          <p:cNvSpPr txBox="1">
            <a:spLocks noChangeArrowheads="1"/>
          </p:cNvSpPr>
          <p:nvPr/>
        </p:nvSpPr>
        <p:spPr bwMode="auto">
          <a:xfrm>
            <a:off x="6457950" y="4794250"/>
            <a:ext cx="203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000">
                <a:latin typeface="Arial" charset="0"/>
              </a:rPr>
              <a:t>(camera motion)</a:t>
            </a:r>
            <a:endParaRPr lang="en-GB" sz="2000">
              <a:latin typeface="Arial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00"/>
  <p:tag name="DEFAULTHEIGHT" val="4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tt X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8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tt \Pi}_x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9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tt \Pi}_y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0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t \left[\begin{array}{c} &#10;{\tt P}_1 - x {\tt P}_3\\&#10;{\tt P}_2 - y {\tt P}_3\\&#10;{\tt P}'_1 - x' {\tt P}'_3\\&#10;{\tt P}'_2 - y' {\tt P}'_3\\&#10;\end{array}\right]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202"/>
  <p:tag name="PICTUREFILESIZE" val="216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\left|\begin{array}{c} &#10;{\tt P}_1 \\&#10;{\tt P}_2 \\&#10;{\tt P}'_1 - x' {\tt P}'_3\\&#10;{\tt P}'_2 - y' {\tt P}'_3\\&#10;\end{array}\right| - x \left|\begin{array}{c} &#10;{\tt P}_3\\&#10;{\tt P}_2 \\&#10;{\tt P}'_1 - x' {\tt P}'_3\\&#10;{\tt P}'_2 - y' {\tt P}'_3\\&#10;\end{array}\right| - y&#10;\left|\begin{array}{c} &#10;{\tt P}_1 \\&#10;{\tt P}_3\\&#10;{\tt P}'_1 - x' {\tt P}'_3\\&#10;{\tt P}'_2 - y' {\tt P}'_3\\&#10;\end{array}\right| - x y \left|\begin{array}{c} &#10;{\tt P}_3\\&#10;{\tt P}_3\\&#10;{\tt P}'_1 - x' {\tt P}'_3\\&#10;{\tt P}'_2 - y' {\tt P}'_3\\&#10;\end{array}\right|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581"/>
  <p:tag name="PICTUREFILESIZE" val="524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|\begin{array}{c} &#10;{\tt P}_1 - x {\tt P}_3\\&#10;{\tt P}_2 - y {\tt P}_3\\&#10;{\tt P}'_1 - x' {\tt P}'_3\\&#10;{\tt P}'_2 - y' {\tt P}'_3\\&#10;\end{array}\right|=&#10;\left|\begin{array}{c} &#10;{\tt P}_1 \\&#10;{\tt P}_2 - y {\tt P}_3\\&#10;{\tt P}'_1 - x' {\tt P}'_3\\&#10;{\tt P}'_2 - y' {\tt P}'_3\\&#10;\end{array}\right| - x \left|\begin{array}{c} &#10;{\tt P}_3\\&#10;{\tt P}_2 - y {\tt P}_3\\&#10;{\tt P}'_1 - x' {\tt P}'_3\\&#10;{\tt P}'_2 - y' {\tt P}'_3\\&#10;\end{array}\right|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408"/>
  <p:tag name="PICTUREFILESIZE" val="417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\c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48"/>
  <p:tag name="PICTUREFILESIZE" val="5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a xx'+byx'+cx'+dxy'+eyy'+fy'+gx+hy+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483"/>
  <p:tag name="PICTUREFILESIZE" val="22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\c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48"/>
  <p:tag name="PICTUREFILESIZE" val="5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t \left[\begin{array}{c} &#10;{\tt P}_1 - x {\tt P}_3\\&#10;{\tt P}_2 - y {\tt P}_3\\&#10;{\tt P}'_1 - x' {\tt P}'_3\\&#10;{\tt P}''_1 - x'' {\tt P}''_3\\&#10;\end{array}\right]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216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tt \Pi}= {\tt P}^\top {\tt l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14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t \left[\begin{array}{c} &#10;{\tt P}_1 - x {\tt P}_3\\&#10;{\tt P}_2 - y {\tt P}_3\\&#10;l'_1{\tt P}'_1 + l'_2{\tt P}'_2 + l'_3 {\tt P}'_3\\&#10;l''_1{\tt P}''_1 + l''_2{\tt P}''_2 + l''_3 {\tt P}''_3&#10;\end{array}\right]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290"/>
  <p:tag name="PICTUREFILESIZE" val="303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|\begin{array}{c} &#10;{\tt P}_1 - x {\tt P}_3\\&#10;{\tt P}_2 - y {\tt P}_3\\&#10;l'_1{\tt P}'_1 + l'_2{\tt P}'_2 + l'_3 {\tt P}'_3\\&#10;l''_1{\tt P}''_1 + l''_2{\tt P}''_2 + l''_3 {\tt P}''_3&#10;\end{array}\right|=&#10;l'_1 \left|\begin{array}{c} &#10;{\tt P}_1 - x {\tt P}_3\\&#10;{\tt P}_2 - y {\tt P}_3\\&#10;{\tt P}'_1 \\&#10;l''_1{\tt P}''_1 + l''_2{\tt P}''_2 + l''_3 {\tt P}''_3&#10;\end{array}\right|&#10;+&#10;l'_2\left|\begin{array}{c} &#10;{\tt P}_1 - x {\tt P}_3\\&#10;{\tt P}_2 - y {\tt P}_3\\&#10;{\tt P}'_2 \\&#10;l''_1{\tt P}''_1 + l''_2{\tt P}''_2 + l''_3 {\tt P}''_3&#10;\end{array}\right|&#10;+&#10;l'_3 \left|\begin{array}{c} &#10;{\tt P}_1 - x {\tt P}_3\\&#10;{\tt P}_2 - y {\tt P}_3\\&#10;{\tt P}'_3\\&#10;l''_1{\tt P}''_1 + l''_2{\tt P}''_2 + l''_3 {\tt P}''_3&#10;\end{array}\right|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29"/>
  <p:tag name="BOXHEIGHT" val="579"/>
  <p:tag name="BOXFONT" val="10"/>
  <p:tag name="BOXWRAP" val="False"/>
  <p:tag name="WORKAROUNDTRANSPARENCYBUG" val="False"/>
  <p:tag name="ALLOWFONTSUBSTITUTION" val="False"/>
  <p:tag name="BITMAPFORMAT" val="pngmono"/>
  <p:tag name="ORIGWIDTH" val="930"/>
  <p:tag name="PICTUREFILESIZE" val="901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a x l'_1 l''_1 + b y l'_1 l''_1 + c l'_1 l''_1 + d x l'_2 l''_1 + \cdots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374"/>
  <p:tag name="PICTUREFILESIZE" val="1488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t \left[\begin{array}{c} &#10;{\tt P}_1 - x {\tt P}_3\\&#10;{\tt P}'_1 - x' {\tt P}'_3\\&#10;{\tt P}''_1 - x'' {\tt P}''_3\\&#10;{\tt P}'''_1 - x''' {\tt P}'''_3\\&#10;\end{array}\right]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225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t \left[\begin{array}{c} &#10;l_1{\tt P}_1 + l_2{\tt P}_2 + l_3 {\tt P}_3\\&#10;l'_1{\tt P}'_1 + l'_2{\tt P}'_2 + l'_3 {\tt P}'_3\\&#10;l''_1{\tt P}''_1 + l''_2{\tt P}''_2 + l''_3 {\tt P}''_3\\&#10;l'''_1{\tt P}'''_1 + l'''_2{\tt P}'''_2 + l'''_3 {\tt P}'''_3\\&#10;\end{array}\right]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314"/>
  <p:tag name="PICTUREFILESIZE" val="366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a l_1 l'_1 l''_1 l'''_1&#10;+ b l_2 l'_1 l''_1 l'''_1 &#10;+ c l_3 l'_1 l''_1 l'''_1&#10;+ \cdots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43"/>
  <p:tag name="BOXHEIGHT" val="446"/>
  <p:tag name="BOXFONT" val="10"/>
  <p:tag name="BOXWRAP" val="False"/>
  <p:tag name="WORKAROUNDTRANSPARENCYBUG" val="False"/>
  <p:tag name="ALLOWFONTSUBSTITUTION" val="False"/>
  <p:tag name="BITMAPFORMAT" val="pngmono"/>
  <p:tag name="ORIGWIDTH" val="381"/>
  <p:tag name="PICTUREFILESIZE" val="154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_i l_j l_k l_l Q^{ijkl}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90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_i l_j l_k T^{ijk}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73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 = \left( \begin{array}{c} y\\-x\end{array} \right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64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\begin{array}{c} &#10;{\tt \Pi}^\top_x\\{\tt \Pi}^\top_y\end{array}\right]{\tt X}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113"/>
  <p:tag name="PICTUREFILESIZE" val="54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\begin{array}{c} &#10;{\tt l}^\top_x {\tt P}\\{\tt l}^\top_y {\tt P}\end{array}\right]{\tt X}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124"/>
  <p:tag name="PICTUREFILESIZE" val="62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tt x} = {\tt l}_x \times {\tt l}_y \mbox{ with } &#10;{\tt l}_x=\left[\begin{array}{c}-1 \\0 \\x\end{array}\right], &#10;{\tt l}_y=\left[\begin{array}{c}0 \\-1\\ y\end{array}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198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tt l}_x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8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tt l}_y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9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tt x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10"/>
  <p:tag name="PICTUREFILESIZE" val="7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t \left[\begin{array}{c} &#10;{\tt l}^\top_x {\tt P}\\&#10;{\tt l}^\top_y {\tt P}\\&#10;{\tt l}^\top_{x'}{\tt P}'\\&#10;{\tt l}^\top_{y'}{\tt P}'\end{array}\right]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0"/>
  <p:tag name="BOXHEIGHT" val="405"/>
  <p:tag name="BOXFONT" val="10"/>
  <p:tag name="BOXWRAP" val="False"/>
  <p:tag name="WORKAROUNDTRANSPARENCYBUG" val="False"/>
  <p:tag name="ALLOWFONTSUBSTITUTION" val="False"/>
  <p:tag name="BITMAPFORMAT" val="pngmono"/>
  <p:tag name="ORIGWIDTH" val="158"/>
  <p:tag name="PICTUREFILESIZE" val="14755"/>
</p:tagLst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8173</TotalTime>
  <Words>1346</Words>
  <Application>Microsoft PowerPoint</Application>
  <PresentationFormat>On-screen Show (4:3)</PresentationFormat>
  <Paragraphs>397</Paragraphs>
  <Slides>46</Slides>
  <Notes>45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course01</vt:lpstr>
      <vt:lpstr>Microsoft Equation 3.0</vt:lpstr>
      <vt:lpstr>Self-calibration and  multi-view geometry   Class 10</vt:lpstr>
      <vt:lpstr>3D photography course schedule (tentative)</vt:lpstr>
      <vt:lpstr>Self-calibration</vt:lpstr>
      <vt:lpstr>Motivation</vt:lpstr>
      <vt:lpstr>Motivation</vt:lpstr>
      <vt:lpstr>Projective ambiguity</vt:lpstr>
      <vt:lpstr>Stratification of geometry</vt:lpstr>
      <vt:lpstr>Constraints ?</vt:lpstr>
      <vt:lpstr>Euclidean projection matrix</vt:lpstr>
      <vt:lpstr>Constraints on intrinsic parameters</vt:lpstr>
      <vt:lpstr>Self-calibration</vt:lpstr>
      <vt:lpstr>A counting argument</vt:lpstr>
      <vt:lpstr>Outline</vt:lpstr>
      <vt:lpstr>The Dual Absolute Quadric</vt:lpstr>
      <vt:lpstr>Absolute Dual Quadric and Self-calibration</vt:lpstr>
      <vt:lpstr>Absolute Dual Quadric and Self-calibration</vt:lpstr>
      <vt:lpstr>Constraints on *</vt:lpstr>
      <vt:lpstr>Linear algorithm</vt:lpstr>
      <vt:lpstr>Linear algorithm revisited</vt:lpstr>
      <vt:lpstr>Projective to metric</vt:lpstr>
      <vt:lpstr>Alternatives:  (Dual) image of absolute conic</vt:lpstr>
      <vt:lpstr>Slide 22</vt:lpstr>
      <vt:lpstr>Kruppa equations</vt:lpstr>
      <vt:lpstr>Refinement</vt:lpstr>
      <vt:lpstr>Outline</vt:lpstr>
      <vt:lpstr>Critical motion sequences</vt:lpstr>
      <vt:lpstr>Critical motion sequences: constant intrinsic parameters</vt:lpstr>
      <vt:lpstr>Critical motion sequences: varying focal length</vt:lpstr>
      <vt:lpstr>Critical motion sequences: algorithm dependent</vt:lpstr>
      <vt:lpstr>Non-ambiguous new views for CMS</vt:lpstr>
      <vt:lpstr>Multi-view geometry</vt:lpstr>
      <vt:lpstr>Backprojection</vt:lpstr>
      <vt:lpstr>Multi-view geometry</vt:lpstr>
      <vt:lpstr>Multi-view geometry</vt:lpstr>
      <vt:lpstr>Multi-view geometry</vt:lpstr>
      <vt:lpstr>from perspective to omnidirectional cameras</vt:lpstr>
      <vt:lpstr>Quadrifocal constraint</vt:lpstr>
      <vt:lpstr>Radial quadrifocal tensor</vt:lpstr>
      <vt:lpstr>Dealing with Wide FOV Camera</vt:lpstr>
      <vt:lpstr>Dealing with Wide FOV Camera</vt:lpstr>
      <vt:lpstr>Non-parametric distortion calibration</vt:lpstr>
      <vt:lpstr>Non-parametric distortion calibration</vt:lpstr>
      <vt:lpstr>Synthetic quadrifocal tensor example</vt:lpstr>
      <vt:lpstr>Slide 44</vt:lpstr>
      <vt:lpstr>Slide 45</vt:lpstr>
      <vt:lpstr>Next class: shape-from-X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pomarc</cp:lastModifiedBy>
  <cp:revision>135</cp:revision>
  <dcterms:created xsi:type="dcterms:W3CDTF">2003-01-07T14:47:06Z</dcterms:created>
  <dcterms:modified xsi:type="dcterms:W3CDTF">2007-11-28T00:09:49Z</dcterms:modified>
</cp:coreProperties>
</file>