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638" r:id="rId2"/>
    <p:sldId id="635" r:id="rId3"/>
    <p:sldId id="644" r:id="rId4"/>
    <p:sldId id="645" r:id="rId5"/>
    <p:sldId id="646" r:id="rId6"/>
    <p:sldId id="647" r:id="rId7"/>
    <p:sldId id="648" r:id="rId8"/>
    <p:sldId id="649" r:id="rId9"/>
    <p:sldId id="650" r:id="rId10"/>
    <p:sldId id="651" r:id="rId11"/>
    <p:sldId id="652" r:id="rId12"/>
    <p:sldId id="653" r:id="rId13"/>
    <p:sldId id="654" r:id="rId14"/>
    <p:sldId id="655" r:id="rId15"/>
    <p:sldId id="656" r:id="rId16"/>
    <p:sldId id="657" r:id="rId17"/>
    <p:sldId id="658" r:id="rId18"/>
    <p:sldId id="659" r:id="rId19"/>
    <p:sldId id="660" r:id="rId20"/>
    <p:sldId id="661" r:id="rId21"/>
    <p:sldId id="662" r:id="rId22"/>
    <p:sldId id="663" r:id="rId23"/>
    <p:sldId id="664" r:id="rId24"/>
    <p:sldId id="665" r:id="rId25"/>
    <p:sldId id="666" r:id="rId26"/>
    <p:sldId id="667" r:id="rId27"/>
    <p:sldId id="668" r:id="rId28"/>
    <p:sldId id="669" r:id="rId29"/>
    <p:sldId id="670" r:id="rId30"/>
    <p:sldId id="671" r:id="rId31"/>
    <p:sldId id="672" r:id="rId32"/>
    <p:sldId id="673" r:id="rId33"/>
    <p:sldId id="674" r:id="rId34"/>
    <p:sldId id="675" r:id="rId35"/>
    <p:sldId id="676" r:id="rId36"/>
    <p:sldId id="677" r:id="rId37"/>
    <p:sldId id="678" r:id="rId38"/>
    <p:sldId id="679" r:id="rId39"/>
    <p:sldId id="680" r:id="rId40"/>
    <p:sldId id="681" r:id="rId41"/>
    <p:sldId id="682" r:id="rId42"/>
    <p:sldId id="683" r:id="rId43"/>
    <p:sldId id="684" r:id="rId44"/>
    <p:sldId id="685" r:id="rId45"/>
    <p:sldId id="688" r:id="rId46"/>
    <p:sldId id="687" r:id="rId47"/>
    <p:sldId id="686" r:id="rId48"/>
  </p:sldIdLst>
  <p:sldSz cx="9144000" cy="6858000" type="screen4x3"/>
  <p:notesSz cx="6591300" cy="9855200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333333"/>
    <a:srgbClr val="4D4D4D"/>
    <a:srgbClr val="FF0000"/>
    <a:srgbClr val="FF6600"/>
    <a:srgbClr val="0099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2" autoAdjust="0"/>
    <p:restoredTop sz="88111" autoAdjust="0"/>
  </p:normalViewPr>
  <p:slideViewPr>
    <p:cSldViewPr snapToGrid="0">
      <p:cViewPr varScale="1">
        <p:scale>
          <a:sx n="69" d="100"/>
          <a:sy n="69" d="100"/>
        </p:scale>
        <p:origin x="-804" y="-102"/>
      </p:cViewPr>
      <p:guideLst>
        <p:guide orient="horz" pos="3714"/>
        <p:guide pos="333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2.xml"/><Relationship Id="rId2" Type="http://schemas.openxmlformats.org/officeDocument/2006/relationships/slide" Target="slides/slide41.xml"/><Relationship Id="rId1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559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33800" y="0"/>
            <a:ext cx="28559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8559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33800" y="9361488"/>
            <a:ext cx="28559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/>
            </a:lvl1pPr>
          </a:lstStyle>
          <a:p>
            <a:fld id="{A83BD4C5-E708-42C7-A3E8-C901CD32B8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559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33800" y="0"/>
            <a:ext cx="28559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18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58813" y="4681538"/>
            <a:ext cx="52736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8559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3800" y="9361488"/>
            <a:ext cx="28559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CA14503-DC59-4939-B6CE-4BA1FAF7B9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74874-1879-4696-B694-3120461750EA}" type="slidenum">
              <a:rPr lang="en-US"/>
              <a:pPr/>
              <a:t>2</a:t>
            </a:fld>
            <a:endParaRPr lang="en-US"/>
          </a:p>
        </p:txBody>
      </p:sp>
      <p:sp>
        <p:nvSpPr>
          <p:cNvPr id="89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14503-DC59-4939-B6CE-4BA1FAF7B995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14503-DC59-4939-B6CE-4BA1FAF7B99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14503-DC59-4939-B6CE-4BA1FAF7B99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5DAEF-2212-477F-9487-126B08DC5F3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600200"/>
            <a:ext cx="6858000" cy="1447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Rectangle 4"/>
          <p:cNvSpPr>
            <a:spLocks noChangeArrowheads="1"/>
          </p:cNvSpPr>
          <p:nvPr userDrawn="1"/>
        </p:nvSpPr>
        <p:spPr bwMode="auto">
          <a:xfrm>
            <a:off x="0" y="0"/>
            <a:ext cx="1676400" cy="68580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7" name="Picture 7" descr="medus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44488"/>
            <a:ext cx="1203325" cy="973137"/>
          </a:xfrm>
          <a:prstGeom prst="rect">
            <a:avLst/>
          </a:prstGeom>
          <a:noFill/>
        </p:spPr>
      </p:pic>
      <p:pic>
        <p:nvPicPr>
          <p:cNvPr id="5128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 r="69312" b="55452"/>
          <a:stretch>
            <a:fillRect/>
          </a:stretch>
        </p:blipFill>
        <p:spPr bwMode="auto">
          <a:xfrm>
            <a:off x="8043863" y="6365875"/>
            <a:ext cx="828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381000"/>
            <a:ext cx="18097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81000"/>
            <a:ext cx="52768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52600" y="1981200"/>
            <a:ext cx="7162800" cy="4648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9812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810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981200"/>
            <a:ext cx="716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1676400" cy="68580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4" name="Picture 10" descr="medusa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344488"/>
            <a:ext cx="1203325" cy="973137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 userDrawn="1"/>
        </p:nvPicPr>
        <p:blipFill>
          <a:blip r:embed="rId15" cstate="print"/>
          <a:srcRect r="69312" b="55452"/>
          <a:stretch>
            <a:fillRect/>
          </a:stretch>
        </p:blipFill>
        <p:spPr bwMode="auto">
          <a:xfrm>
            <a:off x="8043863" y="6365875"/>
            <a:ext cx="828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../Talks/CMUtalk/castle_sam.wr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pomarc\Documents\allstuff\My%20Documents\Courses\mvg\house.mpeg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pomarc\Documents\allstuff\My%20Documents\Courses\mvg\kitchen.mpeg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pomarc\Documents\allstuff\My%20Documents\Courses\mvg\building.mpeg" TargetMode="Externa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omarc\Documents\allstuff\My%20Documents\Talks\CMUtalk\jingyudance.wmv" TargetMode="Externa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2.png"/><Relationship Id="rId9" Type="http://schemas.openxmlformats.org/officeDocument/2006/relationships/oleObject" Target="../embeddings/oleObject3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hyperlink" Target="../eccv02stuff/hoeve/dense/totalv.wrl" TargetMode="External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hyperlink" Target="../Desktop/eccv/html/hoeve_final.wrl" TargetMode="Externa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vg\sphere_orig.avi" TargetMode="Externa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3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\sphere_orig.avi" TargetMode="Externa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3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2.bin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1.bin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5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3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2.bin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pomarc\Documents\allstuff\My%20Documents\Courses\mvg\house_mo.mpeg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63700" y="1071563"/>
            <a:ext cx="7478713" cy="1447800"/>
          </a:xfrm>
        </p:spPr>
        <p:txBody>
          <a:bodyPr/>
          <a:lstStyle/>
          <a:p>
            <a:r>
              <a:rPr lang="en-US" sz="3600" b="1" dirty="0"/>
              <a:t>Structure from motion</a:t>
            </a:r>
            <a:br>
              <a:rPr lang="en-US" sz="3600" b="1" dirty="0"/>
            </a:br>
            <a:r>
              <a:rPr lang="en-US" sz="2800" b="1" dirty="0"/>
              <a:t>Class </a:t>
            </a:r>
            <a:r>
              <a:rPr lang="en-US" sz="2800" b="1" dirty="0" smtClean="0"/>
              <a:t>9</a:t>
            </a:r>
            <a:endParaRPr lang="en-US" sz="2800" b="1" dirty="0"/>
          </a:p>
        </p:txBody>
      </p:sp>
      <p:pic>
        <p:nvPicPr>
          <p:cNvPr id="233481" name="Picture 9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0388" y="2882900"/>
            <a:ext cx="464185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3482" name="Rectangle 10"/>
          <p:cNvSpPr>
            <a:spLocks noChangeArrowheads="1"/>
          </p:cNvSpPr>
          <p:nvPr/>
        </p:nvSpPr>
        <p:spPr bwMode="auto">
          <a:xfrm>
            <a:off x="4471988" y="5926138"/>
            <a:ext cx="175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Tahoma" pitchFamily="34" charset="0"/>
              </a:rPr>
              <a:t>Read Chapter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601092" name="Text Box 4"/>
          <p:cNvSpPr txBox="1">
            <a:spLocks noChangeArrowheads="1"/>
          </p:cNvSpPr>
          <p:nvPr/>
        </p:nvSpPr>
        <p:spPr bwMode="auto">
          <a:xfrm>
            <a:off x="3825875" y="4827588"/>
            <a:ext cx="2713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FF6600"/>
                </a:solidFill>
                <a:latin typeface="Arial" charset="0"/>
              </a:rPr>
              <a:t>Tomasi Kanade’92,</a:t>
            </a:r>
          </a:p>
          <a:p>
            <a:pPr algn="ctr" eaLnBrk="0" hangingPunct="0"/>
            <a:r>
              <a:rPr lang="en-US" sz="2000">
                <a:solidFill>
                  <a:srgbClr val="FF6600"/>
                </a:solidFill>
                <a:latin typeface="Arial" charset="0"/>
              </a:rPr>
              <a:t>Poelman &amp; Kanade’94</a:t>
            </a:r>
          </a:p>
        </p:txBody>
      </p:sp>
      <p:pic>
        <p:nvPicPr>
          <p:cNvPr id="5" name="house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80509" y="2272145"/>
            <a:ext cx="3352800" cy="228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602116" name="Text Box 4"/>
          <p:cNvSpPr txBox="1">
            <a:spLocks noChangeArrowheads="1"/>
          </p:cNvSpPr>
          <p:nvPr/>
        </p:nvSpPr>
        <p:spPr bwMode="auto">
          <a:xfrm>
            <a:off x="3825875" y="4827588"/>
            <a:ext cx="2713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FF6600"/>
                </a:solidFill>
                <a:latin typeface="Arial" charset="0"/>
              </a:rPr>
              <a:t>Tomasi Kanade’92,</a:t>
            </a:r>
          </a:p>
          <a:p>
            <a:pPr algn="ctr" eaLnBrk="0" hangingPunct="0"/>
            <a:r>
              <a:rPr lang="en-US" sz="2000">
                <a:solidFill>
                  <a:srgbClr val="FF6600"/>
                </a:solidFill>
                <a:latin typeface="Arial" charset="0"/>
              </a:rPr>
              <a:t>Poelman &amp; Kanade’94</a:t>
            </a:r>
          </a:p>
        </p:txBody>
      </p:sp>
      <p:pic>
        <p:nvPicPr>
          <p:cNvPr id="5" name="kitchen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08219" y="2438400"/>
            <a:ext cx="3352800" cy="228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603140" name="Text Box 4"/>
          <p:cNvSpPr txBox="1">
            <a:spLocks noChangeArrowheads="1"/>
          </p:cNvSpPr>
          <p:nvPr/>
        </p:nvSpPr>
        <p:spPr bwMode="auto">
          <a:xfrm>
            <a:off x="3825875" y="4827588"/>
            <a:ext cx="2713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FF6600"/>
                </a:solidFill>
                <a:latin typeface="Arial" charset="0"/>
              </a:rPr>
              <a:t>Tomasi Kanade’92,</a:t>
            </a:r>
          </a:p>
          <a:p>
            <a:pPr algn="ctr" eaLnBrk="0" hangingPunct="0"/>
            <a:r>
              <a:rPr lang="en-US" sz="2000">
                <a:solidFill>
                  <a:srgbClr val="FF6600"/>
                </a:solidFill>
                <a:latin typeface="Arial" charset="0"/>
              </a:rPr>
              <a:t>Poelman &amp; Kanade’94</a:t>
            </a:r>
          </a:p>
        </p:txBody>
      </p:sp>
      <p:pic>
        <p:nvPicPr>
          <p:cNvPr id="5" name="building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22072" y="2396836"/>
            <a:ext cx="3352800" cy="228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Perspective factorization</a:t>
            </a:r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295400"/>
            <a:ext cx="7104063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The camera equations </a:t>
            </a:r>
          </a:p>
          <a:p>
            <a:endParaRPr lang="en-US" sz="2800"/>
          </a:p>
          <a:p>
            <a:endParaRPr lang="en-US" sz="2800"/>
          </a:p>
          <a:p>
            <a:pPr>
              <a:buFontTx/>
              <a:buNone/>
            </a:pPr>
            <a:r>
              <a:rPr lang="en-US" sz="2800"/>
              <a:t>for a fixed image </a:t>
            </a:r>
            <a:r>
              <a:rPr lang="en-US" sz="2800" i="1">
                <a:latin typeface="Times New Roman" pitchFamily="18" charset="0"/>
              </a:rPr>
              <a:t>i</a:t>
            </a:r>
            <a:r>
              <a:rPr lang="en-US" sz="2800"/>
              <a:t> can be written in matrix form as</a:t>
            </a:r>
          </a:p>
          <a:p>
            <a:endParaRPr lang="en-US" sz="2800"/>
          </a:p>
          <a:p>
            <a:pPr>
              <a:buFontTx/>
              <a:buNone/>
            </a:pPr>
            <a:r>
              <a:rPr lang="en-US" sz="2800"/>
              <a:t>where </a:t>
            </a:r>
          </a:p>
        </p:txBody>
      </p:sp>
      <p:graphicFrame>
        <p:nvGraphicFramePr>
          <p:cNvPr id="604164" name="Object 4"/>
          <p:cNvGraphicFramePr>
            <a:graphicFrameLocks noChangeAspect="1"/>
          </p:cNvGraphicFramePr>
          <p:nvPr/>
        </p:nvGraphicFramePr>
        <p:xfrm>
          <a:off x="2446338" y="2085975"/>
          <a:ext cx="5592762" cy="625475"/>
        </p:xfrm>
        <a:graphic>
          <a:graphicData uri="http://schemas.openxmlformats.org/presentationml/2006/ole">
            <p:oleObj spid="_x0000_s907266" name="Equation" r:id="rId4" imgW="2158920" imgH="241200" progId="Equation.3">
              <p:embed/>
            </p:oleObj>
          </a:graphicData>
        </a:graphic>
      </p:graphicFrame>
      <p:graphicFrame>
        <p:nvGraphicFramePr>
          <p:cNvPr id="604165" name="Object 5"/>
          <p:cNvGraphicFramePr>
            <a:graphicFrameLocks noChangeAspect="1"/>
          </p:cNvGraphicFramePr>
          <p:nvPr/>
        </p:nvGraphicFramePr>
        <p:xfrm>
          <a:off x="3827463" y="3829050"/>
          <a:ext cx="2039937" cy="592138"/>
        </p:xfrm>
        <a:graphic>
          <a:graphicData uri="http://schemas.openxmlformats.org/presentationml/2006/ole">
            <p:oleObj spid="_x0000_s907267" name="Equation" r:id="rId5" imgW="787320" imgH="228600" progId="Equation.3">
              <p:embed/>
            </p:oleObj>
          </a:graphicData>
        </a:graphic>
      </p:graphicFrame>
      <p:graphicFrame>
        <p:nvGraphicFramePr>
          <p:cNvPr id="604166" name="Object 6"/>
          <p:cNvGraphicFramePr>
            <a:graphicFrameLocks noChangeAspect="1"/>
          </p:cNvGraphicFramePr>
          <p:nvPr/>
        </p:nvGraphicFramePr>
        <p:xfrm>
          <a:off x="2155825" y="5000625"/>
          <a:ext cx="6383338" cy="1000125"/>
        </p:xfrm>
        <a:graphic>
          <a:graphicData uri="http://schemas.openxmlformats.org/presentationml/2006/ole">
            <p:oleObj spid="_x0000_s907268" name="Equation" r:id="rId6" imgW="2755800" imgH="431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Perspective factorization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3238" y="1368425"/>
            <a:ext cx="7162800" cy="1463675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All equations can be collected for all </a:t>
            </a:r>
            <a:r>
              <a:rPr lang="en-US" sz="2400" i="1">
                <a:latin typeface="Times New Roman" pitchFamily="18" charset="0"/>
              </a:rPr>
              <a:t>i</a:t>
            </a:r>
            <a:r>
              <a:rPr lang="en-US" sz="2400"/>
              <a:t> as</a:t>
            </a:r>
          </a:p>
          <a:p>
            <a:endParaRPr lang="en-US" sz="2400"/>
          </a:p>
          <a:p>
            <a:pPr>
              <a:buFontTx/>
              <a:buNone/>
            </a:pPr>
            <a:r>
              <a:rPr lang="en-US" sz="2400"/>
              <a:t>where</a:t>
            </a:r>
          </a:p>
        </p:txBody>
      </p:sp>
      <p:graphicFrame>
        <p:nvGraphicFramePr>
          <p:cNvPr id="605188" name="Object 4"/>
          <p:cNvGraphicFramePr>
            <a:graphicFrameLocks noChangeAspect="1"/>
          </p:cNvGraphicFramePr>
          <p:nvPr/>
        </p:nvGraphicFramePr>
        <p:xfrm>
          <a:off x="4117975" y="1865313"/>
          <a:ext cx="1479550" cy="428625"/>
        </p:xfrm>
        <a:graphic>
          <a:graphicData uri="http://schemas.openxmlformats.org/presentationml/2006/ole">
            <p:oleObj spid="_x0000_s908290" name="Equation" r:id="rId4" imgW="571320" imgH="164880" progId="Equation.3">
              <p:embed/>
            </p:oleObj>
          </a:graphicData>
        </a:graphic>
      </p:graphicFrame>
      <p:graphicFrame>
        <p:nvGraphicFramePr>
          <p:cNvPr id="605189" name="Object 5"/>
          <p:cNvGraphicFramePr>
            <a:graphicFrameLocks noChangeAspect="1"/>
          </p:cNvGraphicFramePr>
          <p:nvPr/>
        </p:nvGraphicFramePr>
        <p:xfrm>
          <a:off x="2990850" y="2470150"/>
          <a:ext cx="3441700" cy="2176463"/>
        </p:xfrm>
        <a:graphic>
          <a:graphicData uri="http://schemas.openxmlformats.org/presentationml/2006/ole">
            <p:oleObj spid="_x0000_s908291" name="Equation" r:id="rId5" imgW="1485720" imgH="939600" progId="Equation.3">
              <p:embed/>
            </p:oleObj>
          </a:graphicData>
        </a:graphic>
      </p:graphicFrame>
      <p:sp>
        <p:nvSpPr>
          <p:cNvPr id="605190" name="Rectangle 6"/>
          <p:cNvSpPr>
            <a:spLocks noChangeArrowheads="1"/>
          </p:cNvSpPr>
          <p:nvPr/>
        </p:nvSpPr>
        <p:spPr bwMode="auto">
          <a:xfrm>
            <a:off x="1624013" y="4713288"/>
            <a:ext cx="70818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</a:pPr>
            <a:r>
              <a:rPr lang="en-US">
                <a:latin typeface="Tahoma" pitchFamily="34" charset="0"/>
              </a:rPr>
              <a:t>	In these formulas </a:t>
            </a:r>
            <a:r>
              <a:rPr lang="en-US" sz="2800" b="1"/>
              <a:t>m</a:t>
            </a:r>
            <a:r>
              <a:rPr lang="en-US">
                <a:latin typeface="Tahoma" pitchFamily="34" charset="0"/>
              </a:rPr>
              <a:t> are known, but </a:t>
            </a:r>
            <a:r>
              <a:rPr lang="en-US">
                <a:latin typeface="Symbol" pitchFamily="18" charset="2"/>
              </a:rPr>
              <a:t>L</a:t>
            </a:r>
            <a:r>
              <a:rPr lang="en-US" i="1" baseline="-25000"/>
              <a:t>i</a:t>
            </a:r>
            <a:r>
              <a:rPr lang="en-US" i="1">
                <a:latin typeface="Tahoma" pitchFamily="34" charset="0"/>
              </a:rPr>
              <a:t>,</a:t>
            </a:r>
            <a:r>
              <a:rPr lang="en-US" b="1"/>
              <a:t>P</a:t>
            </a:r>
            <a:r>
              <a:rPr lang="en-US">
                <a:latin typeface="Tahoma" pitchFamily="34" charset="0"/>
              </a:rPr>
              <a:t> and </a:t>
            </a:r>
            <a:r>
              <a:rPr lang="en-US" b="1"/>
              <a:t>M</a:t>
            </a:r>
            <a:r>
              <a:rPr lang="en-US">
                <a:latin typeface="Tahoma" pitchFamily="34" charset="0"/>
              </a:rPr>
              <a:t> are unknown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</a:pPr>
            <a:r>
              <a:rPr lang="en-US">
                <a:latin typeface="Tahoma" pitchFamily="34" charset="0"/>
              </a:rPr>
              <a:t>	Observe that </a:t>
            </a:r>
            <a:r>
              <a:rPr lang="en-US" b="1"/>
              <a:t>PM</a:t>
            </a:r>
            <a:r>
              <a:rPr lang="en-US">
                <a:latin typeface="Tahoma" pitchFamily="34" charset="0"/>
              </a:rPr>
              <a:t> is a product of a 3</a:t>
            </a:r>
            <a:r>
              <a:rPr lang="en-US" sz="2800" i="1"/>
              <a:t>m</a:t>
            </a:r>
            <a:r>
              <a:rPr lang="en-US">
                <a:latin typeface="Tahoma" pitchFamily="34" charset="0"/>
              </a:rPr>
              <a:t>x4 matrix and a 4x</a:t>
            </a:r>
            <a:r>
              <a:rPr lang="en-US" sz="2800" i="1"/>
              <a:t>n</a:t>
            </a:r>
            <a:r>
              <a:rPr lang="en-US">
                <a:latin typeface="Tahoma" pitchFamily="34" charset="0"/>
              </a:rPr>
              <a:t> matrix, i.e. it is a rank-4 matrix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Perspective factorization algorithm</a:t>
            </a:r>
            <a:endParaRPr lang="en-GB"/>
          </a:p>
        </p:txBody>
      </p:sp>
      <p:sp>
        <p:nvSpPr>
          <p:cNvPr id="606211" name="Rectangle 3"/>
          <p:cNvSpPr>
            <a:spLocks noChangeArrowheads="1"/>
          </p:cNvSpPr>
          <p:nvPr/>
        </p:nvSpPr>
        <p:spPr bwMode="auto">
          <a:xfrm>
            <a:off x="1709738" y="1668463"/>
            <a:ext cx="74342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>
                <a:latin typeface="Arial" charset="0"/>
              </a:rPr>
              <a:t>Assume that </a:t>
            </a:r>
            <a:r>
              <a:rPr lang="en-GB">
                <a:latin typeface="Symbol" pitchFamily="18" charset="2"/>
              </a:rPr>
              <a:t>L</a:t>
            </a:r>
            <a:r>
              <a:rPr lang="en-GB" baseline="-25000">
                <a:latin typeface="Arial" charset="0"/>
              </a:rPr>
              <a:t>i</a:t>
            </a:r>
            <a:r>
              <a:rPr lang="en-GB">
                <a:latin typeface="Arial" charset="0"/>
              </a:rPr>
              <a:t> are known, then </a:t>
            </a:r>
            <a:r>
              <a:rPr lang="sv-SE" b="1"/>
              <a:t>PM</a:t>
            </a:r>
            <a:r>
              <a:rPr lang="en-GB">
                <a:latin typeface="Arial" charset="0"/>
              </a:rPr>
              <a:t> is known.</a:t>
            </a:r>
          </a:p>
          <a:p>
            <a:pPr eaLnBrk="0" hangingPunct="0"/>
            <a:endParaRPr lang="en-GB">
              <a:latin typeface="Arial" charset="0"/>
            </a:endParaRPr>
          </a:p>
          <a:p>
            <a:pPr eaLnBrk="0" hangingPunct="0"/>
            <a:r>
              <a:rPr lang="en-GB">
                <a:latin typeface="Arial" charset="0"/>
              </a:rPr>
              <a:t>Use the singular value decomposition </a:t>
            </a:r>
            <a:endParaRPr lang="sv-SE">
              <a:latin typeface="Arial" charset="0"/>
            </a:endParaRPr>
          </a:p>
          <a:p>
            <a:pPr algn="ctr" eaLnBrk="0" hangingPunct="0"/>
            <a:r>
              <a:rPr lang="sv-SE" b="1"/>
              <a:t>PM</a:t>
            </a:r>
            <a:r>
              <a:rPr lang="sv-SE">
                <a:latin typeface="Arial" charset="0"/>
              </a:rPr>
              <a:t>=U</a:t>
            </a:r>
            <a:r>
              <a:rPr lang="sv-SE">
                <a:latin typeface="Symbol" pitchFamily="18" charset="2"/>
              </a:rPr>
              <a:t>S</a:t>
            </a:r>
            <a:r>
              <a:rPr lang="sv-SE">
                <a:latin typeface="Arial" charset="0"/>
              </a:rPr>
              <a:t> V</a:t>
            </a:r>
            <a:r>
              <a:rPr lang="sv-SE" baseline="30000">
                <a:latin typeface="Arial" charset="0"/>
              </a:rPr>
              <a:t>T</a:t>
            </a:r>
            <a:endParaRPr lang="sv-SE">
              <a:latin typeface="Arial" charset="0"/>
            </a:endParaRPr>
          </a:p>
          <a:p>
            <a:pPr eaLnBrk="0" hangingPunct="0"/>
            <a:r>
              <a:rPr lang="sv-SE">
                <a:latin typeface="Arial" charset="0"/>
              </a:rPr>
              <a:t> </a:t>
            </a:r>
            <a:endParaRPr lang="en-GB">
              <a:latin typeface="Arial" charset="0"/>
            </a:endParaRPr>
          </a:p>
          <a:p>
            <a:pPr eaLnBrk="0" hangingPunct="0"/>
            <a:r>
              <a:rPr lang="en-GB">
                <a:latin typeface="Arial" charset="0"/>
              </a:rPr>
              <a:t>In the noise-free case</a:t>
            </a:r>
          </a:p>
          <a:p>
            <a:pPr algn="ctr" eaLnBrk="0" hangingPunct="0"/>
            <a:r>
              <a:rPr lang="en-GB">
                <a:latin typeface="Symbol" pitchFamily="18" charset="2"/>
              </a:rPr>
              <a:t>S</a:t>
            </a:r>
            <a:r>
              <a:rPr lang="en-GB">
                <a:latin typeface="Arial" charset="0"/>
              </a:rPr>
              <a:t>=diag(</a:t>
            </a:r>
            <a:r>
              <a:rPr lang="en-GB">
                <a:latin typeface="Symbol" pitchFamily="18" charset="2"/>
              </a:rPr>
              <a:t>s</a:t>
            </a:r>
            <a:r>
              <a:rPr lang="en-GB" baseline="-25000">
                <a:latin typeface="Arial" charset="0"/>
              </a:rPr>
              <a:t>1</a:t>
            </a:r>
            <a:r>
              <a:rPr lang="en-GB">
                <a:latin typeface="Arial" charset="0"/>
              </a:rPr>
              <a:t>,</a:t>
            </a:r>
            <a:r>
              <a:rPr lang="en-GB">
                <a:latin typeface="Symbol" pitchFamily="18" charset="2"/>
              </a:rPr>
              <a:t>s</a:t>
            </a:r>
            <a:r>
              <a:rPr lang="en-GB" baseline="-25000">
                <a:latin typeface="Arial" charset="0"/>
              </a:rPr>
              <a:t>2</a:t>
            </a:r>
            <a:r>
              <a:rPr lang="en-GB">
                <a:latin typeface="Arial" charset="0"/>
              </a:rPr>
              <a:t>,</a:t>
            </a:r>
            <a:r>
              <a:rPr lang="en-GB">
                <a:latin typeface="Symbol" pitchFamily="18" charset="2"/>
              </a:rPr>
              <a:t>s</a:t>
            </a:r>
            <a:r>
              <a:rPr lang="en-GB" baseline="-25000">
                <a:latin typeface="Arial" charset="0"/>
              </a:rPr>
              <a:t>3</a:t>
            </a:r>
            <a:r>
              <a:rPr lang="en-GB">
                <a:latin typeface="Arial" charset="0"/>
              </a:rPr>
              <a:t>,</a:t>
            </a:r>
            <a:r>
              <a:rPr lang="en-GB">
                <a:latin typeface="Symbol" pitchFamily="18" charset="2"/>
              </a:rPr>
              <a:t>s</a:t>
            </a:r>
            <a:r>
              <a:rPr lang="en-GB" baseline="-25000">
                <a:latin typeface="Arial" charset="0"/>
              </a:rPr>
              <a:t>4</a:t>
            </a:r>
            <a:r>
              <a:rPr lang="en-GB">
                <a:latin typeface="Arial" charset="0"/>
              </a:rPr>
              <a:t>,0,</a:t>
            </a:r>
            <a:r>
              <a:rPr lang="sv-SE">
                <a:latin typeface="Arial" charset="0"/>
              </a:rPr>
              <a:t> … </a:t>
            </a:r>
            <a:r>
              <a:rPr lang="en-GB">
                <a:latin typeface="Arial" charset="0"/>
              </a:rPr>
              <a:t>,0)</a:t>
            </a:r>
          </a:p>
          <a:p>
            <a:pPr eaLnBrk="0" hangingPunct="0"/>
            <a:r>
              <a:rPr lang="en-GB">
                <a:latin typeface="Arial" charset="0"/>
              </a:rPr>
              <a:t>and a reconstruction can be obtained by setting:</a:t>
            </a:r>
          </a:p>
          <a:p>
            <a:pPr algn="ctr" eaLnBrk="0" hangingPunct="0"/>
            <a:endParaRPr lang="sv-SE">
              <a:latin typeface="Arial" charset="0"/>
            </a:endParaRPr>
          </a:p>
          <a:p>
            <a:pPr algn="ctr" eaLnBrk="0" hangingPunct="0"/>
            <a:r>
              <a:rPr lang="en-GB" b="1"/>
              <a:t>P</a:t>
            </a:r>
            <a:r>
              <a:rPr lang="en-GB">
                <a:latin typeface="Arial" charset="0"/>
              </a:rPr>
              <a:t>=the first four columns of U</a:t>
            </a:r>
            <a:r>
              <a:rPr lang="en-GB">
                <a:latin typeface="Symbol" pitchFamily="18" charset="2"/>
              </a:rPr>
              <a:t>S</a:t>
            </a:r>
            <a:r>
              <a:rPr lang="en-GB">
                <a:latin typeface="Arial" charset="0"/>
              </a:rPr>
              <a:t>.</a:t>
            </a:r>
          </a:p>
          <a:p>
            <a:pPr algn="ctr" eaLnBrk="0" hangingPunct="0"/>
            <a:r>
              <a:rPr lang="en-GB" b="1"/>
              <a:t>M</a:t>
            </a:r>
            <a:r>
              <a:rPr lang="en-GB">
                <a:latin typeface="Arial" charset="0"/>
              </a:rPr>
              <a:t>=the first four rows of V.</a:t>
            </a:r>
          </a:p>
          <a:p>
            <a:pPr eaLnBrk="0" hangingPunct="0"/>
            <a:endParaRPr lang="en-GB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6888" y="330200"/>
            <a:ext cx="6704012" cy="825500"/>
          </a:xfrm>
        </p:spPr>
        <p:txBody>
          <a:bodyPr/>
          <a:lstStyle/>
          <a:p>
            <a:r>
              <a:rPr lang="sv-SE"/>
              <a:t>Iterative perspective factorization</a:t>
            </a:r>
            <a:endParaRPr lang="en-GB"/>
          </a:p>
        </p:txBody>
      </p:sp>
      <p:sp>
        <p:nvSpPr>
          <p:cNvPr id="607235" name="Rectangle 3"/>
          <p:cNvSpPr>
            <a:spLocks noChangeArrowheads="1"/>
          </p:cNvSpPr>
          <p:nvPr/>
        </p:nvSpPr>
        <p:spPr bwMode="auto">
          <a:xfrm>
            <a:off x="1735138" y="1382713"/>
            <a:ext cx="7408862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latin typeface="Arial" charset="0"/>
              </a:rPr>
              <a:t>When </a:t>
            </a:r>
            <a:r>
              <a:rPr lang="en-GB">
                <a:latin typeface="Symbol" pitchFamily="18" charset="2"/>
              </a:rPr>
              <a:t>L</a:t>
            </a:r>
            <a:r>
              <a:rPr lang="en-GB" baseline="-25000"/>
              <a:t>i</a:t>
            </a:r>
            <a:r>
              <a:rPr lang="en-GB">
                <a:latin typeface="Arial" charset="0"/>
              </a:rPr>
              <a:t> are unknown the following algorithm can be used:</a:t>
            </a:r>
          </a:p>
          <a:p>
            <a:pPr eaLnBrk="0" hangingPunct="0">
              <a:spcBef>
                <a:spcPct val="50000"/>
              </a:spcBef>
            </a:pPr>
            <a:r>
              <a:rPr lang="en-GB">
                <a:latin typeface="Arial" charset="0"/>
              </a:rPr>
              <a:t>1. Set </a:t>
            </a:r>
            <a:r>
              <a:rPr lang="en-GB">
                <a:latin typeface="Symbol" pitchFamily="18" charset="2"/>
              </a:rPr>
              <a:t>l</a:t>
            </a:r>
            <a:r>
              <a:rPr lang="en-GB" i="1" baseline="-25000"/>
              <a:t>ij</a:t>
            </a:r>
            <a:r>
              <a:rPr lang="en-GB">
                <a:latin typeface="Arial" charset="0"/>
              </a:rPr>
              <a:t>=1 (affin</a:t>
            </a:r>
            <a:r>
              <a:rPr lang="sv-SE">
                <a:latin typeface="Arial" charset="0"/>
              </a:rPr>
              <a:t>e approximation)</a:t>
            </a:r>
            <a:r>
              <a:rPr lang="en-GB">
                <a:latin typeface="Arial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GB">
                <a:latin typeface="Arial" charset="0"/>
              </a:rPr>
              <a:t>2. Factorize </a:t>
            </a:r>
            <a:r>
              <a:rPr lang="sv-SE" b="1"/>
              <a:t>PM</a:t>
            </a:r>
            <a:r>
              <a:rPr lang="sv-SE">
                <a:latin typeface="Arial" charset="0"/>
              </a:rPr>
              <a:t> </a:t>
            </a:r>
            <a:r>
              <a:rPr lang="en-GB">
                <a:latin typeface="Arial" charset="0"/>
              </a:rPr>
              <a:t>and obtain an estimate of </a:t>
            </a:r>
            <a:r>
              <a:rPr lang="en-GB" b="1"/>
              <a:t>P</a:t>
            </a:r>
            <a:r>
              <a:rPr lang="en-GB">
                <a:latin typeface="Arial" charset="0"/>
              </a:rPr>
              <a:t> and</a:t>
            </a:r>
            <a:r>
              <a:rPr lang="sv-SE">
                <a:latin typeface="Arial" charset="0"/>
              </a:rPr>
              <a:t> </a:t>
            </a:r>
            <a:r>
              <a:rPr lang="en-GB" b="1"/>
              <a:t>M</a:t>
            </a:r>
            <a:r>
              <a:rPr lang="en-GB">
                <a:latin typeface="Arial" charset="0"/>
              </a:rPr>
              <a:t>. If </a:t>
            </a:r>
            <a:r>
              <a:rPr lang="en-GB">
                <a:latin typeface="Symbol" pitchFamily="18" charset="2"/>
              </a:rPr>
              <a:t>s</a:t>
            </a:r>
            <a:r>
              <a:rPr lang="en-GB" baseline="-25000">
                <a:latin typeface="Arial" charset="0"/>
              </a:rPr>
              <a:t>5</a:t>
            </a:r>
            <a:r>
              <a:rPr lang="en-GB">
                <a:latin typeface="Arial" charset="0"/>
              </a:rPr>
              <a:t> is sufficiently small then STOP.</a:t>
            </a:r>
          </a:p>
          <a:p>
            <a:pPr eaLnBrk="0" hangingPunct="0">
              <a:spcBef>
                <a:spcPct val="50000"/>
              </a:spcBef>
            </a:pPr>
            <a:r>
              <a:rPr lang="en-GB">
                <a:latin typeface="Arial" charset="0"/>
              </a:rPr>
              <a:t>3. Use </a:t>
            </a:r>
            <a:r>
              <a:rPr lang="en-GB" b="1"/>
              <a:t>m</a:t>
            </a:r>
            <a:r>
              <a:rPr lang="en-GB">
                <a:latin typeface="Arial" charset="0"/>
              </a:rPr>
              <a:t>, </a:t>
            </a:r>
            <a:r>
              <a:rPr lang="en-GB" b="1"/>
              <a:t>P</a:t>
            </a:r>
            <a:r>
              <a:rPr lang="en-GB">
                <a:latin typeface="Arial" charset="0"/>
              </a:rPr>
              <a:t> and </a:t>
            </a:r>
            <a:r>
              <a:rPr lang="en-GB" b="1"/>
              <a:t>M</a:t>
            </a:r>
            <a:r>
              <a:rPr lang="en-GB">
                <a:latin typeface="Arial" charset="0"/>
              </a:rPr>
              <a:t> to estimate </a:t>
            </a:r>
            <a:r>
              <a:rPr lang="en-GB">
                <a:latin typeface="Symbol" pitchFamily="18" charset="2"/>
              </a:rPr>
              <a:t>L</a:t>
            </a:r>
            <a:r>
              <a:rPr lang="en-GB" baseline="-25000">
                <a:latin typeface="Arial" charset="0"/>
              </a:rPr>
              <a:t>i</a:t>
            </a:r>
            <a:r>
              <a:rPr lang="en-GB">
                <a:latin typeface="Arial" charset="0"/>
              </a:rPr>
              <a:t> from the camera</a:t>
            </a:r>
            <a:r>
              <a:rPr lang="sv-SE">
                <a:latin typeface="Arial" charset="0"/>
              </a:rPr>
              <a:t> </a:t>
            </a:r>
            <a:r>
              <a:rPr lang="en-GB">
                <a:latin typeface="Arial" charset="0"/>
              </a:rPr>
              <a:t>equations (linearly)  </a:t>
            </a:r>
            <a:r>
              <a:rPr lang="en-GB" b="1"/>
              <a:t>m</a:t>
            </a:r>
            <a:r>
              <a:rPr lang="en-GB" i="1" baseline="-25000"/>
              <a:t>i</a:t>
            </a:r>
            <a:r>
              <a:rPr lang="en-GB">
                <a:latin typeface="Arial" charset="0"/>
              </a:rPr>
              <a:t> </a:t>
            </a:r>
            <a:r>
              <a:rPr lang="en-GB">
                <a:latin typeface="Symbol" pitchFamily="18" charset="2"/>
              </a:rPr>
              <a:t>L</a:t>
            </a:r>
            <a:r>
              <a:rPr lang="en-GB" i="1" baseline="-25000"/>
              <a:t>i</a:t>
            </a:r>
            <a:r>
              <a:rPr lang="en-GB">
                <a:latin typeface="Arial" charset="0"/>
              </a:rPr>
              <a:t>=</a:t>
            </a:r>
            <a:r>
              <a:rPr lang="en-GB" b="1"/>
              <a:t>P</a:t>
            </a:r>
            <a:r>
              <a:rPr lang="en-GB" i="1" baseline="-25000"/>
              <a:t>i</a:t>
            </a:r>
            <a:r>
              <a:rPr lang="en-GB" b="1"/>
              <a:t>M</a:t>
            </a:r>
          </a:p>
          <a:p>
            <a:pPr eaLnBrk="0" hangingPunct="0">
              <a:spcBef>
                <a:spcPct val="50000"/>
              </a:spcBef>
            </a:pPr>
            <a:r>
              <a:rPr lang="en-GB">
                <a:latin typeface="Arial" charset="0"/>
              </a:rPr>
              <a:t>4. Goto 2.</a:t>
            </a:r>
          </a:p>
          <a:p>
            <a:pPr eaLnBrk="0" hangingPunct="0">
              <a:spcBef>
                <a:spcPct val="50000"/>
              </a:spcBef>
            </a:pPr>
            <a:r>
              <a:rPr lang="en-GB">
                <a:latin typeface="Arial" charset="0"/>
              </a:rPr>
              <a:t>In general the algorithm minimizes the </a:t>
            </a:r>
            <a:r>
              <a:rPr lang="en-GB" i="1">
                <a:latin typeface="Arial" charset="0"/>
              </a:rPr>
              <a:t>proximity measure	    </a:t>
            </a:r>
            <a:r>
              <a:rPr lang="sv-SE" i="1">
                <a:latin typeface="Arial" charset="0"/>
              </a:rPr>
              <a:t>P</a:t>
            </a:r>
            <a:r>
              <a:rPr lang="en-GB">
                <a:latin typeface="Arial" charset="0"/>
              </a:rPr>
              <a:t>(</a:t>
            </a:r>
            <a:r>
              <a:rPr lang="en-GB">
                <a:latin typeface="Symbol" pitchFamily="18" charset="2"/>
              </a:rPr>
              <a:t>L</a:t>
            </a:r>
            <a:r>
              <a:rPr lang="sv-SE">
                <a:latin typeface="Arial" charset="0"/>
              </a:rPr>
              <a:t>,</a:t>
            </a:r>
            <a:r>
              <a:rPr lang="en-GB" b="1"/>
              <a:t>P</a:t>
            </a:r>
            <a:r>
              <a:rPr lang="en-GB">
                <a:latin typeface="Arial" charset="0"/>
              </a:rPr>
              <a:t>,</a:t>
            </a:r>
            <a:r>
              <a:rPr lang="en-GB" b="1"/>
              <a:t>M</a:t>
            </a:r>
            <a:r>
              <a:rPr lang="en-GB">
                <a:latin typeface="Arial" charset="0"/>
              </a:rPr>
              <a:t>)=</a:t>
            </a:r>
            <a:r>
              <a:rPr lang="en-GB">
                <a:latin typeface="Symbol" pitchFamily="18" charset="2"/>
              </a:rPr>
              <a:t>s</a:t>
            </a:r>
            <a:r>
              <a:rPr lang="sv-SE" baseline="-25000">
                <a:latin typeface="Arial" charset="0"/>
              </a:rPr>
              <a:t>5</a:t>
            </a:r>
            <a:endParaRPr lang="en-GB">
              <a:latin typeface="Arial" charset="0"/>
            </a:endParaRPr>
          </a:p>
        </p:txBody>
      </p:sp>
      <p:sp>
        <p:nvSpPr>
          <p:cNvPr id="607236" name="Text Box 4"/>
          <p:cNvSpPr txBox="1">
            <a:spLocks noChangeArrowheads="1"/>
          </p:cNvSpPr>
          <p:nvPr/>
        </p:nvSpPr>
        <p:spPr bwMode="auto">
          <a:xfrm>
            <a:off x="2181225" y="6035675"/>
            <a:ext cx="4973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CC0000"/>
                </a:solidFill>
                <a:latin typeface="Arial" charset="0"/>
              </a:rPr>
              <a:t>Note that structure and motion recovered up to an arbitrary projective transformation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Factorization work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Factorization with uncertainty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Factorization for dynamic scenes</a:t>
            </a:r>
          </a:p>
        </p:txBody>
      </p:sp>
      <p:sp>
        <p:nvSpPr>
          <p:cNvPr id="608260" name="Text Box 4"/>
          <p:cNvSpPr txBox="1">
            <a:spLocks noChangeArrowheads="1"/>
          </p:cNvSpPr>
          <p:nvPr/>
        </p:nvSpPr>
        <p:spPr bwMode="auto">
          <a:xfrm>
            <a:off x="5222875" y="2535238"/>
            <a:ext cx="33575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6600"/>
                </a:solidFill>
                <a:latin typeface="Arial" charset="0"/>
              </a:rPr>
              <a:t>(Irani &amp; Anandan, IJCV’02)</a:t>
            </a:r>
          </a:p>
        </p:txBody>
      </p:sp>
      <p:sp>
        <p:nvSpPr>
          <p:cNvPr id="608261" name="Text Box 5"/>
          <p:cNvSpPr txBox="1">
            <a:spLocks noChangeArrowheads="1"/>
          </p:cNvSpPr>
          <p:nvPr/>
        </p:nvSpPr>
        <p:spPr bwMode="auto">
          <a:xfrm>
            <a:off x="4795838" y="3708400"/>
            <a:ext cx="3302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6600"/>
                </a:solidFill>
                <a:latin typeface="Arial" charset="0"/>
              </a:rPr>
              <a:t>(Costeira and Kanade ‘94)</a:t>
            </a:r>
          </a:p>
        </p:txBody>
      </p:sp>
      <p:sp>
        <p:nvSpPr>
          <p:cNvPr id="608262" name="Text Box 6"/>
          <p:cNvSpPr txBox="1">
            <a:spLocks noChangeArrowheads="1"/>
          </p:cNvSpPr>
          <p:nvPr/>
        </p:nvSpPr>
        <p:spPr bwMode="auto">
          <a:xfrm>
            <a:off x="4835525" y="4256088"/>
            <a:ext cx="364074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  <a:latin typeface="Arial" charset="0"/>
              </a:rPr>
              <a:t>(</a:t>
            </a:r>
            <a:r>
              <a:rPr lang="en-US" sz="2000" b="1" dirty="0" err="1">
                <a:solidFill>
                  <a:srgbClr val="FF6600"/>
                </a:solidFill>
                <a:latin typeface="Arial" charset="0"/>
              </a:rPr>
              <a:t>Bregler</a:t>
            </a:r>
            <a:r>
              <a:rPr lang="en-US" sz="2000" b="1" dirty="0">
                <a:solidFill>
                  <a:srgbClr val="FF6600"/>
                </a:solidFill>
                <a:latin typeface="Arial" charset="0"/>
              </a:rPr>
              <a:t> et al. </a:t>
            </a:r>
            <a:r>
              <a:rPr lang="en-US" sz="2000" b="1" dirty="0" smtClean="0">
                <a:solidFill>
                  <a:srgbClr val="FF6600"/>
                </a:solidFill>
                <a:latin typeface="Arial" charset="0"/>
              </a:rPr>
              <a:t>‘00</a:t>
            </a:r>
            <a:r>
              <a:rPr lang="en-US" sz="2000" b="1" dirty="0">
                <a:solidFill>
                  <a:srgbClr val="FF6600"/>
                </a:solidFill>
                <a:latin typeface="Arial" charset="0"/>
              </a:rPr>
              <a:t>, </a:t>
            </a:r>
            <a:r>
              <a:rPr lang="en-US" sz="2000" b="1" dirty="0" smtClean="0">
                <a:solidFill>
                  <a:srgbClr val="FF6600"/>
                </a:solidFill>
                <a:latin typeface="Arial" charset="0"/>
              </a:rPr>
              <a:t>Brand ‘01</a:t>
            </a:r>
            <a:r>
              <a:rPr lang="en-US" sz="2000" b="1" dirty="0">
                <a:solidFill>
                  <a:srgbClr val="FF6600"/>
                </a:solidFill>
                <a:latin typeface="Arial" charset="0"/>
              </a:rPr>
              <a:t>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863234" y="4768706"/>
            <a:ext cx="344863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  <a:latin typeface="Arial" charset="0"/>
              </a:rPr>
              <a:t>(Yan and </a:t>
            </a:r>
            <a:r>
              <a:rPr lang="en-US" sz="2000" b="1" dirty="0" err="1" smtClean="0">
                <a:solidFill>
                  <a:srgbClr val="FF6600"/>
                </a:solidFill>
                <a:latin typeface="Arial" charset="0"/>
              </a:rPr>
              <a:t>Pollefeys</a:t>
            </a:r>
            <a:r>
              <a:rPr lang="en-US" sz="2000" b="1" dirty="0" smtClean="0">
                <a:solidFill>
                  <a:srgbClr val="FF6600"/>
                </a:solidFill>
                <a:latin typeface="Arial" charset="0"/>
              </a:rPr>
              <a:t>, ‘05/’06)</a:t>
            </a:r>
            <a:endParaRPr lang="en-US" sz="2000" b="1" dirty="0">
              <a:solidFill>
                <a:srgbClr val="FF6600"/>
              </a:solidFill>
              <a:latin typeface="Arial" charset="0"/>
            </a:endParaRPr>
          </a:p>
        </p:txBody>
      </p:sp>
      <p:pic>
        <p:nvPicPr>
          <p:cNvPr id="9" name="jingyudanc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21872" y="4735944"/>
            <a:ext cx="2902528" cy="1935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practical structure and motion recovery from images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chemeClr val="bg2"/>
                </a:solidFill>
              </a:rPr>
              <a:t>Obtain reliable matches using matching or tracking and 2/3-view relations</a:t>
            </a:r>
          </a:p>
          <a:p>
            <a:r>
              <a:rPr lang="en-US" sz="2800"/>
              <a:t>Compute initial structure and motion</a:t>
            </a:r>
          </a:p>
          <a:p>
            <a:r>
              <a:rPr lang="en-US" sz="2800"/>
              <a:t>Refine structure and motion</a:t>
            </a:r>
          </a:p>
          <a:p>
            <a:r>
              <a:rPr lang="en-US" sz="2800">
                <a:solidFill>
                  <a:schemeClr val="bg2"/>
                </a:solidFill>
              </a:rPr>
              <a:t>Auto-calibrate</a:t>
            </a:r>
          </a:p>
          <a:p>
            <a:r>
              <a:rPr lang="en-US" sz="2800">
                <a:solidFill>
                  <a:schemeClr val="bg2"/>
                </a:solidFill>
              </a:rPr>
              <a:t>Refine metric structure and motion</a:t>
            </a:r>
          </a:p>
          <a:p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1413165"/>
            <a:ext cx="9144000" cy="5444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3425" y="1422400"/>
            <a:ext cx="4514850" cy="3022600"/>
            <a:chOff x="332" y="896"/>
            <a:chExt cx="2844" cy="190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32" y="934"/>
              <a:ext cx="2844" cy="1866"/>
              <a:chOff x="327" y="845"/>
              <a:chExt cx="2844" cy="1866"/>
            </a:xfrm>
          </p:grpSpPr>
          <p:pic>
            <p:nvPicPr>
              <p:cNvPr id="653316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 l="44748" t="32941" r="15807" b="49532"/>
              <a:stretch>
                <a:fillRect/>
              </a:stretch>
            </p:blipFill>
            <p:spPr bwMode="auto">
              <a:xfrm>
                <a:off x="504" y="845"/>
                <a:ext cx="2667" cy="18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53317" name="Rectangle 5"/>
              <p:cNvSpPr>
                <a:spLocks noChangeArrowheads="1"/>
              </p:cNvSpPr>
              <p:nvPr/>
            </p:nvSpPr>
            <p:spPr bwMode="auto">
              <a:xfrm>
                <a:off x="327" y="1812"/>
                <a:ext cx="706" cy="56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318" name="Rectangle 6"/>
              <p:cNvSpPr>
                <a:spLocks noChangeArrowheads="1"/>
              </p:cNvSpPr>
              <p:nvPr/>
            </p:nvSpPr>
            <p:spPr bwMode="auto">
              <a:xfrm>
                <a:off x="1678" y="1777"/>
                <a:ext cx="1413" cy="86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3319" name="Rectangle 7"/>
            <p:cNvSpPr>
              <a:spLocks noChangeArrowheads="1"/>
            </p:cNvSpPr>
            <p:nvPr/>
          </p:nvSpPr>
          <p:spPr bwMode="auto">
            <a:xfrm>
              <a:off x="1455" y="896"/>
              <a:ext cx="1080" cy="8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320" name="Text Box 8"/>
            <p:cNvSpPr txBox="1">
              <a:spLocks noChangeArrowheads="1"/>
            </p:cNvSpPr>
            <p:nvPr/>
          </p:nvSpPr>
          <p:spPr bwMode="auto">
            <a:xfrm>
              <a:off x="580" y="2014"/>
              <a:ext cx="17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Initialize Motion </a:t>
              </a:r>
            </a:p>
            <a:p>
              <a:r>
                <a:rPr lang="en-US" sz="1800">
                  <a:latin typeface="Comic Sans MS" pitchFamily="66" charset="0"/>
                </a:rPr>
                <a:t>(P</a:t>
              </a:r>
              <a:r>
                <a:rPr lang="en-US" sz="1800" baseline="-25000">
                  <a:latin typeface="Comic Sans MS" pitchFamily="66" charset="0"/>
                </a:rPr>
                <a:t>1</a:t>
              </a:r>
              <a:r>
                <a:rPr lang="en-US" sz="1800">
                  <a:latin typeface="Comic Sans MS" pitchFamily="66" charset="0"/>
                </a:rPr>
                <a:t>,P</a:t>
              </a:r>
              <a:r>
                <a:rPr lang="en-US" sz="1800" baseline="-25000">
                  <a:latin typeface="Comic Sans MS" pitchFamily="66" charset="0"/>
                </a:rPr>
                <a:t>2</a:t>
              </a:r>
              <a:r>
                <a:rPr lang="en-US" sz="1800">
                  <a:latin typeface="Comic Sans MS" pitchFamily="66" charset="0"/>
                </a:rPr>
                <a:t> compatibel with F)</a:t>
              </a:r>
            </a:p>
          </p:txBody>
        </p:sp>
      </p:grpSp>
      <p:sp>
        <p:nvSpPr>
          <p:cNvPr id="65332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Structure and Motion Computation</a:t>
            </a:r>
          </a:p>
        </p:txBody>
      </p:sp>
      <p:pic>
        <p:nvPicPr>
          <p:cNvPr id="653322" name="Picture 10"/>
          <p:cNvPicPr>
            <a:picLocks noChangeAspect="1" noChangeArrowheads="1"/>
          </p:cNvPicPr>
          <p:nvPr/>
        </p:nvPicPr>
        <p:blipFill>
          <a:blip r:embed="rId2"/>
          <a:srcRect l="44748" t="32941" r="15807" b="49532"/>
          <a:stretch>
            <a:fillRect/>
          </a:stretch>
        </p:blipFill>
        <p:spPr bwMode="auto">
          <a:xfrm>
            <a:off x="4840588" y="1535113"/>
            <a:ext cx="4233862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3323" name="Rectangle 11"/>
          <p:cNvSpPr>
            <a:spLocks noChangeArrowheads="1"/>
          </p:cNvSpPr>
          <p:nvPr/>
        </p:nvSpPr>
        <p:spPr bwMode="auto">
          <a:xfrm>
            <a:off x="4410375" y="2967038"/>
            <a:ext cx="1270000" cy="793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3324" name="Rectangle 12"/>
          <p:cNvSpPr>
            <a:spLocks noChangeArrowheads="1"/>
          </p:cNvSpPr>
          <p:nvPr/>
        </p:nvSpPr>
        <p:spPr bwMode="auto">
          <a:xfrm>
            <a:off x="6672563" y="3014663"/>
            <a:ext cx="2274887" cy="1373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53325" name="Picture 13"/>
          <p:cNvPicPr>
            <a:picLocks noChangeAspect="1" noChangeArrowheads="1"/>
          </p:cNvPicPr>
          <p:nvPr/>
        </p:nvPicPr>
        <p:blipFill>
          <a:blip r:embed="rId2"/>
          <a:srcRect l="44748" t="32941" r="15807" b="49532"/>
          <a:stretch>
            <a:fillRect/>
          </a:stretch>
        </p:blipFill>
        <p:spPr bwMode="auto">
          <a:xfrm>
            <a:off x="875013" y="3895725"/>
            <a:ext cx="4233862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3326" name="Rectangle 14"/>
          <p:cNvSpPr>
            <a:spLocks noChangeArrowheads="1"/>
          </p:cNvSpPr>
          <p:nvPr/>
        </p:nvSpPr>
        <p:spPr bwMode="auto">
          <a:xfrm>
            <a:off x="900544" y="5430838"/>
            <a:ext cx="814255" cy="793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3327" name="Rectangle 15"/>
          <p:cNvSpPr>
            <a:spLocks noChangeArrowheads="1"/>
          </p:cNvSpPr>
          <p:nvPr/>
        </p:nvSpPr>
        <p:spPr bwMode="auto">
          <a:xfrm>
            <a:off x="3259438" y="5375275"/>
            <a:ext cx="1722437" cy="137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53328" name="Picture 16"/>
          <p:cNvPicPr>
            <a:picLocks noChangeAspect="1" noChangeArrowheads="1"/>
          </p:cNvPicPr>
          <p:nvPr/>
        </p:nvPicPr>
        <p:blipFill>
          <a:blip r:embed="rId2"/>
          <a:srcRect l="44748" t="32941" r="15807" b="49532"/>
          <a:stretch>
            <a:fillRect/>
          </a:stretch>
        </p:blipFill>
        <p:spPr bwMode="auto">
          <a:xfrm>
            <a:off x="4637388" y="3895725"/>
            <a:ext cx="4233862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3329" name="Rectangle 17"/>
          <p:cNvSpPr>
            <a:spLocks noChangeArrowheads="1"/>
          </p:cNvSpPr>
          <p:nvPr/>
        </p:nvSpPr>
        <p:spPr bwMode="auto">
          <a:xfrm>
            <a:off x="4207175" y="5430838"/>
            <a:ext cx="1270000" cy="793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3330" name="Text Box 18"/>
          <p:cNvSpPr txBox="1">
            <a:spLocks noChangeArrowheads="1"/>
          </p:cNvSpPr>
          <p:nvPr/>
        </p:nvSpPr>
        <p:spPr bwMode="auto">
          <a:xfrm>
            <a:off x="5637513" y="3279775"/>
            <a:ext cx="3309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Initialize Structure </a:t>
            </a:r>
          </a:p>
          <a:p>
            <a:r>
              <a:rPr lang="en-US" sz="1800">
                <a:latin typeface="Comic Sans MS" pitchFamily="66" charset="0"/>
              </a:rPr>
              <a:t>(minimize reprojection error)</a:t>
            </a:r>
          </a:p>
        </p:txBody>
      </p:sp>
      <p:sp>
        <p:nvSpPr>
          <p:cNvPr id="653331" name="Text Box 19"/>
          <p:cNvSpPr txBox="1">
            <a:spLocks noChangeArrowheads="1"/>
          </p:cNvSpPr>
          <p:nvPr/>
        </p:nvSpPr>
        <p:spPr bwMode="auto">
          <a:xfrm>
            <a:off x="1052813" y="5915025"/>
            <a:ext cx="36957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Extend motion</a:t>
            </a:r>
          </a:p>
          <a:p>
            <a:r>
              <a:rPr lang="en-US" sz="1800">
                <a:latin typeface="Comic Sans MS" pitchFamily="66" charset="0"/>
              </a:rPr>
              <a:t>(compute pose through matches </a:t>
            </a:r>
          </a:p>
          <a:p>
            <a:r>
              <a:rPr lang="en-US" sz="1800">
                <a:latin typeface="Comic Sans MS" pitchFamily="66" charset="0"/>
              </a:rPr>
              <a:t>seen in 2 or more previous views)</a:t>
            </a:r>
          </a:p>
        </p:txBody>
      </p:sp>
      <p:sp>
        <p:nvSpPr>
          <p:cNvPr id="653332" name="Text Box 20"/>
          <p:cNvSpPr txBox="1">
            <a:spLocks noChangeArrowheads="1"/>
          </p:cNvSpPr>
          <p:nvPr/>
        </p:nvSpPr>
        <p:spPr bwMode="auto">
          <a:xfrm>
            <a:off x="4918375" y="5942013"/>
            <a:ext cx="30051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Extend structure</a:t>
            </a:r>
          </a:p>
          <a:p>
            <a:r>
              <a:rPr lang="en-US" sz="1800">
                <a:latin typeface="Comic Sans MS" pitchFamily="66" charset="0"/>
              </a:rPr>
              <a:t>(Initialize new structure,</a:t>
            </a:r>
          </a:p>
          <a:p>
            <a:r>
              <a:rPr lang="en-US" sz="1800">
                <a:latin typeface="Comic Sans MS" pitchFamily="66" charset="0"/>
              </a:rPr>
              <a:t> refine existing structure)</a:t>
            </a:r>
          </a:p>
        </p:txBody>
      </p:sp>
      <p:sp>
        <p:nvSpPr>
          <p:cNvPr id="653333" name="Rectangle 21"/>
          <p:cNvSpPr>
            <a:spLocks noChangeArrowheads="1"/>
          </p:cNvSpPr>
          <p:nvPr/>
        </p:nvSpPr>
        <p:spPr bwMode="auto">
          <a:xfrm rot="-189956">
            <a:off x="7240888" y="1490663"/>
            <a:ext cx="938212" cy="1490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3334" name="Rectangle 22"/>
          <p:cNvSpPr>
            <a:spLocks noChangeArrowheads="1"/>
          </p:cNvSpPr>
          <p:nvPr/>
        </p:nvSpPr>
        <p:spPr bwMode="auto">
          <a:xfrm rot="-189956">
            <a:off x="3267375" y="3867150"/>
            <a:ext cx="938213" cy="1490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3335" name="Freeform 23"/>
          <p:cNvSpPr>
            <a:spLocks/>
          </p:cNvSpPr>
          <p:nvPr/>
        </p:nvSpPr>
        <p:spPr bwMode="auto">
          <a:xfrm>
            <a:off x="2306938" y="5419725"/>
            <a:ext cx="715962" cy="346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2" y="120"/>
              </a:cxn>
              <a:cxn ang="0">
                <a:pos x="451" y="218"/>
              </a:cxn>
            </a:cxnLst>
            <a:rect l="0" t="0" r="r" b="b"/>
            <a:pathLst>
              <a:path w="451" h="218">
                <a:moveTo>
                  <a:pt x="0" y="0"/>
                </a:moveTo>
                <a:cubicBezTo>
                  <a:pt x="30" y="20"/>
                  <a:pt x="107" y="84"/>
                  <a:pt x="182" y="120"/>
                </a:cubicBezTo>
                <a:cubicBezTo>
                  <a:pt x="257" y="156"/>
                  <a:pt x="395" y="198"/>
                  <a:pt x="451" y="218"/>
                </a:cubicBezTo>
              </a:path>
            </a:pathLst>
          </a:custGeom>
          <a:noFill/>
          <a:ln w="19050" cmpd="sng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36" name="Line 24"/>
          <p:cNvSpPr>
            <a:spLocks noChangeShapeType="1"/>
          </p:cNvSpPr>
          <p:nvPr/>
        </p:nvSpPr>
        <p:spPr bwMode="auto">
          <a:xfrm flipV="1">
            <a:off x="2314875" y="4556125"/>
            <a:ext cx="601663" cy="85566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37" name="Line 25"/>
          <p:cNvSpPr>
            <a:spLocks noChangeShapeType="1"/>
          </p:cNvSpPr>
          <p:nvPr/>
        </p:nvSpPr>
        <p:spPr bwMode="auto">
          <a:xfrm flipH="1" flipV="1">
            <a:off x="2913363" y="4576763"/>
            <a:ext cx="104775" cy="1176337"/>
          </a:xfrm>
          <a:prstGeom prst="line">
            <a:avLst/>
          </a:prstGeom>
          <a:noFill/>
          <a:ln w="19050">
            <a:solidFill>
              <a:srgbClr val="FF66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38" name="Line 26"/>
          <p:cNvSpPr>
            <a:spLocks noChangeShapeType="1"/>
          </p:cNvSpPr>
          <p:nvPr/>
        </p:nvSpPr>
        <p:spPr bwMode="auto">
          <a:xfrm flipV="1">
            <a:off x="1395713" y="4552950"/>
            <a:ext cx="1516062" cy="600075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39" name="Line 27"/>
          <p:cNvSpPr>
            <a:spLocks noChangeShapeType="1"/>
          </p:cNvSpPr>
          <p:nvPr/>
        </p:nvSpPr>
        <p:spPr bwMode="auto">
          <a:xfrm flipV="1">
            <a:off x="6321725" y="2163763"/>
            <a:ext cx="601663" cy="855662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40" name="Line 28"/>
          <p:cNvSpPr>
            <a:spLocks noChangeShapeType="1"/>
          </p:cNvSpPr>
          <p:nvPr/>
        </p:nvSpPr>
        <p:spPr bwMode="auto">
          <a:xfrm flipV="1">
            <a:off x="5402563" y="2160588"/>
            <a:ext cx="1516062" cy="600075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41" name="Line 29"/>
          <p:cNvSpPr>
            <a:spLocks noChangeShapeType="1"/>
          </p:cNvSpPr>
          <p:nvPr/>
        </p:nvSpPr>
        <p:spPr bwMode="auto">
          <a:xfrm flipV="1">
            <a:off x="6105825" y="4489450"/>
            <a:ext cx="601663" cy="85566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42" name="Line 30"/>
          <p:cNvSpPr>
            <a:spLocks noChangeShapeType="1"/>
          </p:cNvSpPr>
          <p:nvPr/>
        </p:nvSpPr>
        <p:spPr bwMode="auto">
          <a:xfrm flipV="1">
            <a:off x="5186663" y="4486275"/>
            <a:ext cx="1516062" cy="600075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43" name="Line 31"/>
          <p:cNvSpPr>
            <a:spLocks noChangeShapeType="1"/>
          </p:cNvSpPr>
          <p:nvPr/>
        </p:nvSpPr>
        <p:spPr bwMode="auto">
          <a:xfrm flipH="1" flipV="1">
            <a:off x="6672563" y="4484688"/>
            <a:ext cx="477837" cy="120015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44" name="Line 32"/>
          <p:cNvSpPr>
            <a:spLocks noChangeShapeType="1"/>
          </p:cNvSpPr>
          <p:nvPr/>
        </p:nvSpPr>
        <p:spPr bwMode="auto">
          <a:xfrm flipH="1" flipV="1">
            <a:off x="6683675" y="4497388"/>
            <a:ext cx="34925" cy="1184275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45" name="Line 33"/>
          <p:cNvSpPr>
            <a:spLocks noChangeShapeType="1"/>
          </p:cNvSpPr>
          <p:nvPr/>
        </p:nvSpPr>
        <p:spPr bwMode="auto">
          <a:xfrm flipH="1" flipV="1">
            <a:off x="6682088" y="4479925"/>
            <a:ext cx="1774825" cy="187325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46" name="Line 34"/>
          <p:cNvSpPr>
            <a:spLocks noChangeShapeType="1"/>
          </p:cNvSpPr>
          <p:nvPr/>
        </p:nvSpPr>
        <p:spPr bwMode="auto">
          <a:xfrm flipH="1" flipV="1">
            <a:off x="6693200" y="4530725"/>
            <a:ext cx="1084263" cy="14224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5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5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5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5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5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5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5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27" grpId="0" animBg="1"/>
      <p:bldP spid="653330" grpId="0"/>
      <p:bldP spid="653331" grpId="0"/>
      <p:bldP spid="653332" grpId="0"/>
      <p:bldP spid="653333" grpId="0" animBg="1"/>
      <p:bldP spid="653334" grpId="0" animBg="1"/>
      <p:bldP spid="653335" grpId="0" animBg="1"/>
      <p:bldP spid="653336" grpId="0" animBg="1"/>
      <p:bldP spid="653337" grpId="0" animBg="1"/>
      <p:bldP spid="653338" grpId="0" animBg="1"/>
      <p:bldP spid="653339" grpId="0" animBg="1"/>
      <p:bldP spid="653340" grpId="0" animBg="1"/>
      <p:bldP spid="653341" grpId="0" animBg="1"/>
      <p:bldP spid="653342" grpId="0" animBg="1"/>
      <p:bldP spid="653343" grpId="0" animBg="1"/>
      <p:bldP spid="653344" grpId="0" animBg="1"/>
      <p:bldP spid="653345" grpId="0" animBg="1"/>
      <p:bldP spid="6533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239000" cy="304800"/>
          </a:xfrm>
        </p:spPr>
        <p:txBody>
          <a:bodyPr/>
          <a:lstStyle/>
          <a:p>
            <a:r>
              <a:rPr lang="en-US" sz="2000"/>
              <a:t>3D photography course schedule</a:t>
            </a:r>
            <a:br>
              <a:rPr lang="en-US" sz="2000"/>
            </a:br>
            <a:r>
              <a:rPr lang="en-US" sz="1800" i="1"/>
              <a:t>(tentative)</a:t>
            </a:r>
          </a:p>
        </p:txBody>
      </p:sp>
      <p:graphicFrame>
        <p:nvGraphicFramePr>
          <p:cNvPr id="897027" name="Group 3"/>
          <p:cNvGraphicFramePr>
            <a:graphicFrameLocks noGrp="1"/>
          </p:cNvGraphicFramePr>
          <p:nvPr>
            <p:ph idx="1"/>
          </p:nvPr>
        </p:nvGraphicFramePr>
        <p:xfrm>
          <a:off x="1771650" y="969963"/>
          <a:ext cx="7315200" cy="5377498"/>
        </p:xfrm>
        <a:graphic>
          <a:graphicData uri="http://schemas.openxmlformats.org/drawingml/2006/table">
            <a:tbl>
              <a:tblPr/>
              <a:tblGrid>
                <a:gridCol w="1577975"/>
                <a:gridCol w="2841625"/>
                <a:gridCol w="2895600"/>
              </a:tblGrid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Lecture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Exercise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Sept  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Introduction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Oct.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Geometry &amp; Camera model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Camera calibration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Oct. 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Single View Metrology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Measuring in images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Oct. 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Feature Tracking/matching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(Friedrich Fraundorfer) 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Correspondence computation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Oct. 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Epipolar Geometry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F-matrix computation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Oct. 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Shape-from-Silhouettes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(Li Guan)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Visual-hull computation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Nov. 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Stereo matching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Project proposals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Nov. 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Structured light and             active range sensing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Nov. 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Structure from motion 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Papers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Nov. 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Multi-view geometry                and self-calibration</a:t>
                      </a:r>
                    </a:p>
                  </a:txBody>
                  <a:tcPr marL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Papers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Dec.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Shape-from-X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Dec. 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3D modeling and registration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Dec. 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Appearance modeling and    image-based rendering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Final project presentations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Computation of initial </a:t>
            </a:r>
            <a:br>
              <a:rPr lang="en-US" sz="3600"/>
            </a:br>
            <a:r>
              <a:rPr lang="en-US" sz="3600"/>
              <a:t>structure and motion</a:t>
            </a:r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according to Hartley and Zisserman </a:t>
            </a:r>
          </a:p>
          <a:p>
            <a:pPr>
              <a:buFontTx/>
              <a:buNone/>
            </a:pPr>
            <a:r>
              <a:rPr lang="en-US" sz="2800"/>
              <a:t>“this area is still to some extend a black-art”</a:t>
            </a:r>
          </a:p>
        </p:txBody>
      </p:sp>
      <p:sp>
        <p:nvSpPr>
          <p:cNvPr id="623620" name="Rectangle 4"/>
          <p:cNvSpPr>
            <a:spLocks noChangeArrowheads="1"/>
          </p:cNvSpPr>
          <p:nvPr/>
        </p:nvSpPr>
        <p:spPr bwMode="auto">
          <a:xfrm>
            <a:off x="2011363" y="3246438"/>
            <a:ext cx="6400800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All features not visible in all images</a:t>
            </a:r>
          </a:p>
          <a:p>
            <a:pPr>
              <a:buFont typeface="Symbol" pitchFamily="18" charset="2"/>
              <a:buChar char="Þ"/>
            </a:pPr>
            <a:r>
              <a:rPr lang="en-US" sz="2000">
                <a:latin typeface="Arial" charset="0"/>
              </a:rPr>
              <a:t> No direct method (factorization not applicable)</a:t>
            </a:r>
          </a:p>
          <a:p>
            <a:pPr>
              <a:buFont typeface="Symbol" pitchFamily="18" charset="2"/>
              <a:buChar char="Þ"/>
            </a:pPr>
            <a:r>
              <a:rPr lang="en-US" sz="2000">
                <a:latin typeface="Arial" charset="0"/>
              </a:rPr>
              <a:t> Build partial reconstructions and assemble</a:t>
            </a:r>
          </a:p>
          <a:p>
            <a:pPr>
              <a:buFont typeface="Symbol" pitchFamily="18" charset="2"/>
              <a:buNone/>
            </a:pPr>
            <a:r>
              <a:rPr lang="en-US" sz="2000">
                <a:latin typeface="Arial" charset="0"/>
              </a:rPr>
              <a:t>    (more views is more stable, but less corresp.)</a:t>
            </a:r>
          </a:p>
          <a:p>
            <a:endParaRPr lang="en-US" sz="2000">
              <a:latin typeface="Arial" charset="0"/>
              <a:sym typeface="Symbol" pitchFamily="18" charset="2"/>
            </a:endParaRPr>
          </a:p>
        </p:txBody>
      </p:sp>
      <p:sp>
        <p:nvSpPr>
          <p:cNvPr id="623621" name="Rectangle 5"/>
          <p:cNvSpPr>
            <a:spLocks noChangeArrowheads="1"/>
          </p:cNvSpPr>
          <p:nvPr/>
        </p:nvSpPr>
        <p:spPr bwMode="auto">
          <a:xfrm>
            <a:off x="2103438" y="5349875"/>
            <a:ext cx="5105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1) Sequential structure and motion recovery</a:t>
            </a:r>
            <a:endParaRPr lang="en-US" sz="2000">
              <a:latin typeface="Arial" charset="0"/>
              <a:sym typeface="Symbol" pitchFamily="18" charset="2"/>
            </a:endParaRPr>
          </a:p>
        </p:txBody>
      </p:sp>
      <p:sp>
        <p:nvSpPr>
          <p:cNvPr id="623622" name="Rectangle 6"/>
          <p:cNvSpPr>
            <a:spLocks noChangeArrowheads="1"/>
          </p:cNvSpPr>
          <p:nvPr/>
        </p:nvSpPr>
        <p:spPr bwMode="auto">
          <a:xfrm>
            <a:off x="2111375" y="5875338"/>
            <a:ext cx="52466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2) Hierarchical structure and motion recovery</a:t>
            </a:r>
            <a:endParaRPr lang="en-US" sz="2000">
              <a:latin typeface="Arial" charset="0"/>
              <a:sym typeface="Symbol" pitchFamily="18" charset="2"/>
            </a:endParaRPr>
          </a:p>
        </p:txBody>
      </p:sp>
      <p:pic>
        <p:nvPicPr>
          <p:cNvPr id="623623" name="Picture 7" descr="sphere3D1D"/>
          <p:cNvPicPr>
            <a:picLocks noChangeAspect="1" noChangeArrowheads="1"/>
          </p:cNvPicPr>
          <p:nvPr/>
        </p:nvPicPr>
        <p:blipFill>
          <a:blip r:embed="rId3"/>
          <a:srcRect l="19766" t="15190" r="63440" b="67433"/>
          <a:stretch>
            <a:fillRect/>
          </a:stretch>
        </p:blipFill>
        <p:spPr bwMode="auto">
          <a:xfrm>
            <a:off x="7864475" y="3154363"/>
            <a:ext cx="914400" cy="146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2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2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20" grpId="0"/>
      <p:bldP spid="623621" grpId="0"/>
      <p:bldP spid="6236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structure and motion recovery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Initialize structure and motion from two views</a:t>
            </a:r>
          </a:p>
          <a:p>
            <a:r>
              <a:rPr lang="en-US" sz="2800"/>
              <a:t>For each additional view</a:t>
            </a:r>
          </a:p>
          <a:p>
            <a:pPr lvl="1"/>
            <a:r>
              <a:rPr lang="en-US"/>
              <a:t>Determine pose</a:t>
            </a:r>
          </a:p>
          <a:p>
            <a:pPr lvl="1"/>
            <a:r>
              <a:rPr lang="en-US"/>
              <a:t>Refine and extend structure</a:t>
            </a:r>
          </a:p>
          <a:p>
            <a:pPr lvl="1"/>
            <a:endParaRPr lang="en-US"/>
          </a:p>
          <a:p>
            <a:r>
              <a:rPr lang="en-US" sz="2800"/>
              <a:t>Determine correspondences robustly by jointly estimating matches and epipolar geometry </a:t>
            </a:r>
            <a:endParaRPr lang="en-US"/>
          </a:p>
          <a:p>
            <a:pPr lvl="1"/>
            <a:endParaRPr lang="en-US"/>
          </a:p>
          <a:p>
            <a:endParaRPr lang="en-US" sz="2800"/>
          </a:p>
          <a:p>
            <a:pPr lvl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Initial </a:t>
            </a:r>
            <a:r>
              <a:rPr lang="de-DE"/>
              <a:t>structure and motion</a:t>
            </a:r>
            <a:endParaRPr lang="en-GB"/>
          </a:p>
        </p:txBody>
      </p:sp>
      <p:graphicFrame>
        <p:nvGraphicFramePr>
          <p:cNvPr id="625667" name="Object 3"/>
          <p:cNvGraphicFramePr>
            <a:graphicFrameLocks noChangeAspect="1"/>
          </p:cNvGraphicFramePr>
          <p:nvPr/>
        </p:nvGraphicFramePr>
        <p:xfrm>
          <a:off x="5338763" y="2136775"/>
          <a:ext cx="3454400" cy="1228725"/>
        </p:xfrm>
        <a:graphic>
          <a:graphicData uri="http://schemas.openxmlformats.org/presentationml/2006/ole">
            <p:oleObj spid="_x0000_s909314" name="Equation" r:id="rId4" imgW="1282680" imgH="457200" progId="Equation.3">
              <p:embed/>
            </p:oleObj>
          </a:graphicData>
        </a:graphic>
      </p:graphicFrame>
      <p:sp>
        <p:nvSpPr>
          <p:cNvPr id="625668" name="Text Box 4"/>
          <p:cNvSpPr txBox="1">
            <a:spLocks noChangeArrowheads="1"/>
          </p:cNvSpPr>
          <p:nvPr/>
        </p:nvSpPr>
        <p:spPr bwMode="auto">
          <a:xfrm>
            <a:off x="2017713" y="1465263"/>
            <a:ext cx="5962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>
                <a:latin typeface="Arial" charset="0"/>
              </a:rPr>
              <a:t>Epipolar geometry </a:t>
            </a:r>
            <a:r>
              <a:rPr lang="en-GB">
                <a:latin typeface="Arial" charset="0"/>
                <a:sym typeface="Symbol" pitchFamily="18" charset="2"/>
              </a:rPr>
              <a:t> Projective </a:t>
            </a:r>
            <a:r>
              <a:rPr lang="de-DE">
                <a:latin typeface="Arial" charset="0"/>
                <a:sym typeface="Symbol" pitchFamily="18" charset="2"/>
              </a:rPr>
              <a:t>calibration</a:t>
            </a:r>
            <a:endParaRPr lang="en-GB">
              <a:latin typeface="Arial" charset="0"/>
            </a:endParaRPr>
          </a:p>
        </p:txBody>
      </p:sp>
      <p:graphicFrame>
        <p:nvGraphicFramePr>
          <p:cNvPr id="625669" name="Object 5"/>
          <p:cNvGraphicFramePr>
            <a:graphicFrameLocks noChangeAspect="1"/>
          </p:cNvGraphicFramePr>
          <p:nvPr/>
        </p:nvGraphicFramePr>
        <p:xfrm>
          <a:off x="2379663" y="2155825"/>
          <a:ext cx="2017712" cy="615950"/>
        </p:xfrm>
        <a:graphic>
          <a:graphicData uri="http://schemas.openxmlformats.org/presentationml/2006/ole">
            <p:oleObj spid="_x0000_s909315" name="Equation" r:id="rId5" imgW="749160" imgH="228600" progId="Equation.3">
              <p:embed/>
            </p:oleObj>
          </a:graphicData>
        </a:graphic>
      </p:graphicFrame>
      <p:sp>
        <p:nvSpPr>
          <p:cNvPr id="625670" name="Text Box 6"/>
          <p:cNvSpPr txBox="1">
            <a:spLocks noChangeArrowheads="1"/>
          </p:cNvSpPr>
          <p:nvPr/>
        </p:nvSpPr>
        <p:spPr bwMode="auto">
          <a:xfrm>
            <a:off x="5757863" y="3406775"/>
            <a:ext cx="224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>
                <a:solidFill>
                  <a:srgbClr val="CC0000"/>
                </a:solidFill>
                <a:latin typeface="Trebuchet MS" pitchFamily="34" charset="0"/>
              </a:rPr>
              <a:t>compatible with F</a:t>
            </a:r>
            <a:endParaRPr lang="en-GB" sz="2000">
              <a:solidFill>
                <a:srgbClr val="CC0000"/>
              </a:solidFill>
              <a:latin typeface="Trebuchet MS" pitchFamily="34" charset="0"/>
            </a:endParaRPr>
          </a:p>
        </p:txBody>
      </p:sp>
      <p:sp>
        <p:nvSpPr>
          <p:cNvPr id="625671" name="Text Box 7"/>
          <p:cNvSpPr txBox="1">
            <a:spLocks noChangeArrowheads="1"/>
          </p:cNvSpPr>
          <p:nvPr/>
        </p:nvSpPr>
        <p:spPr bwMode="auto">
          <a:xfrm>
            <a:off x="2058988" y="3873500"/>
            <a:ext cx="538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de-DE">
                <a:latin typeface="Arial" charset="0"/>
              </a:rPr>
              <a:t>Yields correct projective camera setup</a:t>
            </a:r>
            <a:endParaRPr lang="en-GB" sz="2000">
              <a:solidFill>
                <a:srgbClr val="FF6600"/>
              </a:solidFill>
              <a:latin typeface="Trebuchet MS" pitchFamily="34" charset="0"/>
            </a:endParaRPr>
          </a:p>
        </p:txBody>
      </p:sp>
      <p:sp>
        <p:nvSpPr>
          <p:cNvPr id="625672" name="Rectangle 8"/>
          <p:cNvSpPr>
            <a:spLocks noChangeArrowheads="1"/>
          </p:cNvSpPr>
          <p:nvPr/>
        </p:nvSpPr>
        <p:spPr bwMode="auto">
          <a:xfrm>
            <a:off x="6037263" y="4232275"/>
            <a:ext cx="3106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000">
                <a:solidFill>
                  <a:srgbClr val="FF6600"/>
                </a:solidFill>
                <a:latin typeface="Trebuchet MS" pitchFamily="34" charset="0"/>
              </a:rPr>
              <a:t>(Faugeras´92,Hartley´92)</a:t>
            </a:r>
            <a:endParaRPr lang="en-GB" sz="2000">
              <a:solidFill>
                <a:srgbClr val="FF6600"/>
              </a:solidFill>
              <a:latin typeface="Trebuchet MS" pitchFamily="34" charset="0"/>
            </a:endParaRPr>
          </a:p>
        </p:txBody>
      </p:sp>
      <p:sp>
        <p:nvSpPr>
          <p:cNvPr id="625673" name="Rectangle 9"/>
          <p:cNvSpPr>
            <a:spLocks noChangeArrowheads="1"/>
          </p:cNvSpPr>
          <p:nvPr/>
        </p:nvSpPr>
        <p:spPr bwMode="auto">
          <a:xfrm>
            <a:off x="2076450" y="4792663"/>
            <a:ext cx="521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>
                <a:latin typeface="Arial" charset="0"/>
              </a:rPr>
              <a:t>Obtain structure through triangulation</a:t>
            </a:r>
            <a:endParaRPr lang="en-GB">
              <a:latin typeface="Arial" charset="0"/>
            </a:endParaRPr>
          </a:p>
        </p:txBody>
      </p:sp>
      <p:sp>
        <p:nvSpPr>
          <p:cNvPr id="625674" name="Rectangle 10"/>
          <p:cNvSpPr>
            <a:spLocks noChangeArrowheads="1"/>
          </p:cNvSpPr>
          <p:nvPr/>
        </p:nvSpPr>
        <p:spPr bwMode="auto">
          <a:xfrm>
            <a:off x="2479675" y="5291138"/>
            <a:ext cx="4741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 sz="2000">
                <a:solidFill>
                  <a:srgbClr val="CC0000"/>
                </a:solidFill>
                <a:latin typeface="Arial" charset="0"/>
              </a:rPr>
              <a:t>Use reprojection error for minimization</a:t>
            </a:r>
          </a:p>
          <a:p>
            <a:pPr eaLnBrk="0" hangingPunct="0"/>
            <a:r>
              <a:rPr lang="de-DE" sz="2000">
                <a:solidFill>
                  <a:srgbClr val="CC0000"/>
                </a:solidFill>
                <a:latin typeface="Arial" charset="0"/>
              </a:rPr>
              <a:t>Avoid measurements in projective space</a:t>
            </a:r>
            <a:endParaRPr lang="en-GB" sz="2000">
              <a:solidFill>
                <a:srgbClr val="CC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690" name="Picture 2" descr="addview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75" y="1143000"/>
            <a:ext cx="4297363" cy="3832225"/>
          </a:xfrm>
          <a:prstGeom prst="rect">
            <a:avLst/>
          </a:prstGeom>
          <a:noFill/>
        </p:spPr>
      </p:pic>
      <p:sp>
        <p:nvSpPr>
          <p:cNvPr id="626691" name="Text Box 3"/>
          <p:cNvSpPr txBox="1">
            <a:spLocks noChangeArrowheads="1"/>
          </p:cNvSpPr>
          <p:nvPr/>
        </p:nvSpPr>
        <p:spPr bwMode="auto">
          <a:xfrm>
            <a:off x="1828800" y="5622925"/>
            <a:ext cx="715168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>
                <a:latin typeface="Arial" charset="0"/>
              </a:rPr>
              <a:t>Compute </a:t>
            </a:r>
            <a:r>
              <a:rPr lang="en-GB" b="1"/>
              <a:t>P</a:t>
            </a:r>
            <a:r>
              <a:rPr lang="en-GB" sz="1600" i="1"/>
              <a:t>i+1</a:t>
            </a:r>
            <a:r>
              <a:rPr lang="en-GB" b="1">
                <a:latin typeface="Arial" charset="0"/>
              </a:rPr>
              <a:t> </a:t>
            </a:r>
            <a:r>
              <a:rPr lang="en-GB">
                <a:latin typeface="Arial" charset="0"/>
              </a:rPr>
              <a:t>using robust approach </a:t>
            </a:r>
            <a:r>
              <a:rPr lang="en-GB" sz="1800">
                <a:latin typeface="Arial" charset="0"/>
              </a:rPr>
              <a:t>(6-point RANSAC)</a:t>
            </a:r>
          </a:p>
          <a:p>
            <a:pPr eaLnBrk="0" hangingPunct="0">
              <a:lnSpc>
                <a:spcPct val="90000"/>
              </a:lnSpc>
            </a:pPr>
            <a:r>
              <a:rPr lang="en-GB">
                <a:latin typeface="Arial" charset="0"/>
              </a:rPr>
              <a:t>Extend and refine reconstruction</a:t>
            </a:r>
          </a:p>
        </p:txBody>
      </p:sp>
      <p:graphicFrame>
        <p:nvGraphicFramePr>
          <p:cNvPr id="626692" name="Object 4"/>
          <p:cNvGraphicFramePr>
            <a:graphicFrameLocks noChangeAspect="1"/>
          </p:cNvGraphicFramePr>
          <p:nvPr/>
        </p:nvGraphicFramePr>
        <p:xfrm>
          <a:off x="1920875" y="4983163"/>
          <a:ext cx="2908300" cy="544512"/>
        </p:xfrm>
        <a:graphic>
          <a:graphicData uri="http://schemas.openxmlformats.org/presentationml/2006/ole">
            <p:oleObj spid="_x0000_s910338" name="Equation" r:id="rId5" imgW="1218960" imgH="228600" progId="Equation.3">
              <p:embed/>
            </p:oleObj>
          </a:graphicData>
        </a:graphic>
      </p:graphicFrame>
      <p:sp>
        <p:nvSpPr>
          <p:cNvPr id="626693" name="Oval 5"/>
          <p:cNvSpPr>
            <a:spLocks noChangeArrowheads="1"/>
          </p:cNvSpPr>
          <p:nvPr/>
        </p:nvSpPr>
        <p:spPr bwMode="auto">
          <a:xfrm>
            <a:off x="2438400" y="57150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6694" name="Freeform 6"/>
          <p:cNvSpPr>
            <a:spLocks/>
          </p:cNvSpPr>
          <p:nvPr/>
        </p:nvSpPr>
        <p:spPr bwMode="auto">
          <a:xfrm>
            <a:off x="4921250" y="3595688"/>
            <a:ext cx="20574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6" y="122"/>
              </a:cxn>
              <a:cxn ang="0">
                <a:pos x="1055" y="22"/>
              </a:cxn>
            </a:cxnLst>
            <a:rect l="0" t="0" r="r" b="b"/>
            <a:pathLst>
              <a:path w="1055" h="126">
                <a:moveTo>
                  <a:pt x="0" y="0"/>
                </a:moveTo>
                <a:cubicBezTo>
                  <a:pt x="94" y="20"/>
                  <a:pt x="390" y="118"/>
                  <a:pt x="566" y="122"/>
                </a:cubicBezTo>
                <a:cubicBezTo>
                  <a:pt x="742" y="126"/>
                  <a:pt x="953" y="43"/>
                  <a:pt x="1055" y="22"/>
                </a:cubicBezTo>
              </a:path>
            </a:pathLst>
          </a:custGeom>
          <a:noFill/>
          <a:ln w="9525" cap="flat" cmpd="sng">
            <a:solidFill>
              <a:srgbClr val="FF66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26695" name="Line 7"/>
          <p:cNvSpPr>
            <a:spLocks noChangeShapeType="1"/>
          </p:cNvSpPr>
          <p:nvPr/>
        </p:nvSpPr>
        <p:spPr bwMode="auto">
          <a:xfrm flipV="1">
            <a:off x="4921250" y="2300288"/>
            <a:ext cx="609600" cy="1295400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26696" name="Line 8"/>
          <p:cNvSpPr>
            <a:spLocks noChangeShapeType="1"/>
          </p:cNvSpPr>
          <p:nvPr/>
        </p:nvSpPr>
        <p:spPr bwMode="auto">
          <a:xfrm>
            <a:off x="5607050" y="2300288"/>
            <a:ext cx="1371600" cy="12954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26697" name="Text Box 9"/>
          <p:cNvSpPr txBox="1">
            <a:spLocks noChangeArrowheads="1"/>
          </p:cNvSpPr>
          <p:nvPr/>
        </p:nvSpPr>
        <p:spPr bwMode="auto">
          <a:xfrm>
            <a:off x="5759450" y="3824288"/>
            <a:ext cx="766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600" b="1">
                <a:solidFill>
                  <a:srgbClr val="FF6600"/>
                </a:solidFill>
                <a:latin typeface="Arial" charset="0"/>
              </a:rPr>
              <a:t>2D-2D</a:t>
            </a:r>
          </a:p>
        </p:txBody>
      </p:sp>
      <p:sp>
        <p:nvSpPr>
          <p:cNvPr id="626698" name="Text Box 10"/>
          <p:cNvSpPr txBox="1">
            <a:spLocks noChangeArrowheads="1"/>
          </p:cNvSpPr>
          <p:nvPr/>
        </p:nvSpPr>
        <p:spPr bwMode="auto">
          <a:xfrm>
            <a:off x="4540250" y="2528888"/>
            <a:ext cx="766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600" b="1">
                <a:solidFill>
                  <a:srgbClr val="66FF33"/>
                </a:solidFill>
                <a:latin typeface="Arial" charset="0"/>
              </a:rPr>
              <a:t>2D-3D</a:t>
            </a:r>
          </a:p>
        </p:txBody>
      </p:sp>
      <p:sp>
        <p:nvSpPr>
          <p:cNvPr id="626699" name="Text Box 11"/>
          <p:cNvSpPr txBox="1">
            <a:spLocks noChangeArrowheads="1"/>
          </p:cNvSpPr>
          <p:nvPr/>
        </p:nvSpPr>
        <p:spPr bwMode="auto">
          <a:xfrm>
            <a:off x="6064250" y="2528888"/>
            <a:ext cx="766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600" b="1">
                <a:solidFill>
                  <a:srgbClr val="FF0000"/>
                </a:solidFill>
                <a:latin typeface="Arial" charset="0"/>
              </a:rPr>
              <a:t>2D-3D</a:t>
            </a:r>
          </a:p>
        </p:txBody>
      </p:sp>
      <p:sp>
        <p:nvSpPr>
          <p:cNvPr id="626700" name="Text Box 12"/>
          <p:cNvSpPr txBox="1">
            <a:spLocks noChangeArrowheads="1"/>
          </p:cNvSpPr>
          <p:nvPr/>
        </p:nvSpPr>
        <p:spPr bwMode="auto">
          <a:xfrm>
            <a:off x="4387850" y="3443288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Arial" charset="0"/>
              </a:rPr>
              <a:t>m</a:t>
            </a:r>
            <a:r>
              <a:rPr lang="de-DE" baseline="-25000">
                <a:solidFill>
                  <a:srgbClr val="FF0000"/>
                </a:solidFill>
                <a:latin typeface="Arial" charset="0"/>
              </a:rPr>
              <a:t>i</a:t>
            </a:r>
            <a:endParaRPr lang="en-GB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26701" name="Text Box 13"/>
          <p:cNvSpPr txBox="1">
            <a:spLocks noChangeArrowheads="1"/>
          </p:cNvSpPr>
          <p:nvPr/>
        </p:nvSpPr>
        <p:spPr bwMode="auto">
          <a:xfrm>
            <a:off x="7054850" y="3290888"/>
            <a:ext cx="714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Arial" charset="0"/>
              </a:rPr>
              <a:t>m</a:t>
            </a:r>
            <a:r>
              <a:rPr lang="de-DE" baseline="-25000">
                <a:solidFill>
                  <a:srgbClr val="FF0000"/>
                </a:solidFill>
                <a:latin typeface="Arial" charset="0"/>
              </a:rPr>
              <a:t>i+1</a:t>
            </a:r>
            <a:endParaRPr lang="en-GB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26702" name="Text Box 14"/>
          <p:cNvSpPr txBox="1">
            <a:spLocks noChangeArrowheads="1"/>
          </p:cNvSpPr>
          <p:nvPr/>
        </p:nvSpPr>
        <p:spPr bwMode="auto">
          <a:xfrm>
            <a:off x="5149850" y="169068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Arial" charset="0"/>
              </a:rPr>
              <a:t>M</a:t>
            </a:r>
            <a:endParaRPr lang="en-GB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26703" name="Oval 15"/>
          <p:cNvSpPr>
            <a:spLocks noChangeArrowheads="1"/>
          </p:cNvSpPr>
          <p:nvPr/>
        </p:nvSpPr>
        <p:spPr bwMode="auto">
          <a:xfrm>
            <a:off x="5530850" y="2224088"/>
            <a:ext cx="74613" cy="746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704" name="Oval 16"/>
          <p:cNvSpPr>
            <a:spLocks noChangeArrowheads="1"/>
          </p:cNvSpPr>
          <p:nvPr/>
        </p:nvSpPr>
        <p:spPr bwMode="auto">
          <a:xfrm>
            <a:off x="4845050" y="3595688"/>
            <a:ext cx="74613" cy="746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705" name="Oval 17"/>
          <p:cNvSpPr>
            <a:spLocks noChangeArrowheads="1"/>
          </p:cNvSpPr>
          <p:nvPr/>
        </p:nvSpPr>
        <p:spPr bwMode="auto">
          <a:xfrm>
            <a:off x="6978650" y="3595688"/>
            <a:ext cx="74613" cy="746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706" name="Rectangle 18"/>
          <p:cNvSpPr>
            <a:spLocks noChangeArrowheads="1"/>
          </p:cNvSpPr>
          <p:nvPr/>
        </p:nvSpPr>
        <p:spPr bwMode="auto">
          <a:xfrm>
            <a:off x="6624638" y="3721100"/>
            <a:ext cx="1230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 sz="2000">
                <a:solidFill>
                  <a:srgbClr val="FF0000"/>
                </a:solidFill>
                <a:latin typeface="Arial" charset="0"/>
              </a:rPr>
              <a:t>new view</a:t>
            </a:r>
            <a:endParaRPr lang="en-GB" sz="2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26707" name="Rectangle 19"/>
          <p:cNvSpPr>
            <a:spLocks noGrp="1" noChangeArrowheads="1"/>
          </p:cNvSpPr>
          <p:nvPr>
            <p:ph type="title"/>
          </p:nvPr>
        </p:nvSpPr>
        <p:spPr>
          <a:xfrm>
            <a:off x="1441450" y="255588"/>
            <a:ext cx="7702550" cy="533400"/>
          </a:xfrm>
        </p:spPr>
        <p:txBody>
          <a:bodyPr/>
          <a:lstStyle/>
          <a:p>
            <a:r>
              <a:rPr lang="en-US" sz="2800"/>
              <a:t>Determine pose towards existing  structure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2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6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1" grpId="0" build="p" autoUpdateAnimBg="0"/>
      <p:bldP spid="626694" grpId="0" animBg="1"/>
      <p:bldP spid="626696" grpId="0" animBg="1"/>
      <p:bldP spid="626697" grpId="0" autoUpdateAnimBg="0"/>
      <p:bldP spid="62669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Compute P with 6-point RANSAC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Generate hypothesis using 6 points</a:t>
            </a:r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Count inliers </a:t>
            </a:r>
          </a:p>
          <a:p>
            <a:pPr lvl="1"/>
            <a:r>
              <a:rPr lang="en-US" sz="2000"/>
              <a:t>Projection error </a:t>
            </a:r>
          </a:p>
        </p:txBody>
      </p:sp>
      <p:pic>
        <p:nvPicPr>
          <p:cNvPr id="6277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6513" y="2436813"/>
            <a:ext cx="4387850" cy="850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aphicFrame>
        <p:nvGraphicFramePr>
          <p:cNvPr id="627717" name="Object 5"/>
          <p:cNvGraphicFramePr>
            <a:graphicFrameLocks noChangeAspect="1"/>
          </p:cNvGraphicFramePr>
          <p:nvPr/>
        </p:nvGraphicFramePr>
        <p:xfrm>
          <a:off x="4370388" y="3744913"/>
          <a:ext cx="2768600" cy="401637"/>
        </p:xfrm>
        <a:graphic>
          <a:graphicData uri="http://schemas.openxmlformats.org/presentationml/2006/ole">
            <p:oleObj spid="_x0000_s911362" name="Equation" r:id="rId5" imgW="1574640" imgH="228600" progId="Equation.3">
              <p:embed/>
            </p:oleObj>
          </a:graphicData>
        </a:graphic>
      </p:graphicFrame>
      <p:sp>
        <p:nvSpPr>
          <p:cNvPr id="627718" name="Rectangle 6"/>
          <p:cNvSpPr>
            <a:spLocks noChangeArrowheads="1"/>
          </p:cNvSpPr>
          <p:nvPr/>
        </p:nvSpPr>
        <p:spPr bwMode="auto">
          <a:xfrm>
            <a:off x="1735138" y="4530725"/>
            <a:ext cx="4500562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r>
              <a:rPr lang="en-US" sz="2000">
                <a:latin typeface="Tahoma" pitchFamily="34" charset="0"/>
              </a:rPr>
              <a:t>Back-projection error </a:t>
            </a:r>
          </a:p>
        </p:txBody>
      </p:sp>
      <p:graphicFrame>
        <p:nvGraphicFramePr>
          <p:cNvPr id="627719" name="Object 7"/>
          <p:cNvGraphicFramePr>
            <a:graphicFrameLocks noChangeAspect="1"/>
          </p:cNvGraphicFramePr>
          <p:nvPr/>
        </p:nvGraphicFramePr>
        <p:xfrm>
          <a:off x="4967288" y="4559300"/>
          <a:ext cx="2411412" cy="423863"/>
        </p:xfrm>
        <a:graphic>
          <a:graphicData uri="http://schemas.openxmlformats.org/presentationml/2006/ole">
            <p:oleObj spid="_x0000_s911363" name="Equation" r:id="rId6" imgW="1371600" imgH="241200" progId="Equation.3">
              <p:embed/>
            </p:oleObj>
          </a:graphicData>
        </a:graphic>
      </p:graphicFrame>
      <p:sp>
        <p:nvSpPr>
          <p:cNvPr id="627720" name="Rectangle 8"/>
          <p:cNvSpPr>
            <a:spLocks noChangeArrowheads="1"/>
          </p:cNvSpPr>
          <p:nvPr/>
        </p:nvSpPr>
        <p:spPr bwMode="auto">
          <a:xfrm>
            <a:off x="1728788" y="4948238"/>
            <a:ext cx="4500562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r>
              <a:rPr lang="en-US" sz="2000">
                <a:latin typeface="Tahoma" pitchFamily="34" charset="0"/>
              </a:rPr>
              <a:t>Re-projection error </a:t>
            </a:r>
          </a:p>
        </p:txBody>
      </p:sp>
      <p:graphicFrame>
        <p:nvGraphicFramePr>
          <p:cNvPr id="627721" name="Object 9"/>
          <p:cNvGraphicFramePr>
            <a:graphicFrameLocks noChangeAspect="1"/>
          </p:cNvGraphicFramePr>
          <p:nvPr/>
        </p:nvGraphicFramePr>
        <p:xfrm>
          <a:off x="4799013" y="4989513"/>
          <a:ext cx="2947987" cy="401637"/>
        </p:xfrm>
        <a:graphic>
          <a:graphicData uri="http://schemas.openxmlformats.org/presentationml/2006/ole">
            <p:oleObj spid="_x0000_s911364" name="Equation" r:id="rId7" imgW="1676160" imgH="228600" progId="Equation.3">
              <p:embed/>
            </p:oleObj>
          </a:graphicData>
        </a:graphic>
      </p:graphicFrame>
      <p:sp>
        <p:nvSpPr>
          <p:cNvPr id="627722" name="Rectangle 10"/>
          <p:cNvSpPr>
            <a:spLocks noChangeArrowheads="1"/>
          </p:cNvSpPr>
          <p:nvPr/>
        </p:nvSpPr>
        <p:spPr bwMode="auto">
          <a:xfrm>
            <a:off x="1744663" y="4117975"/>
            <a:ext cx="4500562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r>
              <a:rPr lang="en-US" sz="2000">
                <a:latin typeface="Tahoma" pitchFamily="34" charset="0"/>
              </a:rPr>
              <a:t>3D error </a:t>
            </a:r>
          </a:p>
        </p:txBody>
      </p:sp>
      <p:graphicFrame>
        <p:nvGraphicFramePr>
          <p:cNvPr id="627723" name="Object 11"/>
          <p:cNvGraphicFramePr>
            <a:graphicFrameLocks noChangeAspect="1"/>
          </p:cNvGraphicFramePr>
          <p:nvPr/>
        </p:nvGraphicFramePr>
        <p:xfrm>
          <a:off x="3602038" y="4078288"/>
          <a:ext cx="2257425" cy="447675"/>
        </p:xfrm>
        <a:graphic>
          <a:graphicData uri="http://schemas.openxmlformats.org/presentationml/2006/ole">
            <p:oleObj spid="_x0000_s911365" name="Equation" r:id="rId8" imgW="1282680" imgH="253800" progId="Equation.3">
              <p:embed/>
            </p:oleObj>
          </a:graphicData>
        </a:graphic>
      </p:graphicFrame>
      <p:sp>
        <p:nvSpPr>
          <p:cNvPr id="627724" name="Rectangle 12"/>
          <p:cNvSpPr>
            <a:spLocks noChangeArrowheads="1"/>
          </p:cNvSpPr>
          <p:nvPr/>
        </p:nvSpPr>
        <p:spPr bwMode="auto">
          <a:xfrm>
            <a:off x="1724025" y="5319713"/>
            <a:ext cx="450056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r>
              <a:rPr lang="en-US" sz="2000">
                <a:latin typeface="Tahoma" pitchFamily="34" charset="0"/>
              </a:rPr>
              <a:t>Projection error with covariance</a:t>
            </a:r>
          </a:p>
        </p:txBody>
      </p:sp>
      <p:graphicFrame>
        <p:nvGraphicFramePr>
          <p:cNvPr id="627725" name="Object 13"/>
          <p:cNvGraphicFramePr>
            <a:graphicFrameLocks noChangeAspect="1"/>
          </p:cNvGraphicFramePr>
          <p:nvPr/>
        </p:nvGraphicFramePr>
        <p:xfrm>
          <a:off x="6172200" y="5364163"/>
          <a:ext cx="2746375" cy="401637"/>
        </p:xfrm>
        <a:graphic>
          <a:graphicData uri="http://schemas.openxmlformats.org/presentationml/2006/ole">
            <p:oleObj spid="_x0000_s911366" name="Equation" r:id="rId9" imgW="1562040" imgH="228600" progId="Equation.3">
              <p:embed/>
            </p:oleObj>
          </a:graphicData>
        </a:graphic>
      </p:graphicFrame>
      <p:sp>
        <p:nvSpPr>
          <p:cNvPr id="627726" name="Rectangle 14"/>
          <p:cNvSpPr>
            <a:spLocks noChangeArrowheads="1"/>
          </p:cNvSpPr>
          <p:nvPr/>
        </p:nvSpPr>
        <p:spPr bwMode="auto">
          <a:xfrm>
            <a:off x="1763713" y="5711825"/>
            <a:ext cx="706437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r>
              <a:rPr lang="en-US">
                <a:latin typeface="Tahoma" pitchFamily="34" charset="0"/>
              </a:rPr>
              <a:t>Expensive testing?  Abort early if not promising</a:t>
            </a:r>
          </a:p>
          <a:p>
            <a:pPr marL="742950" lvl="1" indent="-285750"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r>
              <a:rPr lang="en-US" sz="2000">
                <a:latin typeface="Tahoma" pitchFamily="34" charset="0"/>
              </a:rPr>
              <a:t>Verify at random, abort if e.g. P(wrong)&gt;0.95</a:t>
            </a:r>
          </a:p>
        </p:txBody>
      </p:sp>
      <p:sp>
        <p:nvSpPr>
          <p:cNvPr id="627727" name="Rectangle 15"/>
          <p:cNvSpPr>
            <a:spLocks noChangeArrowheads="1"/>
          </p:cNvSpPr>
          <p:nvPr/>
        </p:nvSpPr>
        <p:spPr bwMode="auto">
          <a:xfrm>
            <a:off x="5557838" y="6521450"/>
            <a:ext cx="28384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FF6600"/>
                </a:solidFill>
                <a:latin typeface="Arial" charset="0"/>
              </a:rPr>
              <a:t>(Chum and Matas, BMVC’02)</a:t>
            </a:r>
          </a:p>
        </p:txBody>
      </p:sp>
      <p:sp>
        <p:nvSpPr>
          <p:cNvPr id="627728" name="Rectangle 16"/>
          <p:cNvSpPr>
            <a:spLocks noChangeArrowheads="1"/>
          </p:cNvSpPr>
          <p:nvPr/>
        </p:nvSpPr>
        <p:spPr bwMode="auto">
          <a:xfrm>
            <a:off x="2057400" y="4922838"/>
            <a:ext cx="5878513" cy="465137"/>
          </a:xfrm>
          <a:prstGeom prst="rect">
            <a:avLst/>
          </a:prstGeom>
          <a:noFill/>
          <a:ln w="1270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27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7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2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27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7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27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27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2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27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2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8" grpId="0"/>
      <p:bldP spid="627720" grpId="0"/>
      <p:bldP spid="627722" grpId="0"/>
      <p:bldP spid="627724" grpId="0"/>
      <p:bldP spid="627726" grpId="0"/>
      <p:bldP spid="627727" grpId="0"/>
      <p:bldP spid="6277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Dealing with dominant planar scenes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4813" y="1338263"/>
            <a:ext cx="7242175" cy="4525962"/>
          </a:xfrm>
        </p:spPr>
        <p:txBody>
          <a:bodyPr/>
          <a:lstStyle/>
          <a:p>
            <a:r>
              <a:rPr lang="en-US" sz="2000"/>
              <a:t>USaM fails when common features are all in a plane</a:t>
            </a:r>
          </a:p>
          <a:p>
            <a:endParaRPr lang="en-US" sz="2000"/>
          </a:p>
          <a:p>
            <a:r>
              <a:rPr lang="en-US" sz="2000"/>
              <a:t>Solution: </a:t>
            </a:r>
            <a:r>
              <a:rPr lang="en-US" sz="2000" u="sng"/>
              <a:t>part 1</a:t>
            </a:r>
            <a:r>
              <a:rPr lang="en-US" sz="2000"/>
              <a:t> Model selection to detect problem</a:t>
            </a:r>
          </a:p>
        </p:txBody>
      </p:sp>
      <p:pic>
        <p:nvPicPr>
          <p:cNvPr id="657412" name="Picture 4" descr="hoevegr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0438" y="2651125"/>
            <a:ext cx="6054725" cy="3903663"/>
          </a:xfrm>
          <a:prstGeom prst="rect">
            <a:avLst/>
          </a:prstGeom>
          <a:noFill/>
        </p:spPr>
      </p:pic>
      <p:sp>
        <p:nvSpPr>
          <p:cNvPr id="657413" name="Rectangle 5"/>
          <p:cNvSpPr>
            <a:spLocks noChangeArrowheads="1"/>
          </p:cNvSpPr>
          <p:nvPr/>
        </p:nvSpPr>
        <p:spPr bwMode="auto">
          <a:xfrm>
            <a:off x="6156325" y="1079500"/>
            <a:ext cx="2790825" cy="350838"/>
          </a:xfrm>
          <a:prstGeom prst="rect">
            <a:avLst/>
          </a:prstGeom>
          <a:noFill/>
          <a:ln w="9525">
            <a:noFill/>
            <a:miter lim="800000"/>
            <a:headEnd type="none" w="sm" len="lg"/>
            <a:tailEnd type="none" w="sm" len="lg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120000"/>
            </a:pPr>
            <a:r>
              <a:rPr lang="de-DE" sz="1700">
                <a:solidFill>
                  <a:srgbClr val="FF6600"/>
                </a:solidFill>
                <a:latin typeface="Comic Sans MS" pitchFamily="66" charset="0"/>
              </a:rPr>
              <a:t>(Pollefeys et al., ECCV‘02)</a:t>
            </a:r>
          </a:p>
        </p:txBody>
      </p:sp>
      <p:sp>
        <p:nvSpPr>
          <p:cNvPr id="657414" name="Line 6"/>
          <p:cNvSpPr>
            <a:spLocks noChangeShapeType="1"/>
          </p:cNvSpPr>
          <p:nvPr/>
        </p:nvSpPr>
        <p:spPr bwMode="auto">
          <a:xfrm flipV="1">
            <a:off x="4013200" y="3954463"/>
            <a:ext cx="50323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7415" name="Line 7"/>
          <p:cNvSpPr>
            <a:spLocks noChangeShapeType="1"/>
          </p:cNvSpPr>
          <p:nvPr/>
        </p:nvSpPr>
        <p:spPr bwMode="auto">
          <a:xfrm flipV="1">
            <a:off x="6059488" y="3949700"/>
            <a:ext cx="9398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57416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176463" y="1663700"/>
            <a:ext cx="65547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Dealing with dominant planar scenes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9263" y="1338263"/>
            <a:ext cx="7423150" cy="4525962"/>
          </a:xfrm>
        </p:spPr>
        <p:txBody>
          <a:bodyPr/>
          <a:lstStyle/>
          <a:p>
            <a:r>
              <a:rPr lang="en-US" sz="2000"/>
              <a:t>USaM fails when common features are all in a plane</a:t>
            </a:r>
          </a:p>
          <a:p>
            <a:r>
              <a:rPr lang="en-US" sz="2000"/>
              <a:t>Solution: </a:t>
            </a:r>
            <a:r>
              <a:rPr lang="en-US" sz="2000" u="sng"/>
              <a:t>part 2</a:t>
            </a:r>
            <a:r>
              <a:rPr lang="en-US" sz="2000"/>
              <a:t> Delay ambiguous computations</a:t>
            </a:r>
          </a:p>
          <a:p>
            <a:pPr>
              <a:buFontTx/>
              <a:buNone/>
            </a:pPr>
            <a:r>
              <a:rPr lang="en-US" sz="2000"/>
              <a:t>				until after self-calibration</a:t>
            </a:r>
          </a:p>
          <a:p>
            <a:pPr>
              <a:buFontTx/>
              <a:buNone/>
            </a:pPr>
            <a:r>
              <a:rPr lang="en-US" sz="2000"/>
              <a:t>				</a:t>
            </a:r>
            <a:r>
              <a:rPr lang="en-US" sz="1800"/>
              <a:t>(couple self-calibration over all 3D parts)</a:t>
            </a:r>
          </a:p>
        </p:txBody>
      </p:sp>
      <p:pic>
        <p:nvPicPr>
          <p:cNvPr id="658436" name="Picture 4" descr="hoeve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613" y="4241800"/>
            <a:ext cx="8305800" cy="1768475"/>
          </a:xfrm>
          <a:prstGeom prst="rect">
            <a:avLst/>
          </a:prstGeom>
          <a:noFill/>
        </p:spPr>
      </p:pic>
      <p:pic>
        <p:nvPicPr>
          <p:cNvPr id="658437" name="Picture 5" descr="hoevefull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3265488"/>
            <a:ext cx="2570163" cy="949325"/>
          </a:xfrm>
          <a:prstGeom prst="rect">
            <a:avLst/>
          </a:prstGeom>
          <a:noFill/>
        </p:spPr>
      </p:pic>
      <p:pic>
        <p:nvPicPr>
          <p:cNvPr id="658438" name="Picture 6" descr="hoevesu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1050" y="3036888"/>
            <a:ext cx="2743200" cy="1214437"/>
          </a:xfrm>
          <a:prstGeom prst="rect">
            <a:avLst/>
          </a:prstGeom>
          <a:noFill/>
        </p:spPr>
      </p:pic>
      <p:pic>
        <p:nvPicPr>
          <p:cNvPr id="658439" name="Picture 7" descr="hoevesubplane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24250" y="3197225"/>
            <a:ext cx="2895600" cy="1016000"/>
          </a:xfrm>
          <a:prstGeom prst="rect">
            <a:avLst/>
          </a:prstGeom>
          <a:noFill/>
        </p:spPr>
      </p:pic>
      <p:sp>
        <p:nvSpPr>
          <p:cNvPr id="658441" name="Rectangle 9"/>
          <p:cNvSpPr>
            <a:spLocks noChangeArrowheads="1"/>
          </p:cNvSpPr>
          <p:nvPr/>
        </p:nvSpPr>
        <p:spPr bwMode="auto">
          <a:xfrm>
            <a:off x="6156325" y="1079500"/>
            <a:ext cx="2790825" cy="350838"/>
          </a:xfrm>
          <a:prstGeom prst="rect">
            <a:avLst/>
          </a:prstGeom>
          <a:noFill/>
          <a:ln w="9525">
            <a:noFill/>
            <a:miter lim="800000"/>
            <a:headEnd type="none" w="sm" len="lg"/>
            <a:tailEnd type="none" w="sm" len="lg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120000"/>
            </a:pPr>
            <a:r>
              <a:rPr lang="de-DE" sz="1700">
                <a:solidFill>
                  <a:srgbClr val="FF6600"/>
                </a:solidFill>
                <a:latin typeface="Comic Sans MS" pitchFamily="66" charset="0"/>
              </a:rPr>
              <a:t>(Pollefeys et al., ECCV‘02)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Non-sequential image collections</a:t>
            </a:r>
            <a:endParaRPr lang="en-GB" sz="3200"/>
          </a:p>
        </p:txBody>
      </p:sp>
      <p:pic>
        <p:nvPicPr>
          <p:cNvPr id="628739" name="Picture 3" descr="sphere3D1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981200"/>
            <a:ext cx="2368550" cy="3663950"/>
          </a:xfrm>
          <a:prstGeom prst="rect">
            <a:avLst/>
          </a:prstGeom>
          <a:noFill/>
        </p:spPr>
      </p:pic>
      <p:sp>
        <p:nvSpPr>
          <p:cNvPr id="628740" name="Text Box 4"/>
          <p:cNvSpPr txBox="1">
            <a:spLocks noChangeArrowheads="1"/>
          </p:cNvSpPr>
          <p:nvPr/>
        </p:nvSpPr>
        <p:spPr bwMode="auto">
          <a:xfrm>
            <a:off x="4189413" y="5592763"/>
            <a:ext cx="1331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>
                <a:solidFill>
                  <a:srgbClr val="CC0000"/>
                </a:solidFill>
                <a:latin typeface="Arial" charset="0"/>
              </a:rPr>
              <a:t>4.8im/pt</a:t>
            </a:r>
          </a:p>
        </p:txBody>
      </p:sp>
      <p:sp>
        <p:nvSpPr>
          <p:cNvPr id="628741" name="Text Box 5"/>
          <p:cNvSpPr txBox="1">
            <a:spLocks noChangeArrowheads="1"/>
          </p:cNvSpPr>
          <p:nvPr/>
        </p:nvSpPr>
        <p:spPr bwMode="auto">
          <a:xfrm>
            <a:off x="4743450" y="6067425"/>
            <a:ext cx="1163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600" b="1">
                <a:latin typeface="Arial" charset="0"/>
              </a:rPr>
              <a:t>64 images</a:t>
            </a:r>
          </a:p>
        </p:txBody>
      </p:sp>
      <p:sp>
        <p:nvSpPr>
          <p:cNvPr id="628742" name="Text Box 6"/>
          <p:cNvSpPr txBox="1">
            <a:spLocks noChangeArrowheads="1"/>
          </p:cNvSpPr>
          <p:nvPr/>
        </p:nvSpPr>
        <p:spPr bwMode="auto">
          <a:xfrm rot="16200000">
            <a:off x="2832100" y="3062288"/>
            <a:ext cx="185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>
                <a:solidFill>
                  <a:srgbClr val="CC0000"/>
                </a:solidFill>
                <a:latin typeface="Arial" charset="0"/>
              </a:rPr>
              <a:t>3792 points</a:t>
            </a:r>
          </a:p>
        </p:txBody>
      </p:sp>
      <p:pic>
        <p:nvPicPr>
          <p:cNvPr id="628743" name="Picture 7" descr="spherese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8" y="3962400"/>
            <a:ext cx="3133725" cy="2622550"/>
          </a:xfrm>
          <a:prstGeom prst="rect">
            <a:avLst/>
          </a:prstGeom>
          <a:noFill/>
        </p:spPr>
      </p:pic>
      <p:sp>
        <p:nvSpPr>
          <p:cNvPr id="628744" name="Freeform 8"/>
          <p:cNvSpPr>
            <a:spLocks/>
          </p:cNvSpPr>
          <p:nvPr/>
        </p:nvSpPr>
        <p:spPr bwMode="auto">
          <a:xfrm>
            <a:off x="2135188" y="4078288"/>
            <a:ext cx="1362075" cy="2478087"/>
          </a:xfrm>
          <a:custGeom>
            <a:avLst/>
            <a:gdLst/>
            <a:ahLst/>
            <a:cxnLst>
              <a:cxn ang="0">
                <a:pos x="160" y="225"/>
              </a:cxn>
              <a:cxn ang="0">
                <a:pos x="408" y="125"/>
              </a:cxn>
              <a:cxn ang="0">
                <a:pos x="536" y="93"/>
              </a:cxn>
              <a:cxn ang="0">
                <a:pos x="632" y="17"/>
              </a:cxn>
              <a:cxn ang="0">
                <a:pos x="696" y="193"/>
              </a:cxn>
              <a:cxn ang="0">
                <a:pos x="600" y="265"/>
              </a:cxn>
              <a:cxn ang="0">
                <a:pos x="400" y="365"/>
              </a:cxn>
              <a:cxn ang="0">
                <a:pos x="84" y="489"/>
              </a:cxn>
              <a:cxn ang="0">
                <a:pos x="336" y="633"/>
              </a:cxn>
              <a:cxn ang="0">
                <a:pos x="604" y="497"/>
              </a:cxn>
              <a:cxn ang="0">
                <a:pos x="716" y="401"/>
              </a:cxn>
              <a:cxn ang="0">
                <a:pos x="792" y="317"/>
              </a:cxn>
              <a:cxn ang="0">
                <a:pos x="828" y="513"/>
              </a:cxn>
              <a:cxn ang="0">
                <a:pos x="728" y="625"/>
              </a:cxn>
              <a:cxn ang="0">
                <a:pos x="524" y="765"/>
              </a:cxn>
              <a:cxn ang="0">
                <a:pos x="228" y="917"/>
              </a:cxn>
              <a:cxn ang="0">
                <a:pos x="460" y="1029"/>
              </a:cxn>
              <a:cxn ang="0">
                <a:pos x="668" y="865"/>
              </a:cxn>
              <a:cxn ang="0">
                <a:pos x="808" y="725"/>
              </a:cxn>
              <a:cxn ang="0">
                <a:pos x="844" y="621"/>
              </a:cxn>
              <a:cxn ang="0">
                <a:pos x="832" y="821"/>
              </a:cxn>
              <a:cxn ang="0">
                <a:pos x="764" y="957"/>
              </a:cxn>
              <a:cxn ang="0">
                <a:pos x="612" y="1133"/>
              </a:cxn>
              <a:cxn ang="0">
                <a:pos x="332" y="1301"/>
              </a:cxn>
              <a:cxn ang="0">
                <a:pos x="480" y="1357"/>
              </a:cxn>
              <a:cxn ang="0">
                <a:pos x="688" y="1185"/>
              </a:cxn>
              <a:cxn ang="0">
                <a:pos x="788" y="1025"/>
              </a:cxn>
              <a:cxn ang="0">
                <a:pos x="796" y="893"/>
              </a:cxn>
              <a:cxn ang="0">
                <a:pos x="772" y="1113"/>
              </a:cxn>
              <a:cxn ang="0">
                <a:pos x="728" y="1241"/>
              </a:cxn>
              <a:cxn ang="0">
                <a:pos x="584" y="1405"/>
              </a:cxn>
              <a:cxn ang="0">
                <a:pos x="348" y="1561"/>
              </a:cxn>
            </a:cxnLst>
            <a:rect l="0" t="0" r="r" b="b"/>
            <a:pathLst>
              <a:path w="858" h="1561">
                <a:moveTo>
                  <a:pt x="0" y="273"/>
                </a:moveTo>
                <a:cubicBezTo>
                  <a:pt x="55" y="257"/>
                  <a:pt x="110" y="242"/>
                  <a:pt x="160" y="225"/>
                </a:cubicBezTo>
                <a:cubicBezTo>
                  <a:pt x="210" y="208"/>
                  <a:pt x="259" y="190"/>
                  <a:pt x="300" y="173"/>
                </a:cubicBezTo>
                <a:cubicBezTo>
                  <a:pt x="341" y="156"/>
                  <a:pt x="375" y="136"/>
                  <a:pt x="408" y="125"/>
                </a:cubicBezTo>
                <a:cubicBezTo>
                  <a:pt x="441" y="114"/>
                  <a:pt x="479" y="114"/>
                  <a:pt x="500" y="109"/>
                </a:cubicBezTo>
                <a:cubicBezTo>
                  <a:pt x="521" y="104"/>
                  <a:pt x="520" y="101"/>
                  <a:pt x="536" y="93"/>
                </a:cubicBezTo>
                <a:cubicBezTo>
                  <a:pt x="552" y="85"/>
                  <a:pt x="580" y="74"/>
                  <a:pt x="596" y="61"/>
                </a:cubicBezTo>
                <a:cubicBezTo>
                  <a:pt x="612" y="48"/>
                  <a:pt x="609" y="0"/>
                  <a:pt x="632" y="17"/>
                </a:cubicBezTo>
                <a:cubicBezTo>
                  <a:pt x="655" y="34"/>
                  <a:pt x="721" y="132"/>
                  <a:pt x="732" y="161"/>
                </a:cubicBezTo>
                <a:cubicBezTo>
                  <a:pt x="743" y="190"/>
                  <a:pt x="710" y="180"/>
                  <a:pt x="696" y="193"/>
                </a:cubicBezTo>
                <a:cubicBezTo>
                  <a:pt x="682" y="206"/>
                  <a:pt x="664" y="229"/>
                  <a:pt x="648" y="241"/>
                </a:cubicBezTo>
                <a:cubicBezTo>
                  <a:pt x="632" y="253"/>
                  <a:pt x="620" y="254"/>
                  <a:pt x="600" y="265"/>
                </a:cubicBezTo>
                <a:cubicBezTo>
                  <a:pt x="580" y="276"/>
                  <a:pt x="561" y="288"/>
                  <a:pt x="528" y="305"/>
                </a:cubicBezTo>
                <a:cubicBezTo>
                  <a:pt x="495" y="322"/>
                  <a:pt x="444" y="345"/>
                  <a:pt x="400" y="365"/>
                </a:cubicBezTo>
                <a:cubicBezTo>
                  <a:pt x="356" y="385"/>
                  <a:pt x="313" y="404"/>
                  <a:pt x="260" y="425"/>
                </a:cubicBezTo>
                <a:cubicBezTo>
                  <a:pt x="207" y="446"/>
                  <a:pt x="97" y="442"/>
                  <a:pt x="84" y="489"/>
                </a:cubicBezTo>
                <a:cubicBezTo>
                  <a:pt x="71" y="536"/>
                  <a:pt x="138" y="685"/>
                  <a:pt x="180" y="709"/>
                </a:cubicBezTo>
                <a:cubicBezTo>
                  <a:pt x="222" y="733"/>
                  <a:pt x="288" y="657"/>
                  <a:pt x="336" y="633"/>
                </a:cubicBezTo>
                <a:cubicBezTo>
                  <a:pt x="384" y="609"/>
                  <a:pt x="423" y="588"/>
                  <a:pt x="468" y="565"/>
                </a:cubicBezTo>
                <a:cubicBezTo>
                  <a:pt x="513" y="542"/>
                  <a:pt x="570" y="517"/>
                  <a:pt x="604" y="497"/>
                </a:cubicBezTo>
                <a:cubicBezTo>
                  <a:pt x="638" y="477"/>
                  <a:pt x="653" y="461"/>
                  <a:pt x="672" y="445"/>
                </a:cubicBezTo>
                <a:cubicBezTo>
                  <a:pt x="691" y="429"/>
                  <a:pt x="697" y="416"/>
                  <a:pt x="716" y="401"/>
                </a:cubicBezTo>
                <a:cubicBezTo>
                  <a:pt x="735" y="386"/>
                  <a:pt x="775" y="367"/>
                  <a:pt x="788" y="353"/>
                </a:cubicBezTo>
                <a:cubicBezTo>
                  <a:pt x="801" y="339"/>
                  <a:pt x="784" y="294"/>
                  <a:pt x="792" y="317"/>
                </a:cubicBezTo>
                <a:cubicBezTo>
                  <a:pt x="800" y="340"/>
                  <a:pt x="830" y="456"/>
                  <a:pt x="836" y="489"/>
                </a:cubicBezTo>
                <a:cubicBezTo>
                  <a:pt x="842" y="522"/>
                  <a:pt x="835" y="501"/>
                  <a:pt x="828" y="513"/>
                </a:cubicBezTo>
                <a:cubicBezTo>
                  <a:pt x="821" y="525"/>
                  <a:pt x="809" y="542"/>
                  <a:pt x="792" y="561"/>
                </a:cubicBezTo>
                <a:cubicBezTo>
                  <a:pt x="775" y="580"/>
                  <a:pt x="755" y="603"/>
                  <a:pt x="728" y="625"/>
                </a:cubicBezTo>
                <a:cubicBezTo>
                  <a:pt x="701" y="647"/>
                  <a:pt x="666" y="670"/>
                  <a:pt x="632" y="693"/>
                </a:cubicBezTo>
                <a:cubicBezTo>
                  <a:pt x="598" y="716"/>
                  <a:pt x="563" y="742"/>
                  <a:pt x="524" y="765"/>
                </a:cubicBezTo>
                <a:cubicBezTo>
                  <a:pt x="485" y="788"/>
                  <a:pt x="449" y="808"/>
                  <a:pt x="400" y="833"/>
                </a:cubicBezTo>
                <a:cubicBezTo>
                  <a:pt x="351" y="858"/>
                  <a:pt x="248" y="870"/>
                  <a:pt x="228" y="917"/>
                </a:cubicBezTo>
                <a:cubicBezTo>
                  <a:pt x="208" y="964"/>
                  <a:pt x="241" y="1098"/>
                  <a:pt x="280" y="1117"/>
                </a:cubicBezTo>
                <a:cubicBezTo>
                  <a:pt x="319" y="1136"/>
                  <a:pt x="412" y="1058"/>
                  <a:pt x="460" y="1029"/>
                </a:cubicBezTo>
                <a:cubicBezTo>
                  <a:pt x="508" y="1000"/>
                  <a:pt x="533" y="972"/>
                  <a:pt x="568" y="945"/>
                </a:cubicBezTo>
                <a:cubicBezTo>
                  <a:pt x="603" y="918"/>
                  <a:pt x="639" y="890"/>
                  <a:pt x="668" y="865"/>
                </a:cubicBezTo>
                <a:cubicBezTo>
                  <a:pt x="697" y="840"/>
                  <a:pt x="721" y="820"/>
                  <a:pt x="744" y="797"/>
                </a:cubicBezTo>
                <a:cubicBezTo>
                  <a:pt x="767" y="774"/>
                  <a:pt x="790" y="746"/>
                  <a:pt x="808" y="725"/>
                </a:cubicBezTo>
                <a:cubicBezTo>
                  <a:pt x="826" y="704"/>
                  <a:pt x="846" y="690"/>
                  <a:pt x="852" y="673"/>
                </a:cubicBezTo>
                <a:cubicBezTo>
                  <a:pt x="858" y="656"/>
                  <a:pt x="845" y="606"/>
                  <a:pt x="844" y="621"/>
                </a:cubicBezTo>
                <a:cubicBezTo>
                  <a:pt x="843" y="636"/>
                  <a:pt x="846" y="732"/>
                  <a:pt x="844" y="765"/>
                </a:cubicBezTo>
                <a:cubicBezTo>
                  <a:pt x="842" y="798"/>
                  <a:pt x="840" y="801"/>
                  <a:pt x="832" y="821"/>
                </a:cubicBezTo>
                <a:cubicBezTo>
                  <a:pt x="824" y="841"/>
                  <a:pt x="807" y="862"/>
                  <a:pt x="796" y="885"/>
                </a:cubicBezTo>
                <a:cubicBezTo>
                  <a:pt x="785" y="908"/>
                  <a:pt x="779" y="931"/>
                  <a:pt x="764" y="957"/>
                </a:cubicBezTo>
                <a:cubicBezTo>
                  <a:pt x="749" y="983"/>
                  <a:pt x="729" y="1012"/>
                  <a:pt x="704" y="1041"/>
                </a:cubicBezTo>
                <a:cubicBezTo>
                  <a:pt x="679" y="1070"/>
                  <a:pt x="649" y="1105"/>
                  <a:pt x="612" y="1133"/>
                </a:cubicBezTo>
                <a:cubicBezTo>
                  <a:pt x="575" y="1161"/>
                  <a:pt x="527" y="1181"/>
                  <a:pt x="480" y="1209"/>
                </a:cubicBezTo>
                <a:cubicBezTo>
                  <a:pt x="433" y="1237"/>
                  <a:pt x="356" y="1261"/>
                  <a:pt x="332" y="1301"/>
                </a:cubicBezTo>
                <a:cubicBezTo>
                  <a:pt x="308" y="1341"/>
                  <a:pt x="311" y="1440"/>
                  <a:pt x="336" y="1449"/>
                </a:cubicBezTo>
                <a:cubicBezTo>
                  <a:pt x="361" y="1458"/>
                  <a:pt x="437" y="1387"/>
                  <a:pt x="480" y="1357"/>
                </a:cubicBezTo>
                <a:cubicBezTo>
                  <a:pt x="523" y="1327"/>
                  <a:pt x="557" y="1298"/>
                  <a:pt x="592" y="1269"/>
                </a:cubicBezTo>
                <a:cubicBezTo>
                  <a:pt x="627" y="1240"/>
                  <a:pt x="663" y="1212"/>
                  <a:pt x="688" y="1185"/>
                </a:cubicBezTo>
                <a:cubicBezTo>
                  <a:pt x="713" y="1158"/>
                  <a:pt x="727" y="1132"/>
                  <a:pt x="744" y="1105"/>
                </a:cubicBezTo>
                <a:cubicBezTo>
                  <a:pt x="761" y="1078"/>
                  <a:pt x="777" y="1047"/>
                  <a:pt x="788" y="1025"/>
                </a:cubicBezTo>
                <a:cubicBezTo>
                  <a:pt x="799" y="1003"/>
                  <a:pt x="807" y="995"/>
                  <a:pt x="808" y="973"/>
                </a:cubicBezTo>
                <a:cubicBezTo>
                  <a:pt x="809" y="951"/>
                  <a:pt x="799" y="883"/>
                  <a:pt x="796" y="893"/>
                </a:cubicBezTo>
                <a:cubicBezTo>
                  <a:pt x="793" y="903"/>
                  <a:pt x="796" y="996"/>
                  <a:pt x="792" y="1033"/>
                </a:cubicBezTo>
                <a:cubicBezTo>
                  <a:pt x="788" y="1070"/>
                  <a:pt x="775" y="1091"/>
                  <a:pt x="772" y="1113"/>
                </a:cubicBezTo>
                <a:cubicBezTo>
                  <a:pt x="769" y="1135"/>
                  <a:pt x="783" y="1144"/>
                  <a:pt x="776" y="1165"/>
                </a:cubicBezTo>
                <a:cubicBezTo>
                  <a:pt x="769" y="1186"/>
                  <a:pt x="748" y="1215"/>
                  <a:pt x="728" y="1241"/>
                </a:cubicBezTo>
                <a:cubicBezTo>
                  <a:pt x="708" y="1267"/>
                  <a:pt x="680" y="1294"/>
                  <a:pt x="656" y="1321"/>
                </a:cubicBezTo>
                <a:cubicBezTo>
                  <a:pt x="632" y="1348"/>
                  <a:pt x="615" y="1378"/>
                  <a:pt x="584" y="1405"/>
                </a:cubicBezTo>
                <a:cubicBezTo>
                  <a:pt x="553" y="1432"/>
                  <a:pt x="511" y="1459"/>
                  <a:pt x="472" y="1485"/>
                </a:cubicBezTo>
                <a:cubicBezTo>
                  <a:pt x="433" y="1511"/>
                  <a:pt x="390" y="1536"/>
                  <a:pt x="348" y="1561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pic>
        <p:nvPicPr>
          <p:cNvPr id="628745" name="sphere_orig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15938" y="1598613"/>
            <a:ext cx="2660650" cy="1993900"/>
          </a:xfrm>
          <a:prstGeom prst="rect">
            <a:avLst/>
          </a:prstGeom>
          <a:noFill/>
        </p:spPr>
      </p:pic>
      <p:sp>
        <p:nvSpPr>
          <p:cNvPr id="628746" name="Text Box 10"/>
          <p:cNvSpPr txBox="1">
            <a:spLocks noChangeArrowheads="1"/>
          </p:cNvSpPr>
          <p:nvPr/>
        </p:nvSpPr>
        <p:spPr bwMode="auto">
          <a:xfrm>
            <a:off x="6356350" y="1974850"/>
            <a:ext cx="2508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de-DE">
                <a:latin typeface="Arial" charset="0"/>
              </a:rPr>
              <a:t>Problem:</a:t>
            </a:r>
          </a:p>
          <a:p>
            <a:pPr eaLnBrk="0" hangingPunct="0"/>
            <a:r>
              <a:rPr lang="de-DE" sz="2000">
                <a:latin typeface="Arial" charset="0"/>
              </a:rPr>
              <a:t>Features are lost and reinitialized as new features</a:t>
            </a:r>
            <a:endParaRPr lang="en-GB" sz="2000">
              <a:latin typeface="Arial" charset="0"/>
            </a:endParaRPr>
          </a:p>
        </p:txBody>
      </p:sp>
      <p:sp>
        <p:nvSpPr>
          <p:cNvPr id="628747" name="Text Box 11"/>
          <p:cNvSpPr txBox="1">
            <a:spLocks noChangeArrowheads="1"/>
          </p:cNvSpPr>
          <p:nvPr/>
        </p:nvSpPr>
        <p:spPr bwMode="auto">
          <a:xfrm>
            <a:off x="6365875" y="3500438"/>
            <a:ext cx="2508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de-DE">
                <a:latin typeface="Arial" charset="0"/>
              </a:rPr>
              <a:t>Solution:</a:t>
            </a:r>
          </a:p>
          <a:p>
            <a:pPr eaLnBrk="0" hangingPunct="0"/>
            <a:r>
              <a:rPr lang="de-DE" sz="2000">
                <a:latin typeface="Arial" charset="0"/>
              </a:rPr>
              <a:t>Match with other </a:t>
            </a:r>
            <a:r>
              <a:rPr lang="de-DE" sz="2000" i="1">
                <a:latin typeface="Arial" charset="0"/>
              </a:rPr>
              <a:t>close</a:t>
            </a:r>
            <a:r>
              <a:rPr lang="de-DE" sz="2000">
                <a:latin typeface="Arial" charset="0"/>
              </a:rPr>
              <a:t> views </a:t>
            </a:r>
            <a:endParaRPr lang="en-GB" sz="2000">
              <a:latin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947863" y="4359275"/>
            <a:ext cx="930275" cy="825500"/>
            <a:chOff x="1227" y="2746"/>
            <a:chExt cx="586" cy="520"/>
          </a:xfrm>
        </p:grpSpPr>
        <p:sp>
          <p:nvSpPr>
            <p:cNvPr id="628749" name="Oval 13"/>
            <p:cNvSpPr>
              <a:spLocks noChangeArrowheads="1"/>
            </p:cNvSpPr>
            <p:nvPr/>
          </p:nvSpPr>
          <p:spPr bwMode="auto">
            <a:xfrm rot="-1013604">
              <a:off x="1227" y="2746"/>
              <a:ext cx="472" cy="17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750" name="AutoShape 14"/>
            <p:cNvSpPr>
              <a:spLocks noChangeArrowheads="1"/>
            </p:cNvSpPr>
            <p:nvPr/>
          </p:nvSpPr>
          <p:spPr bwMode="auto">
            <a:xfrm rot="-1394867">
              <a:off x="1351" y="2937"/>
              <a:ext cx="462" cy="32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287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2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1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2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28745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8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6287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8745"/>
                  </p:tgtEl>
                </p:cond>
              </p:nextCondLst>
            </p:seq>
          </p:childTnLst>
        </p:cTn>
      </p:par>
    </p:tnLst>
    <p:bldLst>
      <p:bldP spid="628746" grpId="0" autoUpdateAnimBg="0"/>
      <p:bldP spid="62874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ChangeArrowheads="1"/>
          </p:cNvSpPr>
          <p:nvPr/>
        </p:nvSpPr>
        <p:spPr bwMode="auto">
          <a:xfrm>
            <a:off x="1681163" y="1247775"/>
            <a:ext cx="65547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buClr>
                <a:srgbClr val="A9A5A5"/>
              </a:buClr>
              <a:buSzPct val="120000"/>
            </a:pPr>
            <a:r>
              <a:rPr lang="de-DE" sz="2000">
                <a:latin typeface="Arial" charset="0"/>
              </a:rPr>
              <a:t>For every view </a:t>
            </a:r>
            <a:r>
              <a:rPr lang="de-DE" sz="2000" i="1">
                <a:latin typeface="Arial" charset="0"/>
              </a:rPr>
              <a:t>i</a:t>
            </a:r>
          </a:p>
          <a:p>
            <a:pPr marL="742950" lvl="1" indent="-285750" eaLnBrk="0" hangingPunct="0">
              <a:buClr>
                <a:srgbClr val="A9A5A5"/>
              </a:buClr>
              <a:buSzPct val="120000"/>
            </a:pPr>
            <a:r>
              <a:rPr lang="de-DE" sz="1900">
                <a:latin typeface="Arial" charset="0"/>
              </a:rPr>
              <a:t>Extract features</a:t>
            </a:r>
          </a:p>
          <a:p>
            <a:pPr marL="742950" lvl="1" indent="-285750" eaLnBrk="0" hangingPunct="0">
              <a:buClr>
                <a:srgbClr val="A9A5A5"/>
              </a:buClr>
              <a:buSzPct val="120000"/>
            </a:pPr>
            <a:r>
              <a:rPr lang="de-DE" sz="1900">
                <a:latin typeface="Arial" charset="0"/>
              </a:rPr>
              <a:t>Compute two view geometry </a:t>
            </a:r>
            <a:r>
              <a:rPr lang="de-DE" sz="1900" i="1">
                <a:latin typeface="Arial" charset="0"/>
              </a:rPr>
              <a:t>i</a:t>
            </a:r>
            <a:r>
              <a:rPr lang="de-DE" sz="1900">
                <a:latin typeface="Arial" charset="0"/>
              </a:rPr>
              <a:t>-1/</a:t>
            </a:r>
            <a:r>
              <a:rPr lang="de-DE" sz="1900" i="1">
                <a:latin typeface="Arial" charset="0"/>
              </a:rPr>
              <a:t>i</a:t>
            </a:r>
            <a:r>
              <a:rPr lang="de-DE" sz="1900">
                <a:latin typeface="Arial" charset="0"/>
              </a:rPr>
              <a:t> and matches </a:t>
            </a:r>
          </a:p>
          <a:p>
            <a:pPr marL="742950" lvl="1" indent="-285750" eaLnBrk="0" hangingPunct="0">
              <a:buClr>
                <a:srgbClr val="A9A5A5"/>
              </a:buClr>
              <a:buSzPct val="120000"/>
            </a:pPr>
            <a:r>
              <a:rPr lang="de-DE" sz="1900">
                <a:latin typeface="Arial" charset="0"/>
              </a:rPr>
              <a:t>Compute pose using robust algorithm</a:t>
            </a:r>
          </a:p>
          <a:p>
            <a:pPr marL="742950" lvl="1" indent="-285750" eaLnBrk="0" hangingPunct="0">
              <a:buClr>
                <a:srgbClr val="A9A5A5"/>
              </a:buClr>
              <a:buSzPct val="120000"/>
            </a:pPr>
            <a:r>
              <a:rPr lang="de-DE" sz="1900">
                <a:latin typeface="Arial" charset="0"/>
              </a:rPr>
              <a:t>Refine existing structure</a:t>
            </a:r>
          </a:p>
          <a:p>
            <a:pPr marL="742950" lvl="1" indent="-285750" eaLnBrk="0" hangingPunct="0">
              <a:buClr>
                <a:srgbClr val="A9A5A5"/>
              </a:buClr>
              <a:buSzPct val="120000"/>
            </a:pPr>
            <a:r>
              <a:rPr lang="de-DE" sz="1900">
                <a:latin typeface="Arial" charset="0"/>
              </a:rPr>
              <a:t>Initialize new structure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9A5A5"/>
              </a:buClr>
              <a:buSzPct val="120000"/>
              <a:buFontTx/>
              <a:buChar char="•"/>
            </a:pPr>
            <a:endParaRPr lang="en-GB" sz="19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title"/>
          </p:nvPr>
        </p:nvSpPr>
        <p:spPr>
          <a:xfrm>
            <a:off x="1719263" y="0"/>
            <a:ext cx="7239000" cy="1143000"/>
          </a:xfrm>
        </p:spPr>
        <p:txBody>
          <a:bodyPr/>
          <a:lstStyle/>
          <a:p>
            <a:r>
              <a:rPr lang="de-DE"/>
              <a:t>Relating to more views</a:t>
            </a:r>
            <a:endParaRPr lang="en-GB"/>
          </a:p>
        </p:txBody>
      </p:sp>
      <p:pic>
        <p:nvPicPr>
          <p:cNvPr id="629764" name="Picture 4" descr="projpl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1413" y="3257550"/>
            <a:ext cx="2922587" cy="360045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553200" y="5314950"/>
            <a:ext cx="2576513" cy="1552575"/>
            <a:chOff x="3867" y="3066"/>
            <a:chExt cx="1623" cy="978"/>
          </a:xfrm>
        </p:grpSpPr>
        <p:sp>
          <p:nvSpPr>
            <p:cNvPr id="629766" name="Freeform 6"/>
            <p:cNvSpPr>
              <a:spLocks/>
            </p:cNvSpPr>
            <p:nvPr/>
          </p:nvSpPr>
          <p:spPr bwMode="auto">
            <a:xfrm>
              <a:off x="3867" y="3066"/>
              <a:ext cx="734" cy="489"/>
            </a:xfrm>
            <a:custGeom>
              <a:avLst/>
              <a:gdLst/>
              <a:ahLst/>
              <a:cxnLst>
                <a:cxn ang="0">
                  <a:pos x="0" y="489"/>
                </a:cxn>
                <a:cxn ang="0">
                  <a:pos x="411" y="289"/>
                </a:cxn>
                <a:cxn ang="0">
                  <a:pos x="734" y="0"/>
                </a:cxn>
              </a:cxnLst>
              <a:rect l="0" t="0" r="r" b="b"/>
              <a:pathLst>
                <a:path w="734" h="489">
                  <a:moveTo>
                    <a:pt x="0" y="489"/>
                  </a:moveTo>
                  <a:cubicBezTo>
                    <a:pt x="68" y="456"/>
                    <a:pt x="289" y="370"/>
                    <a:pt x="411" y="289"/>
                  </a:cubicBezTo>
                  <a:cubicBezTo>
                    <a:pt x="533" y="208"/>
                    <a:pt x="667" y="60"/>
                    <a:pt x="734" y="0"/>
                  </a:cubicBezTo>
                </a:path>
              </a:pathLst>
            </a:custGeom>
            <a:noFill/>
            <a:ln w="9525" cap="flat" cmpd="sng">
              <a:solidFill>
                <a:srgbClr val="FF9933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29767" name="Freeform 7"/>
            <p:cNvSpPr>
              <a:spLocks/>
            </p:cNvSpPr>
            <p:nvPr/>
          </p:nvSpPr>
          <p:spPr bwMode="auto">
            <a:xfrm>
              <a:off x="4589" y="3100"/>
              <a:ext cx="114" cy="766"/>
            </a:xfrm>
            <a:custGeom>
              <a:avLst/>
              <a:gdLst/>
              <a:ahLst/>
              <a:cxnLst>
                <a:cxn ang="0">
                  <a:pos x="12" y="766"/>
                </a:cxn>
                <a:cxn ang="0">
                  <a:pos x="112" y="377"/>
                </a:cxn>
                <a:cxn ang="0">
                  <a:pos x="0" y="0"/>
                </a:cxn>
              </a:cxnLst>
              <a:rect l="0" t="0" r="r" b="b"/>
              <a:pathLst>
                <a:path w="114" h="766">
                  <a:moveTo>
                    <a:pt x="12" y="766"/>
                  </a:moveTo>
                  <a:cubicBezTo>
                    <a:pt x="29" y="703"/>
                    <a:pt x="114" y="505"/>
                    <a:pt x="112" y="377"/>
                  </a:cubicBezTo>
                  <a:cubicBezTo>
                    <a:pt x="110" y="249"/>
                    <a:pt x="23" y="7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FF9933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29768" name="Freeform 8"/>
            <p:cNvSpPr>
              <a:spLocks/>
            </p:cNvSpPr>
            <p:nvPr/>
          </p:nvSpPr>
          <p:spPr bwMode="auto">
            <a:xfrm>
              <a:off x="4589" y="3089"/>
              <a:ext cx="901" cy="955"/>
            </a:xfrm>
            <a:custGeom>
              <a:avLst/>
              <a:gdLst/>
              <a:ahLst/>
              <a:cxnLst>
                <a:cxn ang="0">
                  <a:pos x="901" y="955"/>
                </a:cxn>
                <a:cxn ang="0">
                  <a:pos x="356" y="411"/>
                </a:cxn>
                <a:cxn ang="0">
                  <a:pos x="0" y="0"/>
                </a:cxn>
              </a:cxnLst>
              <a:rect l="0" t="0" r="r" b="b"/>
              <a:pathLst>
                <a:path w="901" h="955">
                  <a:moveTo>
                    <a:pt x="901" y="955"/>
                  </a:moveTo>
                  <a:cubicBezTo>
                    <a:pt x="810" y="864"/>
                    <a:pt x="506" y="570"/>
                    <a:pt x="356" y="411"/>
                  </a:cubicBezTo>
                  <a:cubicBezTo>
                    <a:pt x="206" y="252"/>
                    <a:pt x="74" y="8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FF9933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535738" y="3675063"/>
            <a:ext cx="2593975" cy="3175000"/>
            <a:chOff x="3856" y="2033"/>
            <a:chExt cx="1634" cy="2000"/>
          </a:xfrm>
        </p:grpSpPr>
        <p:sp>
          <p:nvSpPr>
            <p:cNvPr id="629770" name="Freeform 10"/>
            <p:cNvSpPr>
              <a:spLocks/>
            </p:cNvSpPr>
            <p:nvPr/>
          </p:nvSpPr>
          <p:spPr bwMode="auto">
            <a:xfrm>
              <a:off x="3856" y="2744"/>
              <a:ext cx="500" cy="811"/>
            </a:xfrm>
            <a:custGeom>
              <a:avLst/>
              <a:gdLst/>
              <a:ahLst/>
              <a:cxnLst>
                <a:cxn ang="0">
                  <a:pos x="0" y="811"/>
                </a:cxn>
                <a:cxn ang="0">
                  <a:pos x="500" y="0"/>
                </a:cxn>
              </a:cxnLst>
              <a:rect l="0" t="0" r="r" b="b"/>
              <a:pathLst>
                <a:path w="500" h="811">
                  <a:moveTo>
                    <a:pt x="0" y="811"/>
                  </a:moveTo>
                  <a:lnTo>
                    <a:pt x="500" y="0"/>
                  </a:lnTo>
                </a:path>
              </a:pathLst>
            </a:custGeom>
            <a:noFill/>
            <a:ln w="9525">
              <a:solidFill>
                <a:srgbClr val="66FF33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29771" name="Freeform 11"/>
            <p:cNvSpPr>
              <a:spLocks/>
            </p:cNvSpPr>
            <p:nvPr/>
          </p:nvSpPr>
          <p:spPr bwMode="auto">
            <a:xfrm>
              <a:off x="5301" y="2033"/>
              <a:ext cx="189" cy="2000"/>
            </a:xfrm>
            <a:custGeom>
              <a:avLst/>
              <a:gdLst/>
              <a:ahLst/>
              <a:cxnLst>
                <a:cxn ang="0">
                  <a:pos x="189" y="2000"/>
                </a:cxn>
                <a:cxn ang="0">
                  <a:pos x="0" y="0"/>
                </a:cxn>
              </a:cxnLst>
              <a:rect l="0" t="0" r="r" b="b"/>
              <a:pathLst>
                <a:path w="189" h="2000">
                  <a:moveTo>
                    <a:pt x="189" y="200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66FF33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29772" name="Freeform 12"/>
            <p:cNvSpPr>
              <a:spLocks/>
            </p:cNvSpPr>
            <p:nvPr/>
          </p:nvSpPr>
          <p:spPr bwMode="auto">
            <a:xfrm>
              <a:off x="4578" y="2711"/>
              <a:ext cx="512" cy="1155"/>
            </a:xfrm>
            <a:custGeom>
              <a:avLst/>
              <a:gdLst/>
              <a:ahLst/>
              <a:cxnLst>
                <a:cxn ang="0">
                  <a:pos x="0" y="1155"/>
                </a:cxn>
                <a:cxn ang="0">
                  <a:pos x="512" y="0"/>
                </a:cxn>
              </a:cxnLst>
              <a:rect l="0" t="0" r="r" b="b"/>
              <a:pathLst>
                <a:path w="512" h="1155">
                  <a:moveTo>
                    <a:pt x="0" y="1155"/>
                  </a:moveTo>
                  <a:lnTo>
                    <a:pt x="512" y="0"/>
                  </a:lnTo>
                </a:path>
              </a:pathLst>
            </a:custGeom>
            <a:noFill/>
            <a:ln w="9525">
              <a:solidFill>
                <a:srgbClr val="66FF33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7312025" y="3675063"/>
            <a:ext cx="1517650" cy="1676400"/>
            <a:chOff x="4345" y="2033"/>
            <a:chExt cx="956" cy="1056"/>
          </a:xfrm>
        </p:grpSpPr>
        <p:sp>
          <p:nvSpPr>
            <p:cNvPr id="629774" name="Freeform 14"/>
            <p:cNvSpPr>
              <a:spLocks/>
            </p:cNvSpPr>
            <p:nvPr/>
          </p:nvSpPr>
          <p:spPr bwMode="auto">
            <a:xfrm>
              <a:off x="4589" y="2033"/>
              <a:ext cx="712" cy="1033"/>
            </a:xfrm>
            <a:custGeom>
              <a:avLst/>
              <a:gdLst/>
              <a:ahLst/>
              <a:cxnLst>
                <a:cxn ang="0">
                  <a:pos x="712" y="0"/>
                </a:cxn>
                <a:cxn ang="0">
                  <a:pos x="0" y="1033"/>
                </a:cxn>
              </a:cxnLst>
              <a:rect l="0" t="0" r="r" b="b"/>
              <a:pathLst>
                <a:path w="712" h="1033">
                  <a:moveTo>
                    <a:pt x="712" y="0"/>
                  </a:moveTo>
                  <a:lnTo>
                    <a:pt x="0" y="1033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29775" name="Freeform 15"/>
            <p:cNvSpPr>
              <a:spLocks/>
            </p:cNvSpPr>
            <p:nvPr/>
          </p:nvSpPr>
          <p:spPr bwMode="auto">
            <a:xfrm>
              <a:off x="4578" y="2722"/>
              <a:ext cx="500" cy="367"/>
            </a:xfrm>
            <a:custGeom>
              <a:avLst/>
              <a:gdLst/>
              <a:ahLst/>
              <a:cxnLst>
                <a:cxn ang="0">
                  <a:pos x="0" y="367"/>
                </a:cxn>
                <a:cxn ang="0">
                  <a:pos x="500" y="0"/>
                </a:cxn>
              </a:cxnLst>
              <a:rect l="0" t="0" r="r" b="b"/>
              <a:pathLst>
                <a:path w="500" h="367">
                  <a:moveTo>
                    <a:pt x="0" y="367"/>
                  </a:moveTo>
                  <a:lnTo>
                    <a:pt x="50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29776" name="Freeform 16"/>
            <p:cNvSpPr>
              <a:spLocks/>
            </p:cNvSpPr>
            <p:nvPr/>
          </p:nvSpPr>
          <p:spPr bwMode="auto">
            <a:xfrm>
              <a:off x="4345" y="2766"/>
              <a:ext cx="233" cy="2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3" y="267"/>
                </a:cxn>
              </a:cxnLst>
              <a:rect l="0" t="0" r="r" b="b"/>
              <a:pathLst>
                <a:path w="233" h="267">
                  <a:moveTo>
                    <a:pt x="0" y="0"/>
                  </a:moveTo>
                  <a:lnTo>
                    <a:pt x="233" y="267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270625" y="3392488"/>
            <a:ext cx="1465263" cy="1908175"/>
            <a:chOff x="3689" y="1855"/>
            <a:chExt cx="923" cy="1202"/>
          </a:xfrm>
        </p:grpSpPr>
        <p:sp>
          <p:nvSpPr>
            <p:cNvPr id="629778" name="Freeform 18"/>
            <p:cNvSpPr>
              <a:spLocks/>
            </p:cNvSpPr>
            <p:nvPr/>
          </p:nvSpPr>
          <p:spPr bwMode="auto">
            <a:xfrm>
              <a:off x="3689" y="2911"/>
              <a:ext cx="923" cy="1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0" y="122"/>
                </a:cxn>
                <a:cxn ang="0">
                  <a:pos x="923" y="143"/>
                </a:cxn>
              </a:cxnLst>
              <a:rect l="0" t="0" r="r" b="b"/>
              <a:pathLst>
                <a:path w="923" h="146">
                  <a:moveTo>
                    <a:pt x="0" y="0"/>
                  </a:moveTo>
                  <a:cubicBezTo>
                    <a:pt x="67" y="20"/>
                    <a:pt x="246" y="98"/>
                    <a:pt x="400" y="122"/>
                  </a:cubicBezTo>
                  <a:cubicBezTo>
                    <a:pt x="554" y="146"/>
                    <a:pt x="814" y="139"/>
                    <a:pt x="923" y="143"/>
                  </a:cubicBezTo>
                </a:path>
              </a:pathLst>
            </a:custGeom>
            <a:noFill/>
            <a:ln w="9525" cap="flat" cmpd="sng">
              <a:solidFill>
                <a:srgbClr val="FF9933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29779" name="Freeform 19"/>
            <p:cNvSpPr>
              <a:spLocks/>
            </p:cNvSpPr>
            <p:nvPr/>
          </p:nvSpPr>
          <p:spPr bwMode="auto">
            <a:xfrm>
              <a:off x="3712" y="1889"/>
              <a:ext cx="389" cy="1000"/>
            </a:xfrm>
            <a:custGeom>
              <a:avLst/>
              <a:gdLst/>
              <a:ahLst/>
              <a:cxnLst>
                <a:cxn ang="0">
                  <a:pos x="0" y="1000"/>
                </a:cxn>
                <a:cxn ang="0">
                  <a:pos x="389" y="0"/>
                </a:cxn>
              </a:cxnLst>
              <a:rect l="0" t="0" r="r" b="b"/>
              <a:pathLst>
                <a:path w="389" h="1000">
                  <a:moveTo>
                    <a:pt x="0" y="1000"/>
                  </a:moveTo>
                  <a:lnTo>
                    <a:pt x="389" y="0"/>
                  </a:lnTo>
                </a:path>
              </a:pathLst>
            </a:custGeom>
            <a:noFill/>
            <a:ln w="9525">
              <a:solidFill>
                <a:srgbClr val="66FF33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29780" name="Freeform 20"/>
            <p:cNvSpPr>
              <a:spLocks/>
            </p:cNvSpPr>
            <p:nvPr/>
          </p:nvSpPr>
          <p:spPr bwMode="auto">
            <a:xfrm>
              <a:off x="4089" y="1855"/>
              <a:ext cx="489" cy="1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9" y="1189"/>
                </a:cxn>
              </a:cxnLst>
              <a:rect l="0" t="0" r="r" b="b"/>
              <a:pathLst>
                <a:path w="489" h="1189">
                  <a:moveTo>
                    <a:pt x="0" y="0"/>
                  </a:moveTo>
                  <a:lnTo>
                    <a:pt x="489" y="1189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29781" name="Rectangle 21"/>
          <p:cNvSpPr>
            <a:spLocks noChangeArrowheads="1"/>
          </p:cNvSpPr>
          <p:nvPr/>
        </p:nvSpPr>
        <p:spPr bwMode="auto">
          <a:xfrm>
            <a:off x="1657350" y="5927725"/>
            <a:ext cx="5049838" cy="641350"/>
          </a:xfrm>
          <a:prstGeom prst="rect">
            <a:avLst/>
          </a:prstGeom>
          <a:noFill/>
          <a:ln w="9525">
            <a:noFill/>
            <a:miter lim="800000"/>
            <a:headEnd type="none" w="sm" len="lg"/>
            <a:tailEnd type="none" w="sm" len="lg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20000"/>
            </a:pPr>
            <a:r>
              <a:rPr lang="de-DE" sz="2000">
                <a:solidFill>
                  <a:srgbClr val="CC0000"/>
                </a:solidFill>
                <a:latin typeface="Arial" charset="0"/>
              </a:rPr>
              <a:t>Problem: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20000"/>
            </a:pPr>
            <a:r>
              <a:rPr lang="de-DE" sz="2000">
                <a:solidFill>
                  <a:srgbClr val="CC0000"/>
                </a:solidFill>
                <a:latin typeface="Arial" charset="0"/>
              </a:rPr>
              <a:t>find </a:t>
            </a:r>
            <a:r>
              <a:rPr lang="de-DE" sz="2000" i="1">
                <a:solidFill>
                  <a:srgbClr val="CC0000"/>
                </a:solidFill>
                <a:latin typeface="Arial" charset="0"/>
              </a:rPr>
              <a:t>close</a:t>
            </a:r>
            <a:r>
              <a:rPr lang="de-DE" sz="2000">
                <a:solidFill>
                  <a:srgbClr val="CC0000"/>
                </a:solidFill>
                <a:latin typeface="Arial" charset="0"/>
              </a:rPr>
              <a:t> views in projective frame</a:t>
            </a:r>
            <a:endParaRPr lang="en-GB" sz="20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629782" name="Rectangle 22"/>
          <p:cNvSpPr>
            <a:spLocks noChangeArrowheads="1"/>
          </p:cNvSpPr>
          <p:nvPr/>
        </p:nvSpPr>
        <p:spPr bwMode="auto">
          <a:xfrm>
            <a:off x="1682750" y="1284288"/>
            <a:ext cx="5141913" cy="1887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9783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1682750" y="1241425"/>
            <a:ext cx="6629400" cy="3014663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de-DE" sz="2000">
                <a:latin typeface="Arial" charset="0"/>
              </a:rPr>
              <a:t>For every view </a:t>
            </a:r>
            <a:r>
              <a:rPr lang="de-DE" sz="2000" i="1">
                <a:latin typeface="Arial" charset="0"/>
              </a:rPr>
              <a:t>i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e-DE" sz="1900">
                <a:latin typeface="Arial" charset="0"/>
              </a:rPr>
              <a:t>Extract features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e-DE" sz="1900">
                <a:latin typeface="Arial" charset="0"/>
              </a:rPr>
              <a:t>Compute two view geometry </a:t>
            </a:r>
            <a:r>
              <a:rPr lang="de-DE" sz="1900" i="1">
                <a:latin typeface="Arial" charset="0"/>
              </a:rPr>
              <a:t>i</a:t>
            </a:r>
            <a:r>
              <a:rPr lang="de-DE" sz="1900">
                <a:latin typeface="Arial" charset="0"/>
              </a:rPr>
              <a:t>-1/</a:t>
            </a:r>
            <a:r>
              <a:rPr lang="de-DE" sz="1900" i="1">
                <a:latin typeface="Arial" charset="0"/>
              </a:rPr>
              <a:t>i</a:t>
            </a:r>
            <a:r>
              <a:rPr lang="de-DE" sz="1900">
                <a:latin typeface="Arial" charset="0"/>
              </a:rPr>
              <a:t> and matches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e-DE" sz="1900">
                <a:latin typeface="Arial" charset="0"/>
              </a:rPr>
              <a:t>Compute pose using robust algorithm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e-DE" sz="1900">
                <a:solidFill>
                  <a:srgbClr val="CC0000"/>
                </a:solidFill>
                <a:latin typeface="Arial" charset="0"/>
              </a:rPr>
              <a:t>For all </a:t>
            </a:r>
            <a:r>
              <a:rPr lang="de-DE" sz="1900" i="1">
                <a:solidFill>
                  <a:srgbClr val="CC0000"/>
                </a:solidFill>
                <a:latin typeface="Arial" charset="0"/>
              </a:rPr>
              <a:t>close</a:t>
            </a:r>
            <a:r>
              <a:rPr lang="de-DE" sz="1900">
                <a:solidFill>
                  <a:srgbClr val="CC0000"/>
                </a:solidFill>
                <a:latin typeface="Arial" charset="0"/>
              </a:rPr>
              <a:t> views </a:t>
            </a:r>
            <a:r>
              <a:rPr lang="de-DE" sz="1900" i="1">
                <a:solidFill>
                  <a:srgbClr val="CC0000"/>
                </a:solidFill>
                <a:latin typeface="Arial" charset="0"/>
              </a:rPr>
              <a:t>k</a:t>
            </a:r>
          </a:p>
          <a:p>
            <a:pPr marL="1085850" lvl="2">
              <a:spcBef>
                <a:spcPct val="0"/>
              </a:spcBef>
              <a:buFontTx/>
              <a:buNone/>
            </a:pPr>
            <a:r>
              <a:rPr lang="de-DE" sz="1600">
                <a:solidFill>
                  <a:srgbClr val="CC0000"/>
                </a:solidFill>
                <a:latin typeface="Arial" charset="0"/>
              </a:rPr>
              <a:t>Compute two view geometry </a:t>
            </a:r>
            <a:r>
              <a:rPr lang="de-DE" sz="1600" i="1">
                <a:solidFill>
                  <a:srgbClr val="CC0000"/>
                </a:solidFill>
                <a:latin typeface="Arial" charset="0"/>
              </a:rPr>
              <a:t>k</a:t>
            </a:r>
            <a:r>
              <a:rPr lang="de-DE" sz="1600">
                <a:solidFill>
                  <a:srgbClr val="CC0000"/>
                </a:solidFill>
                <a:latin typeface="Arial" charset="0"/>
              </a:rPr>
              <a:t>/</a:t>
            </a:r>
            <a:r>
              <a:rPr lang="de-DE" sz="1600" i="1">
                <a:solidFill>
                  <a:srgbClr val="CC0000"/>
                </a:solidFill>
                <a:latin typeface="Arial" charset="0"/>
              </a:rPr>
              <a:t>i</a:t>
            </a:r>
            <a:r>
              <a:rPr lang="de-DE" sz="1600">
                <a:solidFill>
                  <a:srgbClr val="CC0000"/>
                </a:solidFill>
                <a:latin typeface="Arial" charset="0"/>
              </a:rPr>
              <a:t> and matches</a:t>
            </a:r>
          </a:p>
          <a:p>
            <a:pPr marL="1085850" lvl="2">
              <a:spcBef>
                <a:spcPct val="0"/>
              </a:spcBef>
              <a:buFontTx/>
              <a:buNone/>
            </a:pPr>
            <a:r>
              <a:rPr lang="de-DE" sz="1600">
                <a:solidFill>
                  <a:srgbClr val="CC0000"/>
                </a:solidFill>
                <a:latin typeface="Arial" charset="0"/>
              </a:rPr>
              <a:t>Infer new 2D-3D matches and add to list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e-DE" sz="1900">
                <a:solidFill>
                  <a:srgbClr val="CC0000"/>
                </a:solidFill>
                <a:latin typeface="Arial" charset="0"/>
              </a:rPr>
              <a:t>Refine pose using all 2D-3D matches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e-DE" sz="1900">
                <a:latin typeface="Arial" charset="0"/>
              </a:rPr>
              <a:t>Refine existing structure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e-DE" sz="1900">
                <a:latin typeface="Arial" charset="0"/>
              </a:rPr>
              <a:t>Initialize new structure</a:t>
            </a:r>
          </a:p>
          <a:p>
            <a:pPr>
              <a:spcBef>
                <a:spcPct val="0"/>
              </a:spcBef>
            </a:pPr>
            <a:endParaRPr lang="en-GB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29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2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2" grpId="0" autoUpdateAnimBg="0"/>
      <p:bldP spid="629781" grpId="0" autoUpdateAnimBg="0"/>
      <p:bldP spid="629782" grpId="0" animBg="1"/>
      <p:bldP spid="629783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155575"/>
            <a:ext cx="7815262" cy="1384300"/>
          </a:xfrm>
        </p:spPr>
        <p:txBody>
          <a:bodyPr/>
          <a:lstStyle/>
          <a:p>
            <a:r>
              <a:rPr lang="de-DE"/>
              <a:t>Determining </a:t>
            </a:r>
            <a:r>
              <a:rPr lang="de-DE" i="1"/>
              <a:t>close</a:t>
            </a:r>
            <a:r>
              <a:rPr lang="de-DE"/>
              <a:t> views</a:t>
            </a:r>
            <a:endParaRPr lang="en-GB"/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8625" y="1716088"/>
            <a:ext cx="7445375" cy="4114800"/>
          </a:xfrm>
          <a:ln/>
        </p:spPr>
        <p:txBody>
          <a:bodyPr/>
          <a:lstStyle/>
          <a:p>
            <a:r>
              <a:rPr lang="de-DE" sz="2400"/>
              <a:t>If viewpoints are </a:t>
            </a:r>
            <a:r>
              <a:rPr lang="de-DE" sz="2400" i="1"/>
              <a:t>close</a:t>
            </a:r>
            <a:r>
              <a:rPr lang="de-DE" sz="2400"/>
              <a:t> then most image changes can be modelled through a </a:t>
            </a:r>
            <a:r>
              <a:rPr lang="de-DE" sz="2400" i="1"/>
              <a:t>planar homography</a:t>
            </a:r>
          </a:p>
          <a:p>
            <a:endParaRPr lang="de-DE" sz="2400" i="1"/>
          </a:p>
          <a:p>
            <a:r>
              <a:rPr lang="de-DE" sz="2300" i="1"/>
              <a:t>Qualitative distance measure</a:t>
            </a:r>
            <a:r>
              <a:rPr lang="de-DE" sz="2300"/>
              <a:t> is obtained by looking at the </a:t>
            </a:r>
            <a:r>
              <a:rPr lang="de-DE" sz="2300" i="1"/>
              <a:t>residual error</a:t>
            </a:r>
            <a:r>
              <a:rPr lang="de-DE" sz="2300"/>
              <a:t> on the </a:t>
            </a:r>
            <a:r>
              <a:rPr lang="de-DE" sz="2300" i="1"/>
              <a:t>best possible planar homography</a:t>
            </a:r>
          </a:p>
          <a:p>
            <a:endParaRPr lang="en-GB" sz="2000">
              <a:solidFill>
                <a:schemeClr val="tx2"/>
              </a:solidFill>
            </a:endParaRPr>
          </a:p>
        </p:txBody>
      </p:sp>
      <p:sp>
        <p:nvSpPr>
          <p:cNvPr id="630788" name="Rectangle 4"/>
          <p:cNvSpPr>
            <a:spLocks noChangeArrowheads="1"/>
          </p:cNvSpPr>
          <p:nvPr/>
        </p:nvSpPr>
        <p:spPr bwMode="auto">
          <a:xfrm>
            <a:off x="2790825" y="4402138"/>
            <a:ext cx="1655763" cy="473075"/>
          </a:xfrm>
          <a:prstGeom prst="rect">
            <a:avLst/>
          </a:prstGeom>
          <a:noFill/>
          <a:ln w="9525">
            <a:noFill/>
            <a:miter lim="800000"/>
            <a:headEnd type="none" w="sm" len="lg"/>
            <a:tailEnd type="none" w="sm" len="lg"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20000"/>
            </a:pPr>
            <a:r>
              <a:rPr lang="de-DE" sz="2500">
                <a:solidFill>
                  <a:schemeClr val="tx2"/>
                </a:solidFill>
                <a:latin typeface="Trebuchet MS" pitchFamily="34" charset="0"/>
              </a:rPr>
              <a:t>Distance =</a:t>
            </a:r>
            <a:endParaRPr lang="en-GB" sz="2500">
              <a:solidFill>
                <a:schemeClr val="tx2"/>
              </a:solidFill>
              <a:latin typeface="Trebuchet MS" pitchFamily="34" charset="0"/>
            </a:endParaRPr>
          </a:p>
        </p:txBody>
      </p:sp>
      <p:graphicFrame>
        <p:nvGraphicFramePr>
          <p:cNvPr id="630789" name="Object 5"/>
          <p:cNvGraphicFramePr>
            <a:graphicFrameLocks noChangeAspect="1"/>
          </p:cNvGraphicFramePr>
          <p:nvPr/>
        </p:nvGraphicFramePr>
        <p:xfrm>
          <a:off x="4400550" y="4368800"/>
          <a:ext cx="3730625" cy="582613"/>
        </p:xfrm>
        <a:graphic>
          <a:graphicData uri="http://schemas.openxmlformats.org/presentationml/2006/ole">
            <p:oleObj spid="_x0000_s912386" name="Equation" r:id="rId4" imgW="121896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class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 from motion</a:t>
            </a:r>
          </a:p>
          <a:p>
            <a:endParaRPr lang="en-US"/>
          </a:p>
          <a:p>
            <a:pPr lvl="1"/>
            <a:r>
              <a:rPr lang="en-US"/>
              <a:t>factorization </a:t>
            </a:r>
          </a:p>
          <a:p>
            <a:pPr lvl="1"/>
            <a:r>
              <a:rPr lang="en-US"/>
              <a:t>sequential </a:t>
            </a:r>
          </a:p>
          <a:p>
            <a:pPr lvl="1"/>
            <a:endParaRPr lang="en-US"/>
          </a:p>
          <a:p>
            <a:pPr lvl="1"/>
            <a:r>
              <a:rPr lang="en-US"/>
              <a:t>bundle adjustment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810" name="Picture 2" descr="sphere3D1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981200"/>
            <a:ext cx="2314575" cy="3673475"/>
          </a:xfrm>
          <a:prstGeom prst="rect">
            <a:avLst/>
          </a:prstGeom>
          <a:noFill/>
        </p:spPr>
      </p:pic>
      <p:pic>
        <p:nvPicPr>
          <p:cNvPr id="631811" name="Picture 3" descr="sphere3D2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7013" y="2005013"/>
            <a:ext cx="2017712" cy="1992312"/>
          </a:xfrm>
          <a:prstGeom prst="rect">
            <a:avLst/>
          </a:prstGeom>
          <a:noFill/>
        </p:spPr>
      </p:pic>
      <p:pic>
        <p:nvPicPr>
          <p:cNvPr id="631812" name="Picture 4" descr="sphere3D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049713"/>
            <a:ext cx="3159125" cy="2444750"/>
          </a:xfrm>
          <a:prstGeom prst="rect">
            <a:avLst/>
          </a:prstGeom>
          <a:noFill/>
        </p:spPr>
      </p:pic>
      <p:sp>
        <p:nvSpPr>
          <p:cNvPr id="631813" name="Text Box 5"/>
          <p:cNvSpPr txBox="1">
            <a:spLocks noChangeArrowheads="1"/>
          </p:cNvSpPr>
          <p:nvPr/>
        </p:nvSpPr>
        <p:spPr bwMode="auto">
          <a:xfrm>
            <a:off x="6802438" y="3929063"/>
            <a:ext cx="1331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>
                <a:solidFill>
                  <a:srgbClr val="CC0000"/>
                </a:solidFill>
                <a:latin typeface="Arial" charset="0"/>
              </a:rPr>
              <a:t>9.8im/pt</a:t>
            </a:r>
          </a:p>
        </p:txBody>
      </p:sp>
      <p:sp>
        <p:nvSpPr>
          <p:cNvPr id="631814" name="Text Box 6"/>
          <p:cNvSpPr txBox="1">
            <a:spLocks noChangeArrowheads="1"/>
          </p:cNvSpPr>
          <p:nvPr/>
        </p:nvSpPr>
        <p:spPr bwMode="auto">
          <a:xfrm>
            <a:off x="4189413" y="5592763"/>
            <a:ext cx="1331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>
                <a:solidFill>
                  <a:srgbClr val="CC0000"/>
                </a:solidFill>
                <a:latin typeface="Arial" charset="0"/>
              </a:rPr>
              <a:t>4.8im/pt</a:t>
            </a:r>
          </a:p>
        </p:txBody>
      </p:sp>
      <p:sp>
        <p:nvSpPr>
          <p:cNvPr id="631815" name="Text Box 7"/>
          <p:cNvSpPr txBox="1">
            <a:spLocks noChangeArrowheads="1"/>
          </p:cNvSpPr>
          <p:nvPr/>
        </p:nvSpPr>
        <p:spPr bwMode="auto">
          <a:xfrm>
            <a:off x="4660900" y="6303963"/>
            <a:ext cx="1163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600" b="1">
                <a:latin typeface="Arial" charset="0"/>
              </a:rPr>
              <a:t>64 images</a:t>
            </a:r>
          </a:p>
        </p:txBody>
      </p:sp>
      <p:sp>
        <p:nvSpPr>
          <p:cNvPr id="631816" name="Text Box 8"/>
          <p:cNvSpPr txBox="1">
            <a:spLocks noChangeArrowheads="1"/>
          </p:cNvSpPr>
          <p:nvPr/>
        </p:nvSpPr>
        <p:spPr bwMode="auto">
          <a:xfrm>
            <a:off x="7089775" y="4657725"/>
            <a:ext cx="1163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600" b="1">
                <a:latin typeface="Arial" charset="0"/>
              </a:rPr>
              <a:t>64 images</a:t>
            </a:r>
          </a:p>
        </p:txBody>
      </p:sp>
      <p:sp>
        <p:nvSpPr>
          <p:cNvPr id="631817" name="Text Box 9"/>
          <p:cNvSpPr txBox="1">
            <a:spLocks noChangeArrowheads="1"/>
          </p:cNvSpPr>
          <p:nvPr/>
        </p:nvSpPr>
        <p:spPr bwMode="auto">
          <a:xfrm rot="16200000">
            <a:off x="2832100" y="3062288"/>
            <a:ext cx="185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>
                <a:solidFill>
                  <a:srgbClr val="CC0000"/>
                </a:solidFill>
                <a:latin typeface="Arial" charset="0"/>
              </a:rPr>
              <a:t>3792 points</a:t>
            </a:r>
          </a:p>
        </p:txBody>
      </p:sp>
      <p:sp>
        <p:nvSpPr>
          <p:cNvPr id="631818" name="Text Box 10"/>
          <p:cNvSpPr txBox="1">
            <a:spLocks noChangeArrowheads="1"/>
          </p:cNvSpPr>
          <p:nvPr/>
        </p:nvSpPr>
        <p:spPr bwMode="auto">
          <a:xfrm rot="16200000">
            <a:off x="5522912" y="3057526"/>
            <a:ext cx="185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>
                <a:solidFill>
                  <a:srgbClr val="CC0000"/>
                </a:solidFill>
                <a:latin typeface="Arial" charset="0"/>
              </a:rPr>
              <a:t>2170 points</a:t>
            </a:r>
          </a:p>
        </p:txBody>
      </p:sp>
      <p:pic>
        <p:nvPicPr>
          <p:cNvPr id="631819" name="sphere_orig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15938" y="1955800"/>
            <a:ext cx="2660650" cy="1993900"/>
          </a:xfrm>
          <a:prstGeom prst="rect">
            <a:avLst/>
          </a:prstGeom>
          <a:noFill/>
        </p:spPr>
      </p:pic>
      <p:sp>
        <p:nvSpPr>
          <p:cNvPr id="6318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Non-sequential image collections (2)</a:t>
            </a:r>
            <a:endParaRPr lang="en-GB"/>
          </a:p>
        </p:txBody>
      </p:sp>
      <p:sp>
        <p:nvSpPr>
          <p:cNvPr id="631821" name="AutoShape 13"/>
          <p:cNvSpPr>
            <a:spLocks noChangeArrowheads="1"/>
          </p:cNvSpPr>
          <p:nvPr/>
        </p:nvSpPr>
        <p:spPr bwMode="auto">
          <a:xfrm rot="-1394867">
            <a:off x="2185988" y="4284663"/>
            <a:ext cx="795337" cy="8747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18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Hierarchical structure and motion recovery 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Compute 2-view</a:t>
            </a:r>
          </a:p>
          <a:p>
            <a:r>
              <a:rPr lang="en-US"/>
              <a:t>Compute 3-view</a:t>
            </a:r>
          </a:p>
          <a:p>
            <a:r>
              <a:rPr lang="en-US"/>
              <a:t>Stitch 3-view reconstructions</a:t>
            </a:r>
          </a:p>
          <a:p>
            <a:r>
              <a:rPr lang="en-US"/>
              <a:t>Merge and refine reconstruction</a:t>
            </a:r>
          </a:p>
          <a:p>
            <a:endParaRPr lang="en-US"/>
          </a:p>
        </p:txBody>
      </p:sp>
      <p:sp>
        <p:nvSpPr>
          <p:cNvPr id="632836" name="Rectangle 4"/>
          <p:cNvSpPr>
            <a:spLocks noChangeArrowheads="1"/>
          </p:cNvSpPr>
          <p:nvPr/>
        </p:nvSpPr>
        <p:spPr bwMode="auto">
          <a:xfrm>
            <a:off x="2195513" y="4618038"/>
            <a:ext cx="334962" cy="27781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37" name="Rectangle 5"/>
          <p:cNvSpPr>
            <a:spLocks noChangeArrowheads="1"/>
          </p:cNvSpPr>
          <p:nvPr/>
        </p:nvSpPr>
        <p:spPr bwMode="auto">
          <a:xfrm>
            <a:off x="2562225" y="4618038"/>
            <a:ext cx="334963" cy="27781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38" name="Rectangle 6"/>
          <p:cNvSpPr>
            <a:spLocks noChangeArrowheads="1"/>
          </p:cNvSpPr>
          <p:nvPr/>
        </p:nvSpPr>
        <p:spPr bwMode="auto">
          <a:xfrm>
            <a:off x="2927350" y="4618038"/>
            <a:ext cx="334963" cy="27781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39" name="Rectangle 7"/>
          <p:cNvSpPr>
            <a:spLocks noChangeArrowheads="1"/>
          </p:cNvSpPr>
          <p:nvPr/>
        </p:nvSpPr>
        <p:spPr bwMode="auto">
          <a:xfrm>
            <a:off x="3292475" y="4618038"/>
            <a:ext cx="334963" cy="27781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40" name="Rectangle 8"/>
          <p:cNvSpPr>
            <a:spLocks noChangeArrowheads="1"/>
          </p:cNvSpPr>
          <p:nvPr/>
        </p:nvSpPr>
        <p:spPr bwMode="auto">
          <a:xfrm>
            <a:off x="3659188" y="4618038"/>
            <a:ext cx="334962" cy="27781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41" name="Rectangle 9"/>
          <p:cNvSpPr>
            <a:spLocks noChangeArrowheads="1"/>
          </p:cNvSpPr>
          <p:nvPr/>
        </p:nvSpPr>
        <p:spPr bwMode="auto">
          <a:xfrm>
            <a:off x="4024313" y="4618038"/>
            <a:ext cx="334962" cy="27781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42" name="Rectangle 10"/>
          <p:cNvSpPr>
            <a:spLocks noChangeArrowheads="1"/>
          </p:cNvSpPr>
          <p:nvPr/>
        </p:nvSpPr>
        <p:spPr bwMode="auto">
          <a:xfrm>
            <a:off x="4391025" y="4618038"/>
            <a:ext cx="334963" cy="27781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43" name="Rectangle 11"/>
          <p:cNvSpPr>
            <a:spLocks noChangeArrowheads="1"/>
          </p:cNvSpPr>
          <p:nvPr/>
        </p:nvSpPr>
        <p:spPr bwMode="auto">
          <a:xfrm>
            <a:off x="4756150" y="4618038"/>
            <a:ext cx="334963" cy="27781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44" name="Rectangle 12"/>
          <p:cNvSpPr>
            <a:spLocks noChangeArrowheads="1"/>
          </p:cNvSpPr>
          <p:nvPr/>
        </p:nvSpPr>
        <p:spPr bwMode="auto">
          <a:xfrm>
            <a:off x="5121275" y="4618038"/>
            <a:ext cx="334963" cy="27781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45" name="Rectangle 13"/>
          <p:cNvSpPr>
            <a:spLocks noChangeArrowheads="1"/>
          </p:cNvSpPr>
          <p:nvPr/>
        </p:nvSpPr>
        <p:spPr bwMode="auto">
          <a:xfrm>
            <a:off x="5487988" y="4618038"/>
            <a:ext cx="334962" cy="27781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46" name="Rectangle 14"/>
          <p:cNvSpPr>
            <a:spLocks noChangeArrowheads="1"/>
          </p:cNvSpPr>
          <p:nvPr/>
        </p:nvSpPr>
        <p:spPr bwMode="auto">
          <a:xfrm>
            <a:off x="5853113" y="4618038"/>
            <a:ext cx="334962" cy="27781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47" name="Rectangle 15"/>
          <p:cNvSpPr>
            <a:spLocks noChangeArrowheads="1"/>
          </p:cNvSpPr>
          <p:nvPr/>
        </p:nvSpPr>
        <p:spPr bwMode="auto">
          <a:xfrm>
            <a:off x="6219825" y="4618038"/>
            <a:ext cx="334963" cy="27781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48" name="Rectangle 16"/>
          <p:cNvSpPr>
            <a:spLocks noChangeArrowheads="1"/>
          </p:cNvSpPr>
          <p:nvPr/>
        </p:nvSpPr>
        <p:spPr bwMode="auto">
          <a:xfrm>
            <a:off x="6584950" y="4618038"/>
            <a:ext cx="334963" cy="27781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49" name="Rectangle 17"/>
          <p:cNvSpPr>
            <a:spLocks noChangeArrowheads="1"/>
          </p:cNvSpPr>
          <p:nvPr/>
        </p:nvSpPr>
        <p:spPr bwMode="auto">
          <a:xfrm>
            <a:off x="6950075" y="4618038"/>
            <a:ext cx="334963" cy="27781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50" name="Rectangle 18"/>
          <p:cNvSpPr>
            <a:spLocks noChangeArrowheads="1"/>
          </p:cNvSpPr>
          <p:nvPr/>
        </p:nvSpPr>
        <p:spPr bwMode="auto">
          <a:xfrm>
            <a:off x="7316788" y="4618038"/>
            <a:ext cx="334962" cy="27781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51" name="Rectangle 19"/>
          <p:cNvSpPr>
            <a:spLocks noChangeArrowheads="1"/>
          </p:cNvSpPr>
          <p:nvPr/>
        </p:nvSpPr>
        <p:spPr bwMode="auto">
          <a:xfrm>
            <a:off x="7681913" y="4618038"/>
            <a:ext cx="334962" cy="27781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52" name="Rectangle 20"/>
          <p:cNvSpPr>
            <a:spLocks noChangeArrowheads="1"/>
          </p:cNvSpPr>
          <p:nvPr/>
        </p:nvSpPr>
        <p:spPr bwMode="auto">
          <a:xfrm>
            <a:off x="8048625" y="4618038"/>
            <a:ext cx="334963" cy="27781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53" name="AutoShape 21"/>
          <p:cNvSpPr>
            <a:spLocks/>
          </p:cNvSpPr>
          <p:nvPr/>
        </p:nvSpPr>
        <p:spPr bwMode="auto">
          <a:xfrm rot="5400000">
            <a:off x="2492375" y="4683125"/>
            <a:ext cx="93663" cy="690563"/>
          </a:xfrm>
          <a:prstGeom prst="rightBrace">
            <a:avLst>
              <a:gd name="adj1" fmla="val 6144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54" name="AutoShape 22"/>
          <p:cNvSpPr>
            <a:spLocks/>
          </p:cNvSpPr>
          <p:nvPr/>
        </p:nvSpPr>
        <p:spPr bwMode="auto">
          <a:xfrm rot="5400000">
            <a:off x="3224213" y="4684713"/>
            <a:ext cx="93662" cy="690562"/>
          </a:xfrm>
          <a:prstGeom prst="rightBrace">
            <a:avLst>
              <a:gd name="adj1" fmla="val 614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55" name="AutoShape 23"/>
          <p:cNvSpPr>
            <a:spLocks/>
          </p:cNvSpPr>
          <p:nvPr/>
        </p:nvSpPr>
        <p:spPr bwMode="auto">
          <a:xfrm rot="5400000">
            <a:off x="3956051" y="4684712"/>
            <a:ext cx="93662" cy="690563"/>
          </a:xfrm>
          <a:prstGeom prst="rightBrace">
            <a:avLst>
              <a:gd name="adj1" fmla="val 614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56" name="AutoShape 24"/>
          <p:cNvSpPr>
            <a:spLocks/>
          </p:cNvSpPr>
          <p:nvPr/>
        </p:nvSpPr>
        <p:spPr bwMode="auto">
          <a:xfrm rot="5400000">
            <a:off x="4687888" y="4684713"/>
            <a:ext cx="93662" cy="690562"/>
          </a:xfrm>
          <a:prstGeom prst="rightBrace">
            <a:avLst>
              <a:gd name="adj1" fmla="val 614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57" name="AutoShape 25"/>
          <p:cNvSpPr>
            <a:spLocks/>
          </p:cNvSpPr>
          <p:nvPr/>
        </p:nvSpPr>
        <p:spPr bwMode="auto">
          <a:xfrm rot="5400000">
            <a:off x="5419726" y="4684712"/>
            <a:ext cx="93662" cy="690563"/>
          </a:xfrm>
          <a:prstGeom prst="rightBrace">
            <a:avLst>
              <a:gd name="adj1" fmla="val 614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58" name="AutoShape 26"/>
          <p:cNvSpPr>
            <a:spLocks/>
          </p:cNvSpPr>
          <p:nvPr/>
        </p:nvSpPr>
        <p:spPr bwMode="auto">
          <a:xfrm rot="5400000">
            <a:off x="6149976" y="4684712"/>
            <a:ext cx="93662" cy="690563"/>
          </a:xfrm>
          <a:prstGeom prst="rightBrace">
            <a:avLst>
              <a:gd name="adj1" fmla="val 614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59" name="AutoShape 27"/>
          <p:cNvSpPr>
            <a:spLocks/>
          </p:cNvSpPr>
          <p:nvPr/>
        </p:nvSpPr>
        <p:spPr bwMode="auto">
          <a:xfrm rot="5400000">
            <a:off x="6881813" y="4684713"/>
            <a:ext cx="93662" cy="690562"/>
          </a:xfrm>
          <a:prstGeom prst="rightBrace">
            <a:avLst>
              <a:gd name="adj1" fmla="val 614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60" name="AutoShape 28"/>
          <p:cNvSpPr>
            <a:spLocks/>
          </p:cNvSpPr>
          <p:nvPr/>
        </p:nvSpPr>
        <p:spPr bwMode="auto">
          <a:xfrm rot="5400000">
            <a:off x="7613651" y="4684712"/>
            <a:ext cx="93662" cy="690563"/>
          </a:xfrm>
          <a:prstGeom prst="rightBrace">
            <a:avLst>
              <a:gd name="adj1" fmla="val 614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61" name="AutoShape 29"/>
          <p:cNvSpPr>
            <a:spLocks/>
          </p:cNvSpPr>
          <p:nvPr/>
        </p:nvSpPr>
        <p:spPr bwMode="auto">
          <a:xfrm rot="5400000">
            <a:off x="2857501" y="4773612"/>
            <a:ext cx="93662" cy="690563"/>
          </a:xfrm>
          <a:prstGeom prst="rightBrace">
            <a:avLst>
              <a:gd name="adj1" fmla="val 614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62" name="AutoShape 30"/>
          <p:cNvSpPr>
            <a:spLocks/>
          </p:cNvSpPr>
          <p:nvPr/>
        </p:nvSpPr>
        <p:spPr bwMode="auto">
          <a:xfrm rot="5400000">
            <a:off x="3589338" y="4773613"/>
            <a:ext cx="93662" cy="690562"/>
          </a:xfrm>
          <a:prstGeom prst="rightBrace">
            <a:avLst>
              <a:gd name="adj1" fmla="val 614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63" name="AutoShape 31"/>
          <p:cNvSpPr>
            <a:spLocks/>
          </p:cNvSpPr>
          <p:nvPr/>
        </p:nvSpPr>
        <p:spPr bwMode="auto">
          <a:xfrm rot="5400000">
            <a:off x="4321176" y="4773612"/>
            <a:ext cx="93662" cy="690563"/>
          </a:xfrm>
          <a:prstGeom prst="rightBrace">
            <a:avLst>
              <a:gd name="adj1" fmla="val 614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64" name="AutoShape 32"/>
          <p:cNvSpPr>
            <a:spLocks/>
          </p:cNvSpPr>
          <p:nvPr/>
        </p:nvSpPr>
        <p:spPr bwMode="auto">
          <a:xfrm rot="5400000">
            <a:off x="5053013" y="4773613"/>
            <a:ext cx="93662" cy="690562"/>
          </a:xfrm>
          <a:prstGeom prst="rightBrace">
            <a:avLst>
              <a:gd name="adj1" fmla="val 614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65" name="AutoShape 33"/>
          <p:cNvSpPr>
            <a:spLocks/>
          </p:cNvSpPr>
          <p:nvPr/>
        </p:nvSpPr>
        <p:spPr bwMode="auto">
          <a:xfrm rot="5400000">
            <a:off x="5784851" y="4773612"/>
            <a:ext cx="93662" cy="690563"/>
          </a:xfrm>
          <a:prstGeom prst="rightBrace">
            <a:avLst>
              <a:gd name="adj1" fmla="val 614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66" name="AutoShape 34"/>
          <p:cNvSpPr>
            <a:spLocks/>
          </p:cNvSpPr>
          <p:nvPr/>
        </p:nvSpPr>
        <p:spPr bwMode="auto">
          <a:xfrm rot="5400000">
            <a:off x="6515101" y="4773612"/>
            <a:ext cx="93662" cy="690563"/>
          </a:xfrm>
          <a:prstGeom prst="rightBrace">
            <a:avLst>
              <a:gd name="adj1" fmla="val 614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67" name="AutoShape 35"/>
          <p:cNvSpPr>
            <a:spLocks/>
          </p:cNvSpPr>
          <p:nvPr/>
        </p:nvSpPr>
        <p:spPr bwMode="auto">
          <a:xfrm rot="5400000">
            <a:off x="7246938" y="4773613"/>
            <a:ext cx="93662" cy="690562"/>
          </a:xfrm>
          <a:prstGeom prst="rightBrace">
            <a:avLst>
              <a:gd name="adj1" fmla="val 614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68" name="AutoShape 36"/>
          <p:cNvSpPr>
            <a:spLocks/>
          </p:cNvSpPr>
          <p:nvPr/>
        </p:nvSpPr>
        <p:spPr bwMode="auto">
          <a:xfrm rot="5400000">
            <a:off x="7978776" y="4773612"/>
            <a:ext cx="93662" cy="690563"/>
          </a:xfrm>
          <a:prstGeom prst="rightBrace">
            <a:avLst>
              <a:gd name="adj1" fmla="val 614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69" name="AutoShape 37"/>
          <p:cNvSpPr>
            <a:spLocks/>
          </p:cNvSpPr>
          <p:nvPr/>
        </p:nvSpPr>
        <p:spPr bwMode="auto">
          <a:xfrm rot="5400000">
            <a:off x="2677319" y="4766469"/>
            <a:ext cx="100012" cy="1066800"/>
          </a:xfrm>
          <a:prstGeom prst="rightBrace">
            <a:avLst>
              <a:gd name="adj1" fmla="val 8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70" name="AutoShape 38"/>
          <p:cNvSpPr>
            <a:spLocks/>
          </p:cNvSpPr>
          <p:nvPr/>
        </p:nvSpPr>
        <p:spPr bwMode="auto">
          <a:xfrm rot="5400000">
            <a:off x="3775868" y="4774407"/>
            <a:ext cx="100013" cy="1066800"/>
          </a:xfrm>
          <a:prstGeom prst="rightBrace">
            <a:avLst>
              <a:gd name="adj1" fmla="val 888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71" name="AutoShape 39"/>
          <p:cNvSpPr>
            <a:spLocks/>
          </p:cNvSpPr>
          <p:nvPr/>
        </p:nvSpPr>
        <p:spPr bwMode="auto">
          <a:xfrm rot="5400000">
            <a:off x="4872831" y="4774407"/>
            <a:ext cx="100013" cy="1066800"/>
          </a:xfrm>
          <a:prstGeom prst="rightBrace">
            <a:avLst>
              <a:gd name="adj1" fmla="val 888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72" name="AutoShape 40"/>
          <p:cNvSpPr>
            <a:spLocks/>
          </p:cNvSpPr>
          <p:nvPr/>
        </p:nvSpPr>
        <p:spPr bwMode="auto">
          <a:xfrm rot="5400000">
            <a:off x="5969793" y="4774407"/>
            <a:ext cx="100013" cy="1066800"/>
          </a:xfrm>
          <a:prstGeom prst="rightBrace">
            <a:avLst>
              <a:gd name="adj1" fmla="val 888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73" name="AutoShape 41"/>
          <p:cNvSpPr>
            <a:spLocks/>
          </p:cNvSpPr>
          <p:nvPr/>
        </p:nvSpPr>
        <p:spPr bwMode="auto">
          <a:xfrm rot="5400000">
            <a:off x="7066756" y="4774407"/>
            <a:ext cx="100013" cy="1066800"/>
          </a:xfrm>
          <a:prstGeom prst="rightBrace">
            <a:avLst>
              <a:gd name="adj1" fmla="val 888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74" name="AutoShape 42"/>
          <p:cNvSpPr>
            <a:spLocks/>
          </p:cNvSpPr>
          <p:nvPr/>
        </p:nvSpPr>
        <p:spPr bwMode="auto">
          <a:xfrm rot="5400000">
            <a:off x="3044031" y="4866482"/>
            <a:ext cx="100013" cy="1066800"/>
          </a:xfrm>
          <a:prstGeom prst="rightBrace">
            <a:avLst>
              <a:gd name="adj1" fmla="val 888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75" name="AutoShape 43"/>
          <p:cNvSpPr>
            <a:spLocks/>
          </p:cNvSpPr>
          <p:nvPr/>
        </p:nvSpPr>
        <p:spPr bwMode="auto">
          <a:xfrm rot="5400000">
            <a:off x="4140993" y="4866482"/>
            <a:ext cx="100013" cy="1066800"/>
          </a:xfrm>
          <a:prstGeom prst="rightBrace">
            <a:avLst>
              <a:gd name="adj1" fmla="val 888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76" name="AutoShape 44"/>
          <p:cNvSpPr>
            <a:spLocks/>
          </p:cNvSpPr>
          <p:nvPr/>
        </p:nvSpPr>
        <p:spPr bwMode="auto">
          <a:xfrm rot="5400000">
            <a:off x="5237956" y="4866482"/>
            <a:ext cx="100013" cy="1066800"/>
          </a:xfrm>
          <a:prstGeom prst="rightBrace">
            <a:avLst>
              <a:gd name="adj1" fmla="val 888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77" name="AutoShape 45"/>
          <p:cNvSpPr>
            <a:spLocks/>
          </p:cNvSpPr>
          <p:nvPr/>
        </p:nvSpPr>
        <p:spPr bwMode="auto">
          <a:xfrm rot="5400000">
            <a:off x="6334918" y="4866482"/>
            <a:ext cx="100013" cy="1066800"/>
          </a:xfrm>
          <a:prstGeom prst="rightBrace">
            <a:avLst>
              <a:gd name="adj1" fmla="val 888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78" name="AutoShape 46"/>
          <p:cNvSpPr>
            <a:spLocks/>
          </p:cNvSpPr>
          <p:nvPr/>
        </p:nvSpPr>
        <p:spPr bwMode="auto">
          <a:xfrm rot="5400000">
            <a:off x="7433468" y="4866482"/>
            <a:ext cx="100013" cy="1066800"/>
          </a:xfrm>
          <a:prstGeom prst="rightBrace">
            <a:avLst>
              <a:gd name="adj1" fmla="val 888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79" name="AutoShape 47"/>
          <p:cNvSpPr>
            <a:spLocks/>
          </p:cNvSpPr>
          <p:nvPr/>
        </p:nvSpPr>
        <p:spPr bwMode="auto">
          <a:xfrm rot="5400000">
            <a:off x="3409157" y="4956969"/>
            <a:ext cx="100012" cy="1066800"/>
          </a:xfrm>
          <a:prstGeom prst="rightBrace">
            <a:avLst>
              <a:gd name="adj1" fmla="val 8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80" name="AutoShape 48"/>
          <p:cNvSpPr>
            <a:spLocks/>
          </p:cNvSpPr>
          <p:nvPr/>
        </p:nvSpPr>
        <p:spPr bwMode="auto">
          <a:xfrm rot="5400000">
            <a:off x="4506119" y="4956969"/>
            <a:ext cx="100012" cy="1066800"/>
          </a:xfrm>
          <a:prstGeom prst="rightBrace">
            <a:avLst>
              <a:gd name="adj1" fmla="val 8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81" name="AutoShape 49"/>
          <p:cNvSpPr>
            <a:spLocks/>
          </p:cNvSpPr>
          <p:nvPr/>
        </p:nvSpPr>
        <p:spPr bwMode="auto">
          <a:xfrm rot="5400000">
            <a:off x="5604669" y="4956969"/>
            <a:ext cx="100012" cy="1066800"/>
          </a:xfrm>
          <a:prstGeom prst="rightBrace">
            <a:avLst>
              <a:gd name="adj1" fmla="val 8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82" name="AutoShape 50"/>
          <p:cNvSpPr>
            <a:spLocks/>
          </p:cNvSpPr>
          <p:nvPr/>
        </p:nvSpPr>
        <p:spPr bwMode="auto">
          <a:xfrm rot="5400000">
            <a:off x="6701632" y="4956969"/>
            <a:ext cx="100012" cy="1066800"/>
          </a:xfrm>
          <a:prstGeom prst="rightBrace">
            <a:avLst>
              <a:gd name="adj1" fmla="val 8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83" name="AutoShape 51"/>
          <p:cNvSpPr>
            <a:spLocks/>
          </p:cNvSpPr>
          <p:nvPr/>
        </p:nvSpPr>
        <p:spPr bwMode="auto">
          <a:xfrm rot="5400000">
            <a:off x="7798594" y="4956969"/>
            <a:ext cx="100012" cy="1066800"/>
          </a:xfrm>
          <a:prstGeom prst="rightBrace">
            <a:avLst>
              <a:gd name="adj1" fmla="val 8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84" name="Rectangle 52"/>
          <p:cNvSpPr>
            <a:spLocks noChangeArrowheads="1"/>
          </p:cNvSpPr>
          <p:nvPr/>
        </p:nvSpPr>
        <p:spPr bwMode="auto">
          <a:xfrm>
            <a:off x="1914525" y="4800600"/>
            <a:ext cx="339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F</a:t>
            </a:r>
          </a:p>
        </p:txBody>
      </p:sp>
      <p:sp>
        <p:nvSpPr>
          <p:cNvPr id="632885" name="Rectangle 53"/>
          <p:cNvSpPr>
            <a:spLocks noChangeArrowheads="1"/>
          </p:cNvSpPr>
          <p:nvPr/>
        </p:nvSpPr>
        <p:spPr bwMode="auto">
          <a:xfrm>
            <a:off x="1920875" y="5135563"/>
            <a:ext cx="339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T</a:t>
            </a:r>
          </a:p>
        </p:txBody>
      </p:sp>
      <p:sp>
        <p:nvSpPr>
          <p:cNvPr id="632886" name="AutoShape 54"/>
          <p:cNvSpPr>
            <a:spLocks/>
          </p:cNvSpPr>
          <p:nvPr/>
        </p:nvSpPr>
        <p:spPr bwMode="auto">
          <a:xfrm rot="5400000">
            <a:off x="2859087" y="5049838"/>
            <a:ext cx="100013" cy="1430338"/>
          </a:xfrm>
          <a:prstGeom prst="rightBrace">
            <a:avLst>
              <a:gd name="adj1" fmla="val 11917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87" name="AutoShape 55"/>
          <p:cNvSpPr>
            <a:spLocks/>
          </p:cNvSpPr>
          <p:nvPr/>
        </p:nvSpPr>
        <p:spPr bwMode="auto">
          <a:xfrm rot="5400000">
            <a:off x="3225801" y="5140325"/>
            <a:ext cx="100012" cy="1430337"/>
          </a:xfrm>
          <a:prstGeom prst="rightBrace">
            <a:avLst>
              <a:gd name="adj1" fmla="val 11918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88" name="AutoShape 56"/>
          <p:cNvSpPr>
            <a:spLocks/>
          </p:cNvSpPr>
          <p:nvPr/>
        </p:nvSpPr>
        <p:spPr bwMode="auto">
          <a:xfrm rot="5400000">
            <a:off x="3590926" y="5232400"/>
            <a:ext cx="100012" cy="1430337"/>
          </a:xfrm>
          <a:prstGeom prst="rightBrace">
            <a:avLst>
              <a:gd name="adj1" fmla="val 11918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89" name="AutoShape 57"/>
          <p:cNvSpPr>
            <a:spLocks/>
          </p:cNvSpPr>
          <p:nvPr/>
        </p:nvSpPr>
        <p:spPr bwMode="auto">
          <a:xfrm rot="5400000">
            <a:off x="3957637" y="5322888"/>
            <a:ext cx="100013" cy="1430338"/>
          </a:xfrm>
          <a:prstGeom prst="rightBrace">
            <a:avLst>
              <a:gd name="adj1" fmla="val 11917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90" name="AutoShape 58"/>
          <p:cNvSpPr>
            <a:spLocks/>
          </p:cNvSpPr>
          <p:nvPr/>
        </p:nvSpPr>
        <p:spPr bwMode="auto">
          <a:xfrm rot="5400000">
            <a:off x="4322762" y="5049838"/>
            <a:ext cx="100013" cy="1430338"/>
          </a:xfrm>
          <a:prstGeom prst="rightBrace">
            <a:avLst>
              <a:gd name="adj1" fmla="val 11917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91" name="AutoShape 59"/>
          <p:cNvSpPr>
            <a:spLocks/>
          </p:cNvSpPr>
          <p:nvPr/>
        </p:nvSpPr>
        <p:spPr bwMode="auto">
          <a:xfrm rot="5400000">
            <a:off x="4687888" y="5140325"/>
            <a:ext cx="100012" cy="1430338"/>
          </a:xfrm>
          <a:prstGeom prst="rightBrace">
            <a:avLst>
              <a:gd name="adj1" fmla="val 119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92" name="AutoShape 60"/>
          <p:cNvSpPr>
            <a:spLocks/>
          </p:cNvSpPr>
          <p:nvPr/>
        </p:nvSpPr>
        <p:spPr bwMode="auto">
          <a:xfrm rot="5400000">
            <a:off x="5054601" y="5232400"/>
            <a:ext cx="100012" cy="1430337"/>
          </a:xfrm>
          <a:prstGeom prst="rightBrace">
            <a:avLst>
              <a:gd name="adj1" fmla="val 11918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93" name="AutoShape 61"/>
          <p:cNvSpPr>
            <a:spLocks/>
          </p:cNvSpPr>
          <p:nvPr/>
        </p:nvSpPr>
        <p:spPr bwMode="auto">
          <a:xfrm rot="5400000">
            <a:off x="5419725" y="5322888"/>
            <a:ext cx="100013" cy="1430337"/>
          </a:xfrm>
          <a:prstGeom prst="rightBrace">
            <a:avLst>
              <a:gd name="adj1" fmla="val 11917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94" name="AutoShape 62"/>
          <p:cNvSpPr>
            <a:spLocks/>
          </p:cNvSpPr>
          <p:nvPr/>
        </p:nvSpPr>
        <p:spPr bwMode="auto">
          <a:xfrm rot="5400000">
            <a:off x="5786437" y="5049838"/>
            <a:ext cx="100013" cy="1430338"/>
          </a:xfrm>
          <a:prstGeom prst="rightBrace">
            <a:avLst>
              <a:gd name="adj1" fmla="val 11917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95" name="AutoShape 63"/>
          <p:cNvSpPr>
            <a:spLocks/>
          </p:cNvSpPr>
          <p:nvPr/>
        </p:nvSpPr>
        <p:spPr bwMode="auto">
          <a:xfrm rot="5400000">
            <a:off x="6151563" y="5140325"/>
            <a:ext cx="100012" cy="1430338"/>
          </a:xfrm>
          <a:prstGeom prst="rightBrace">
            <a:avLst>
              <a:gd name="adj1" fmla="val 119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96" name="AutoShape 64"/>
          <p:cNvSpPr>
            <a:spLocks/>
          </p:cNvSpPr>
          <p:nvPr/>
        </p:nvSpPr>
        <p:spPr bwMode="auto">
          <a:xfrm rot="5400000">
            <a:off x="6516688" y="5232400"/>
            <a:ext cx="100012" cy="1430338"/>
          </a:xfrm>
          <a:prstGeom prst="rightBrace">
            <a:avLst>
              <a:gd name="adj1" fmla="val 119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97" name="AutoShape 65"/>
          <p:cNvSpPr>
            <a:spLocks/>
          </p:cNvSpPr>
          <p:nvPr/>
        </p:nvSpPr>
        <p:spPr bwMode="auto">
          <a:xfrm rot="5400000">
            <a:off x="6883400" y="5322888"/>
            <a:ext cx="100013" cy="1430337"/>
          </a:xfrm>
          <a:prstGeom prst="rightBrace">
            <a:avLst>
              <a:gd name="adj1" fmla="val 11917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98" name="AutoShape 66"/>
          <p:cNvSpPr>
            <a:spLocks/>
          </p:cNvSpPr>
          <p:nvPr/>
        </p:nvSpPr>
        <p:spPr bwMode="auto">
          <a:xfrm rot="5400000">
            <a:off x="7248525" y="5049838"/>
            <a:ext cx="100013" cy="1430337"/>
          </a:xfrm>
          <a:prstGeom prst="rightBrace">
            <a:avLst>
              <a:gd name="adj1" fmla="val 11917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99" name="AutoShape 67"/>
          <p:cNvSpPr>
            <a:spLocks/>
          </p:cNvSpPr>
          <p:nvPr/>
        </p:nvSpPr>
        <p:spPr bwMode="auto">
          <a:xfrm rot="5400000">
            <a:off x="7615238" y="5140325"/>
            <a:ext cx="100012" cy="1430338"/>
          </a:xfrm>
          <a:prstGeom prst="rightBrace">
            <a:avLst>
              <a:gd name="adj1" fmla="val 119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900" name="Rectangle 68"/>
          <p:cNvSpPr>
            <a:spLocks noChangeArrowheads="1"/>
          </p:cNvSpPr>
          <p:nvPr/>
        </p:nvSpPr>
        <p:spPr bwMode="auto">
          <a:xfrm>
            <a:off x="1917700" y="5622925"/>
            <a:ext cx="3683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H</a:t>
            </a:r>
          </a:p>
        </p:txBody>
      </p:sp>
      <p:sp>
        <p:nvSpPr>
          <p:cNvPr id="632901" name="AutoShape 69"/>
          <p:cNvSpPr>
            <a:spLocks/>
          </p:cNvSpPr>
          <p:nvPr/>
        </p:nvSpPr>
        <p:spPr bwMode="auto">
          <a:xfrm rot="5400000">
            <a:off x="3794125" y="4754563"/>
            <a:ext cx="92075" cy="3292475"/>
          </a:xfrm>
          <a:prstGeom prst="rightBrace">
            <a:avLst>
              <a:gd name="adj1" fmla="val 2979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902" name="AutoShape 70"/>
          <p:cNvSpPr>
            <a:spLocks/>
          </p:cNvSpPr>
          <p:nvPr/>
        </p:nvSpPr>
        <p:spPr bwMode="auto">
          <a:xfrm rot="5400000">
            <a:off x="6858000" y="4983163"/>
            <a:ext cx="92075" cy="2835275"/>
          </a:xfrm>
          <a:prstGeom prst="rightBrace">
            <a:avLst>
              <a:gd name="adj1" fmla="val 25660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903" name="AutoShape 71"/>
          <p:cNvSpPr>
            <a:spLocks/>
          </p:cNvSpPr>
          <p:nvPr/>
        </p:nvSpPr>
        <p:spPr bwMode="auto">
          <a:xfrm rot="5400000">
            <a:off x="5211762" y="3519488"/>
            <a:ext cx="92075" cy="6127750"/>
          </a:xfrm>
          <a:prstGeom prst="rightBrace">
            <a:avLst>
              <a:gd name="adj1" fmla="val 55459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904" name="Rectangle 72"/>
          <p:cNvSpPr>
            <a:spLocks noChangeArrowheads="1"/>
          </p:cNvSpPr>
          <p:nvPr/>
        </p:nvSpPr>
        <p:spPr bwMode="auto">
          <a:xfrm>
            <a:off x="1720850" y="6264275"/>
            <a:ext cx="565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PM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3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3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3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3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3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3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3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3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3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3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3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3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3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3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32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3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3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3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32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3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32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3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3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3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3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3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63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3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3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63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3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63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3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3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3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3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3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3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3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63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3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63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63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3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3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63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3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63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63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63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63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3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63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3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63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63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63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63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63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32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63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6" grpId="0" animBg="1"/>
      <p:bldP spid="632837" grpId="0" animBg="1"/>
      <p:bldP spid="632838" grpId="0" animBg="1"/>
      <p:bldP spid="632839" grpId="0" animBg="1"/>
      <p:bldP spid="632840" grpId="0" animBg="1"/>
      <p:bldP spid="632841" grpId="0" animBg="1"/>
      <p:bldP spid="632842" grpId="0" animBg="1"/>
      <p:bldP spid="632843" grpId="0" animBg="1"/>
      <p:bldP spid="632844" grpId="0" animBg="1"/>
      <p:bldP spid="632845" grpId="0" animBg="1"/>
      <p:bldP spid="632846" grpId="0" animBg="1"/>
      <p:bldP spid="632847" grpId="0" animBg="1"/>
      <p:bldP spid="632848" grpId="0" animBg="1"/>
      <p:bldP spid="632849" grpId="0" animBg="1"/>
      <p:bldP spid="632850" grpId="0" animBg="1"/>
      <p:bldP spid="632851" grpId="0" animBg="1"/>
      <p:bldP spid="632852" grpId="0" animBg="1"/>
      <p:bldP spid="632853" grpId="0" animBg="1"/>
      <p:bldP spid="632854" grpId="0" animBg="1"/>
      <p:bldP spid="632855" grpId="0" animBg="1"/>
      <p:bldP spid="632856" grpId="0" animBg="1"/>
      <p:bldP spid="632857" grpId="0" animBg="1"/>
      <p:bldP spid="632858" grpId="0" animBg="1"/>
      <p:bldP spid="632859" grpId="0" animBg="1"/>
      <p:bldP spid="632860" grpId="0" animBg="1"/>
      <p:bldP spid="632861" grpId="0" animBg="1"/>
      <p:bldP spid="632862" grpId="0" animBg="1"/>
      <p:bldP spid="632863" grpId="0" animBg="1"/>
      <p:bldP spid="632864" grpId="0" animBg="1"/>
      <p:bldP spid="632865" grpId="0" animBg="1"/>
      <p:bldP spid="632866" grpId="0" animBg="1"/>
      <p:bldP spid="632867" grpId="0" animBg="1"/>
      <p:bldP spid="632868" grpId="0" animBg="1"/>
      <p:bldP spid="632869" grpId="0" animBg="1"/>
      <p:bldP spid="632870" grpId="0" animBg="1"/>
      <p:bldP spid="632871" grpId="0" animBg="1"/>
      <p:bldP spid="632872" grpId="0" animBg="1"/>
      <p:bldP spid="632873" grpId="0" animBg="1"/>
      <p:bldP spid="632874" grpId="0" animBg="1"/>
      <p:bldP spid="632875" grpId="0" animBg="1"/>
      <p:bldP spid="632876" grpId="0" animBg="1"/>
      <p:bldP spid="632877" grpId="0" animBg="1"/>
      <p:bldP spid="632878" grpId="0" animBg="1"/>
      <p:bldP spid="632879" grpId="0" animBg="1"/>
      <p:bldP spid="632880" grpId="0" animBg="1"/>
      <p:bldP spid="632881" grpId="0" animBg="1"/>
      <p:bldP spid="632882" grpId="0" animBg="1"/>
      <p:bldP spid="632883" grpId="0" animBg="1"/>
      <p:bldP spid="632884" grpId="0"/>
      <p:bldP spid="632885" grpId="0"/>
      <p:bldP spid="632886" grpId="0" animBg="1"/>
      <p:bldP spid="632887" grpId="0" animBg="1"/>
      <p:bldP spid="632888" grpId="0" animBg="1"/>
      <p:bldP spid="632889" grpId="0" animBg="1"/>
      <p:bldP spid="632890" grpId="0" animBg="1"/>
      <p:bldP spid="632891" grpId="0" animBg="1"/>
      <p:bldP spid="632892" grpId="0" animBg="1"/>
      <p:bldP spid="632893" grpId="0" animBg="1"/>
      <p:bldP spid="632894" grpId="0" animBg="1"/>
      <p:bldP spid="632895" grpId="0" animBg="1"/>
      <p:bldP spid="632896" grpId="0" animBg="1"/>
      <p:bldP spid="632897" grpId="0" animBg="1"/>
      <p:bldP spid="632898" grpId="0" animBg="1"/>
      <p:bldP spid="632899" grpId="0" animBg="1"/>
      <p:bldP spid="632900" grpId="0"/>
      <p:bldP spid="632901" grpId="0" animBg="1"/>
      <p:bldP spid="632902" grpId="0" animBg="1"/>
      <p:bldP spid="632903" grpId="0" animBg="1"/>
      <p:bldP spid="63290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Stitching 3-view reconstructions</a:t>
            </a:r>
          </a:p>
        </p:txBody>
      </p:sp>
      <p:pic>
        <p:nvPicPr>
          <p:cNvPr id="6338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8563" y="1508125"/>
            <a:ext cx="5343525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3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52600" y="3063875"/>
            <a:ext cx="7162800" cy="3565525"/>
          </a:xfrm>
          <a:noFill/>
          <a:ln/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/>
              <a:t>Different possibilities</a:t>
            </a:r>
          </a:p>
          <a:p>
            <a:pPr marL="609600" indent="-609600">
              <a:buFontTx/>
              <a:buNone/>
            </a:pPr>
            <a:r>
              <a:rPr lang="en-US" sz="2000">
                <a:solidFill>
                  <a:srgbClr val="FF6600"/>
                </a:solidFill>
              </a:rPr>
              <a:t>1.</a:t>
            </a:r>
            <a:r>
              <a:rPr lang="en-US" sz="2000"/>
              <a:t> Align (P</a:t>
            </a:r>
            <a:r>
              <a:rPr lang="en-US" sz="2000" baseline="-25000"/>
              <a:t>2</a:t>
            </a:r>
            <a:r>
              <a:rPr lang="en-US" sz="2000"/>
              <a:t>,P</a:t>
            </a:r>
            <a:r>
              <a:rPr lang="en-US" sz="2000" baseline="-25000"/>
              <a:t>3</a:t>
            </a:r>
            <a:r>
              <a:rPr lang="en-US" sz="2000"/>
              <a:t>) with (P’</a:t>
            </a:r>
            <a:r>
              <a:rPr lang="en-US" sz="2000" baseline="-25000"/>
              <a:t>1</a:t>
            </a:r>
            <a:r>
              <a:rPr lang="en-US" sz="2000"/>
              <a:t>,P’</a:t>
            </a:r>
            <a:r>
              <a:rPr lang="en-US" sz="2000" baseline="-25000"/>
              <a:t>2</a:t>
            </a:r>
            <a:r>
              <a:rPr lang="en-US" sz="2000"/>
              <a:t>) </a:t>
            </a:r>
            <a:endParaRPr lang="en-US" sz="2400"/>
          </a:p>
        </p:txBody>
      </p:sp>
      <p:graphicFrame>
        <p:nvGraphicFramePr>
          <p:cNvPr id="633861" name="Object 5"/>
          <p:cNvGraphicFramePr>
            <a:graphicFrameLocks noChangeAspect="1"/>
          </p:cNvGraphicFramePr>
          <p:nvPr/>
        </p:nvGraphicFramePr>
        <p:xfrm>
          <a:off x="5103813" y="3613150"/>
          <a:ext cx="4040187" cy="558800"/>
        </p:xfrm>
        <a:graphic>
          <a:graphicData uri="http://schemas.openxmlformats.org/presentationml/2006/ole">
            <p:oleObj spid="_x0000_s913410" name="Equation" r:id="rId5" imgW="2298600" imgH="317160" progId="Equation.3">
              <p:embed/>
            </p:oleObj>
          </a:graphicData>
        </a:graphic>
      </p:graphicFrame>
      <p:sp>
        <p:nvSpPr>
          <p:cNvPr id="633862" name="Rectangle 6"/>
          <p:cNvSpPr>
            <a:spLocks noChangeArrowheads="1"/>
          </p:cNvSpPr>
          <p:nvPr/>
        </p:nvSpPr>
        <p:spPr bwMode="auto">
          <a:xfrm>
            <a:off x="1736725" y="4070350"/>
            <a:ext cx="28527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2000">
                <a:solidFill>
                  <a:srgbClr val="FF6600"/>
                </a:solidFill>
                <a:latin typeface="Arial" charset="0"/>
              </a:rPr>
              <a:t>2.</a:t>
            </a:r>
            <a:r>
              <a:rPr lang="en-US" sz="2000">
                <a:latin typeface="Arial" charset="0"/>
              </a:rPr>
              <a:t> Align X,X’ (and C’C’) </a:t>
            </a:r>
          </a:p>
        </p:txBody>
      </p:sp>
      <p:graphicFrame>
        <p:nvGraphicFramePr>
          <p:cNvPr id="633863" name="Object 7"/>
          <p:cNvGraphicFramePr>
            <a:graphicFrameLocks noChangeAspect="1"/>
          </p:cNvGraphicFramePr>
          <p:nvPr/>
        </p:nvGraphicFramePr>
        <p:xfrm>
          <a:off x="5138738" y="4070350"/>
          <a:ext cx="2633662" cy="625475"/>
        </p:xfrm>
        <a:graphic>
          <a:graphicData uri="http://schemas.openxmlformats.org/presentationml/2006/ole">
            <p:oleObj spid="_x0000_s913411" name="Equation" r:id="rId6" imgW="1498320" imgH="355320" progId="Equation.3">
              <p:embed/>
            </p:oleObj>
          </a:graphicData>
        </a:graphic>
      </p:graphicFrame>
      <p:sp>
        <p:nvSpPr>
          <p:cNvPr id="633864" name="Rectangle 8"/>
          <p:cNvSpPr>
            <a:spLocks noChangeArrowheads="1"/>
          </p:cNvSpPr>
          <p:nvPr/>
        </p:nvSpPr>
        <p:spPr bwMode="auto">
          <a:xfrm>
            <a:off x="1736725" y="4619625"/>
            <a:ext cx="28622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2000">
                <a:solidFill>
                  <a:srgbClr val="FF6600"/>
                </a:solidFill>
                <a:latin typeface="Arial" charset="0"/>
              </a:rPr>
              <a:t>3.</a:t>
            </a:r>
            <a:r>
              <a:rPr lang="en-US" sz="2000">
                <a:latin typeface="Arial" charset="0"/>
              </a:rPr>
              <a:t> Minimize reproj. error</a:t>
            </a:r>
          </a:p>
        </p:txBody>
      </p:sp>
      <p:graphicFrame>
        <p:nvGraphicFramePr>
          <p:cNvPr id="633865" name="Object 9"/>
          <p:cNvGraphicFramePr>
            <a:graphicFrameLocks noChangeAspect="1"/>
          </p:cNvGraphicFramePr>
          <p:nvPr/>
        </p:nvGraphicFramePr>
        <p:xfrm>
          <a:off x="5121275" y="4648200"/>
          <a:ext cx="2768600" cy="1250950"/>
        </p:xfrm>
        <a:graphic>
          <a:graphicData uri="http://schemas.openxmlformats.org/presentationml/2006/ole">
            <p:oleObj spid="_x0000_s913412" name="Equation" r:id="rId7" imgW="1574640" imgH="711000" progId="Equation.3">
              <p:embed/>
            </p:oleObj>
          </a:graphicData>
        </a:graphic>
      </p:graphicFrame>
      <p:sp>
        <p:nvSpPr>
          <p:cNvPr id="633866" name="Rectangle 10"/>
          <p:cNvSpPr>
            <a:spLocks noChangeArrowheads="1"/>
          </p:cNvSpPr>
          <p:nvPr/>
        </p:nvSpPr>
        <p:spPr bwMode="auto">
          <a:xfrm>
            <a:off x="1736725" y="5807075"/>
            <a:ext cx="19446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2000">
                <a:solidFill>
                  <a:srgbClr val="FF6600"/>
                </a:solidFill>
                <a:latin typeface="Arial" charset="0"/>
              </a:rPr>
              <a:t>4.</a:t>
            </a:r>
            <a:r>
              <a:rPr lang="en-US" sz="2000">
                <a:latin typeface="Arial" charset="0"/>
              </a:rPr>
              <a:t> MLE (merge)</a:t>
            </a:r>
          </a:p>
        </p:txBody>
      </p:sp>
      <p:graphicFrame>
        <p:nvGraphicFramePr>
          <p:cNvPr id="633867" name="Object 11"/>
          <p:cNvGraphicFramePr>
            <a:graphicFrameLocks noChangeAspect="1"/>
          </p:cNvGraphicFramePr>
          <p:nvPr/>
        </p:nvGraphicFramePr>
        <p:xfrm>
          <a:off x="5029200" y="5807075"/>
          <a:ext cx="2389188" cy="625475"/>
        </p:xfrm>
        <a:graphic>
          <a:graphicData uri="http://schemas.openxmlformats.org/presentationml/2006/ole">
            <p:oleObj spid="_x0000_s913413" name="Equation" r:id="rId8" imgW="1358640" imgH="355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3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3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2" grpId="0"/>
      <p:bldP spid="633864" grpId="0"/>
      <p:bldP spid="63386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Refining structure and motion</a:t>
            </a:r>
            <a:endParaRPr lang="en-GB"/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Minimize reprojection error</a:t>
            </a:r>
          </a:p>
          <a:p>
            <a:endParaRPr lang="de-DE"/>
          </a:p>
          <a:p>
            <a:endParaRPr lang="de-DE"/>
          </a:p>
          <a:p>
            <a:pPr lvl="1"/>
            <a:endParaRPr lang="de-DE"/>
          </a:p>
          <a:p>
            <a:pPr lvl="1"/>
            <a:r>
              <a:rPr lang="de-DE" sz="2400"/>
              <a:t>Maximum Likelyhood Estimation 				(if error zero-mean Gaussian noise)</a:t>
            </a:r>
          </a:p>
          <a:p>
            <a:pPr lvl="1"/>
            <a:r>
              <a:rPr lang="de-DE" sz="2400"/>
              <a:t>Huge problem but can be solved efficiently			(Bundle adjustment)</a:t>
            </a:r>
          </a:p>
        </p:txBody>
      </p:sp>
      <p:graphicFrame>
        <p:nvGraphicFramePr>
          <p:cNvPr id="634884" name="Object 4"/>
          <p:cNvGraphicFramePr>
            <a:graphicFrameLocks noChangeAspect="1"/>
          </p:cNvGraphicFramePr>
          <p:nvPr/>
        </p:nvGraphicFramePr>
        <p:xfrm>
          <a:off x="3330575" y="2705100"/>
          <a:ext cx="3379788" cy="990600"/>
        </p:xfrm>
        <a:graphic>
          <a:graphicData uri="http://schemas.openxmlformats.org/presentationml/2006/ole">
            <p:oleObj spid="_x0000_s914434" name="Equation" r:id="rId4" imgW="14731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Non-linear least-squares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pPr lvl="2"/>
            <a:r>
              <a:rPr lang="en-US"/>
              <a:t>Newton iteration</a:t>
            </a:r>
          </a:p>
          <a:p>
            <a:pPr lvl="2"/>
            <a:r>
              <a:rPr lang="en-US"/>
              <a:t>Levenberg-Marquardt </a:t>
            </a:r>
          </a:p>
          <a:p>
            <a:pPr lvl="2"/>
            <a:r>
              <a:rPr lang="en-US"/>
              <a:t>Sparse Levenberg-Marquardt</a:t>
            </a:r>
          </a:p>
        </p:txBody>
      </p:sp>
      <p:graphicFrame>
        <p:nvGraphicFramePr>
          <p:cNvPr id="635908" name="Object 4"/>
          <p:cNvGraphicFramePr>
            <a:graphicFrameLocks noChangeAspect="1"/>
          </p:cNvGraphicFramePr>
          <p:nvPr/>
        </p:nvGraphicFramePr>
        <p:xfrm>
          <a:off x="2503488" y="2239963"/>
          <a:ext cx="1943100" cy="609600"/>
        </p:xfrm>
        <a:graphic>
          <a:graphicData uri="http://schemas.openxmlformats.org/presentationml/2006/ole">
            <p:oleObj spid="_x0000_s915458" name="Equation" r:id="rId4" imgW="647640" imgH="203040" progId="Equation.3">
              <p:embed/>
            </p:oleObj>
          </a:graphicData>
        </a:graphic>
      </p:graphicFrame>
      <p:graphicFrame>
        <p:nvGraphicFramePr>
          <p:cNvPr id="635909" name="Object 5"/>
          <p:cNvGraphicFramePr>
            <a:graphicFrameLocks noChangeAspect="1"/>
          </p:cNvGraphicFramePr>
          <p:nvPr/>
        </p:nvGraphicFramePr>
        <p:xfrm>
          <a:off x="5303838" y="2149475"/>
          <a:ext cx="3505200" cy="952500"/>
        </p:xfrm>
        <a:graphic>
          <a:graphicData uri="http://schemas.openxmlformats.org/presentationml/2006/ole">
            <p:oleObj spid="_x0000_s915459" name="Equation" r:id="rId5" imgW="1168200" imgH="317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Newton iteration</a:t>
            </a:r>
          </a:p>
        </p:txBody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1363" y="1692275"/>
            <a:ext cx="5654675" cy="625475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2400"/>
              <a:t>Taylor approximation</a:t>
            </a:r>
          </a:p>
        </p:txBody>
      </p:sp>
      <p:graphicFrame>
        <p:nvGraphicFramePr>
          <p:cNvPr id="636932" name="Object 4"/>
          <p:cNvGraphicFramePr>
            <a:graphicFrameLocks noChangeAspect="1"/>
          </p:cNvGraphicFramePr>
          <p:nvPr/>
        </p:nvGraphicFramePr>
        <p:xfrm>
          <a:off x="2651125" y="2239963"/>
          <a:ext cx="3978275" cy="628650"/>
        </p:xfrm>
        <a:graphic>
          <a:graphicData uri="http://schemas.openxmlformats.org/presentationml/2006/ole">
            <p:oleObj spid="_x0000_s916482" name="Equation" r:id="rId4" imgW="1447560" imgH="228600" progId="Equation.3">
              <p:embed/>
            </p:oleObj>
          </a:graphicData>
        </a:graphic>
      </p:graphicFrame>
      <p:graphicFrame>
        <p:nvGraphicFramePr>
          <p:cNvPr id="636933" name="Object 5"/>
          <p:cNvGraphicFramePr>
            <a:graphicFrameLocks noChangeAspect="1"/>
          </p:cNvGraphicFramePr>
          <p:nvPr/>
        </p:nvGraphicFramePr>
        <p:xfrm>
          <a:off x="7680325" y="1965325"/>
          <a:ext cx="1190625" cy="996950"/>
        </p:xfrm>
        <a:graphic>
          <a:graphicData uri="http://schemas.openxmlformats.org/presentationml/2006/ole">
            <p:oleObj spid="_x0000_s916483" name="Equation" r:id="rId5" imgW="469800" imgH="393480" progId="Equation.3">
              <p:embed/>
            </p:oleObj>
          </a:graphicData>
        </a:graphic>
      </p:graphicFrame>
      <p:sp>
        <p:nvSpPr>
          <p:cNvPr id="636934" name="Rectangle 6"/>
          <p:cNvSpPr>
            <a:spLocks noChangeArrowheads="1"/>
          </p:cNvSpPr>
          <p:nvPr/>
        </p:nvSpPr>
        <p:spPr bwMode="auto">
          <a:xfrm>
            <a:off x="6858000" y="1782763"/>
            <a:ext cx="12017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Jacobian</a:t>
            </a:r>
          </a:p>
        </p:txBody>
      </p:sp>
      <p:graphicFrame>
        <p:nvGraphicFramePr>
          <p:cNvPr id="636935" name="Object 7"/>
          <p:cNvGraphicFramePr>
            <a:graphicFrameLocks noChangeAspect="1"/>
          </p:cNvGraphicFramePr>
          <p:nvPr/>
        </p:nvGraphicFramePr>
        <p:xfrm>
          <a:off x="2011363" y="3063875"/>
          <a:ext cx="2209800" cy="762000"/>
        </p:xfrm>
        <a:graphic>
          <a:graphicData uri="http://schemas.openxmlformats.org/presentationml/2006/ole">
            <p:oleObj spid="_x0000_s916484" name="Equation" r:id="rId6" imgW="736560" imgH="253800" progId="Equation.3">
              <p:embed/>
            </p:oleObj>
          </a:graphicData>
        </a:graphic>
      </p:graphicFrame>
      <p:graphicFrame>
        <p:nvGraphicFramePr>
          <p:cNvPr id="636936" name="Object 8"/>
          <p:cNvGraphicFramePr>
            <a:graphicFrameLocks noChangeAspect="1"/>
          </p:cNvGraphicFramePr>
          <p:nvPr/>
        </p:nvGraphicFramePr>
        <p:xfrm>
          <a:off x="2560638" y="3886200"/>
          <a:ext cx="6408737" cy="650875"/>
        </p:xfrm>
        <a:graphic>
          <a:graphicData uri="http://schemas.openxmlformats.org/presentationml/2006/ole">
            <p:oleObj spid="_x0000_s916485" name="Equation" r:id="rId7" imgW="2501640" imgH="253800" progId="Equation.3">
              <p:embed/>
            </p:oleObj>
          </a:graphicData>
        </a:graphic>
      </p:graphicFrame>
      <p:graphicFrame>
        <p:nvGraphicFramePr>
          <p:cNvPr id="636937" name="Object 9"/>
          <p:cNvGraphicFramePr>
            <a:graphicFrameLocks noChangeAspect="1"/>
          </p:cNvGraphicFramePr>
          <p:nvPr/>
        </p:nvGraphicFramePr>
        <p:xfrm>
          <a:off x="2560638" y="4540250"/>
          <a:ext cx="5110162" cy="717550"/>
        </p:xfrm>
        <a:graphic>
          <a:graphicData uri="http://schemas.openxmlformats.org/presentationml/2006/ole">
            <p:oleObj spid="_x0000_s916486" name="Equation" r:id="rId8" imgW="1993680" imgH="279360" progId="Equation.3">
              <p:embed/>
            </p:oleObj>
          </a:graphicData>
        </a:graphic>
      </p:graphicFrame>
      <p:graphicFrame>
        <p:nvGraphicFramePr>
          <p:cNvPr id="636938" name="Object 10"/>
          <p:cNvGraphicFramePr>
            <a:graphicFrameLocks noChangeAspect="1"/>
          </p:cNvGraphicFramePr>
          <p:nvPr/>
        </p:nvGraphicFramePr>
        <p:xfrm>
          <a:off x="2560638" y="5532438"/>
          <a:ext cx="2058987" cy="593725"/>
        </p:xfrm>
        <a:graphic>
          <a:graphicData uri="http://schemas.openxmlformats.org/presentationml/2006/ole">
            <p:oleObj spid="_x0000_s916487" name="Equation" r:id="rId9" imgW="749160" imgH="215640" progId="Equation.3">
              <p:embed/>
            </p:oleObj>
          </a:graphicData>
        </a:graphic>
      </p:graphicFrame>
      <p:graphicFrame>
        <p:nvGraphicFramePr>
          <p:cNvPr id="636939" name="Object 11"/>
          <p:cNvGraphicFramePr>
            <a:graphicFrameLocks noChangeAspect="1"/>
          </p:cNvGraphicFramePr>
          <p:nvPr/>
        </p:nvGraphicFramePr>
        <p:xfrm>
          <a:off x="5303838" y="5532438"/>
          <a:ext cx="2011362" cy="623887"/>
        </p:xfrm>
        <a:graphic>
          <a:graphicData uri="http://schemas.openxmlformats.org/presentationml/2006/ole">
            <p:oleObj spid="_x0000_s916488" name="Equation" r:id="rId10" imgW="901440" imgH="279360" progId="Equation.3">
              <p:embed/>
            </p:oleObj>
          </a:graphicData>
        </a:graphic>
      </p:graphicFrame>
      <p:graphicFrame>
        <p:nvGraphicFramePr>
          <p:cNvPr id="636940" name="Object 12"/>
          <p:cNvGraphicFramePr>
            <a:graphicFrameLocks noChangeAspect="1"/>
          </p:cNvGraphicFramePr>
          <p:nvPr/>
        </p:nvGraphicFramePr>
        <p:xfrm>
          <a:off x="5303838" y="6264275"/>
          <a:ext cx="2286000" cy="519113"/>
        </p:xfrm>
        <a:graphic>
          <a:graphicData uri="http://schemas.openxmlformats.org/presentationml/2006/ole">
            <p:oleObj spid="_x0000_s916489" name="Equation" r:id="rId11" imgW="1231560" imgH="279360" progId="Equation.3">
              <p:embed/>
            </p:oleObj>
          </a:graphicData>
        </a:graphic>
      </p:graphicFrame>
      <p:sp>
        <p:nvSpPr>
          <p:cNvPr id="636941" name="Rectangle 13"/>
          <p:cNvSpPr>
            <a:spLocks noChangeArrowheads="1"/>
          </p:cNvSpPr>
          <p:nvPr/>
        </p:nvSpPr>
        <p:spPr bwMode="auto">
          <a:xfrm>
            <a:off x="7497763" y="5622925"/>
            <a:ext cx="13827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normal eq.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Levenberg-Marquardt</a:t>
            </a:r>
          </a:p>
        </p:txBody>
      </p:sp>
      <p:graphicFrame>
        <p:nvGraphicFramePr>
          <p:cNvPr id="637955" name="Object 3"/>
          <p:cNvGraphicFramePr>
            <a:graphicFrameLocks noChangeAspect="1"/>
          </p:cNvGraphicFramePr>
          <p:nvPr/>
        </p:nvGraphicFramePr>
        <p:xfrm>
          <a:off x="2286000" y="2239963"/>
          <a:ext cx="2800350" cy="619125"/>
        </p:xfrm>
        <a:graphic>
          <a:graphicData uri="http://schemas.openxmlformats.org/presentationml/2006/ole">
            <p:oleObj spid="_x0000_s917506" name="Equation" r:id="rId4" imgW="1091880" imgH="241200" progId="Equation.3">
              <p:embed/>
            </p:oleObj>
          </a:graphicData>
        </a:graphic>
      </p:graphicFrame>
      <p:graphicFrame>
        <p:nvGraphicFramePr>
          <p:cNvPr id="637956" name="Object 4"/>
          <p:cNvGraphicFramePr>
            <a:graphicFrameLocks noChangeAspect="1"/>
          </p:cNvGraphicFramePr>
          <p:nvPr/>
        </p:nvGraphicFramePr>
        <p:xfrm>
          <a:off x="2328863" y="3336925"/>
          <a:ext cx="1790700" cy="619125"/>
        </p:xfrm>
        <a:graphic>
          <a:graphicData uri="http://schemas.openxmlformats.org/presentationml/2006/ole">
            <p:oleObj spid="_x0000_s917507" name="Equation" r:id="rId5" imgW="698400" imgH="241200" progId="Equation.3">
              <p:embed/>
            </p:oleObj>
          </a:graphicData>
        </a:graphic>
      </p:graphicFrame>
      <p:sp>
        <p:nvSpPr>
          <p:cNvPr id="637957" name="Rectangle 5"/>
          <p:cNvSpPr>
            <a:spLocks noChangeArrowheads="1"/>
          </p:cNvSpPr>
          <p:nvPr/>
        </p:nvSpPr>
        <p:spPr bwMode="auto">
          <a:xfrm>
            <a:off x="2103438" y="2879725"/>
            <a:ext cx="35004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6600"/>
              </a:buClr>
            </a:pPr>
            <a:r>
              <a:rPr lang="en-US" sz="2000">
                <a:latin typeface="Arial" charset="0"/>
              </a:rPr>
              <a:t>Augmented normal equations</a:t>
            </a:r>
          </a:p>
        </p:txBody>
      </p:sp>
      <p:sp>
        <p:nvSpPr>
          <p:cNvPr id="637958" name="Rectangle 6"/>
          <p:cNvSpPr>
            <a:spLocks noChangeArrowheads="1"/>
          </p:cNvSpPr>
          <p:nvPr/>
        </p:nvSpPr>
        <p:spPr bwMode="auto">
          <a:xfrm>
            <a:off x="2103438" y="1782763"/>
            <a:ext cx="21748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6600"/>
              </a:buClr>
            </a:pPr>
            <a:r>
              <a:rPr lang="en-US" sz="2000">
                <a:latin typeface="Arial" charset="0"/>
              </a:rPr>
              <a:t>Normal equations</a:t>
            </a:r>
          </a:p>
        </p:txBody>
      </p:sp>
      <p:graphicFrame>
        <p:nvGraphicFramePr>
          <p:cNvPr id="637959" name="Object 7"/>
          <p:cNvGraphicFramePr>
            <a:graphicFrameLocks noChangeAspect="1"/>
          </p:cNvGraphicFramePr>
          <p:nvPr/>
        </p:nvGraphicFramePr>
        <p:xfrm>
          <a:off x="4664075" y="3336925"/>
          <a:ext cx="3289300" cy="587375"/>
        </p:xfrm>
        <a:graphic>
          <a:graphicData uri="http://schemas.openxmlformats.org/presentationml/2006/ole">
            <p:oleObj spid="_x0000_s917508" name="Equation" r:id="rId6" imgW="1282680" imgH="228600" progId="Equation.3">
              <p:embed/>
            </p:oleObj>
          </a:graphicData>
        </a:graphic>
      </p:graphicFrame>
      <p:graphicFrame>
        <p:nvGraphicFramePr>
          <p:cNvPr id="637960" name="Object 8"/>
          <p:cNvGraphicFramePr>
            <a:graphicFrameLocks noChangeAspect="1"/>
          </p:cNvGraphicFramePr>
          <p:nvPr/>
        </p:nvGraphicFramePr>
        <p:xfrm>
          <a:off x="2378075" y="4170363"/>
          <a:ext cx="1252538" cy="519112"/>
        </p:xfrm>
        <a:graphic>
          <a:graphicData uri="http://schemas.openxmlformats.org/presentationml/2006/ole">
            <p:oleObj spid="_x0000_s917509" name="Equation" r:id="rId7" imgW="583920" imgH="241200" progId="Equation.3">
              <p:embed/>
            </p:oleObj>
          </a:graphicData>
        </a:graphic>
      </p:graphicFrame>
      <p:graphicFrame>
        <p:nvGraphicFramePr>
          <p:cNvPr id="637961" name="Object 9"/>
          <p:cNvGraphicFramePr>
            <a:graphicFrameLocks noChangeAspect="1"/>
          </p:cNvGraphicFramePr>
          <p:nvPr/>
        </p:nvGraphicFramePr>
        <p:xfrm>
          <a:off x="2620963" y="4618038"/>
          <a:ext cx="2806700" cy="492125"/>
        </p:xfrm>
        <a:graphic>
          <a:graphicData uri="http://schemas.openxmlformats.org/presentationml/2006/ole">
            <p:oleObj spid="_x0000_s917510" name="Equation" r:id="rId8" imgW="1307880" imgH="228600" progId="Equation.3">
              <p:embed/>
            </p:oleObj>
          </a:graphicData>
        </a:graphic>
      </p:graphicFrame>
      <p:graphicFrame>
        <p:nvGraphicFramePr>
          <p:cNvPr id="637962" name="Object 10"/>
          <p:cNvGraphicFramePr>
            <a:graphicFrameLocks noChangeAspect="1"/>
          </p:cNvGraphicFramePr>
          <p:nvPr/>
        </p:nvGraphicFramePr>
        <p:xfrm>
          <a:off x="2768600" y="5075238"/>
          <a:ext cx="2260600" cy="492125"/>
        </p:xfrm>
        <a:graphic>
          <a:graphicData uri="http://schemas.openxmlformats.org/presentationml/2006/ole">
            <p:oleObj spid="_x0000_s917511" name="Equation" r:id="rId9" imgW="1054080" imgH="228600" progId="Equation.3">
              <p:embed/>
            </p:oleObj>
          </a:graphicData>
        </a:graphic>
      </p:graphicFrame>
      <p:sp>
        <p:nvSpPr>
          <p:cNvPr id="637963" name="Rectangle 11"/>
          <p:cNvSpPr>
            <a:spLocks noChangeArrowheads="1"/>
          </p:cNvSpPr>
          <p:nvPr/>
        </p:nvSpPr>
        <p:spPr bwMode="auto">
          <a:xfrm>
            <a:off x="5456238" y="5075238"/>
            <a:ext cx="14700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6600"/>
              </a:buClr>
            </a:pPr>
            <a:r>
              <a:rPr lang="en-US" sz="2000">
                <a:latin typeface="Arial" charset="0"/>
              </a:rPr>
              <a:t>solve again</a:t>
            </a:r>
          </a:p>
        </p:txBody>
      </p:sp>
      <p:sp>
        <p:nvSpPr>
          <p:cNvPr id="637964" name="Rectangle 12"/>
          <p:cNvSpPr>
            <a:spLocks noChangeArrowheads="1"/>
          </p:cNvSpPr>
          <p:nvPr/>
        </p:nvSpPr>
        <p:spPr bwMode="auto">
          <a:xfrm>
            <a:off x="5468938" y="4618038"/>
            <a:ext cx="9318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accept</a:t>
            </a:r>
          </a:p>
        </p:txBody>
      </p:sp>
      <p:sp>
        <p:nvSpPr>
          <p:cNvPr id="637965" name="Rectangle 13"/>
          <p:cNvSpPr>
            <a:spLocks noChangeArrowheads="1"/>
          </p:cNvSpPr>
          <p:nvPr/>
        </p:nvSpPr>
        <p:spPr bwMode="auto">
          <a:xfrm>
            <a:off x="2379663" y="5622925"/>
            <a:ext cx="49434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2000">
                <a:latin typeface="Symbol" pitchFamily="18" charset="2"/>
              </a:rPr>
              <a:t>l</a:t>
            </a:r>
            <a:r>
              <a:rPr lang="en-US" sz="2000">
                <a:latin typeface="Arial" charset="0"/>
              </a:rPr>
              <a:t> small ~ Newton (quadratic convergence)</a:t>
            </a:r>
          </a:p>
        </p:txBody>
      </p:sp>
      <p:sp>
        <p:nvSpPr>
          <p:cNvPr id="637966" name="Rectangle 14"/>
          <p:cNvSpPr>
            <a:spLocks noChangeArrowheads="1"/>
          </p:cNvSpPr>
          <p:nvPr/>
        </p:nvSpPr>
        <p:spPr bwMode="auto">
          <a:xfrm>
            <a:off x="2378075" y="6049963"/>
            <a:ext cx="47720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2000">
                <a:latin typeface="Symbol" pitchFamily="18" charset="2"/>
              </a:rPr>
              <a:t>l</a:t>
            </a:r>
            <a:r>
              <a:rPr lang="en-US" sz="2000">
                <a:latin typeface="Arial" charset="0"/>
              </a:rPr>
              <a:t> large ~ descent (guaranteed decrease)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Levenberg-Marquardt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Requirements for minimization</a:t>
            </a:r>
          </a:p>
          <a:p>
            <a:r>
              <a:rPr lang="en-US"/>
              <a:t>Function to compute </a:t>
            </a:r>
            <a:r>
              <a:rPr lang="en-US" i="1">
                <a:latin typeface="Times New Roman" pitchFamily="18" charset="0"/>
              </a:rPr>
              <a:t>f</a:t>
            </a:r>
          </a:p>
          <a:p>
            <a:r>
              <a:rPr lang="en-US"/>
              <a:t>Start value P</a:t>
            </a:r>
            <a:r>
              <a:rPr lang="en-US" baseline="-25000"/>
              <a:t>0</a:t>
            </a:r>
            <a:r>
              <a:rPr lang="en-US"/>
              <a:t> </a:t>
            </a:r>
          </a:p>
          <a:p>
            <a:r>
              <a:rPr lang="en-US"/>
              <a:t>Optionally, function to compute J</a:t>
            </a:r>
          </a:p>
          <a:p>
            <a:pPr>
              <a:buFontTx/>
              <a:buNone/>
            </a:pPr>
            <a:r>
              <a:rPr lang="en-US" sz="2400"/>
              <a:t>	(but numerical ok, too)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Sparse Levenberg-Marquardt</a:t>
            </a:r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    complexity for solving</a:t>
            </a:r>
          </a:p>
          <a:p>
            <a:pPr lvl="1"/>
            <a:r>
              <a:rPr lang="en-US" sz="2400"/>
              <a:t>prohibitive for large problems</a:t>
            </a:r>
          </a:p>
          <a:p>
            <a:pPr lvl="1">
              <a:buFontTx/>
              <a:buNone/>
            </a:pPr>
            <a:r>
              <a:rPr lang="en-US" sz="2400"/>
              <a:t>	(100 views 10,000 points ~30,000 unknowns)</a:t>
            </a:r>
          </a:p>
          <a:p>
            <a:endParaRPr lang="en-US" sz="2800"/>
          </a:p>
          <a:p>
            <a:r>
              <a:rPr lang="en-US" sz="2800"/>
              <a:t>Partition parameters</a:t>
            </a:r>
          </a:p>
          <a:p>
            <a:pPr lvl="1"/>
            <a:r>
              <a:rPr lang="en-US" sz="2400"/>
              <a:t>partition A </a:t>
            </a:r>
          </a:p>
          <a:p>
            <a:pPr lvl="1"/>
            <a:r>
              <a:rPr lang="en-US" sz="2400"/>
              <a:t>partition B (only dependent on A and itself)</a:t>
            </a:r>
          </a:p>
        </p:txBody>
      </p:sp>
      <p:graphicFrame>
        <p:nvGraphicFramePr>
          <p:cNvPr id="640004" name="Object 4"/>
          <p:cNvGraphicFramePr>
            <a:graphicFrameLocks noChangeAspect="1"/>
          </p:cNvGraphicFramePr>
          <p:nvPr/>
        </p:nvGraphicFramePr>
        <p:xfrm>
          <a:off x="6126163" y="1965325"/>
          <a:ext cx="2017712" cy="619125"/>
        </p:xfrm>
        <a:graphic>
          <a:graphicData uri="http://schemas.openxmlformats.org/presentationml/2006/ole">
            <p:oleObj spid="_x0000_s918530" name="Equation" r:id="rId4" imgW="787320" imgH="241200" progId="Equation.3">
              <p:embed/>
            </p:oleObj>
          </a:graphicData>
        </a:graphic>
      </p:graphicFrame>
      <p:graphicFrame>
        <p:nvGraphicFramePr>
          <p:cNvPr id="640005" name="Object 5"/>
          <p:cNvGraphicFramePr>
            <a:graphicFrameLocks noChangeAspect="1"/>
          </p:cNvGraphicFramePr>
          <p:nvPr/>
        </p:nvGraphicFramePr>
        <p:xfrm>
          <a:off x="2098675" y="1965325"/>
          <a:ext cx="552450" cy="522288"/>
        </p:xfrm>
        <a:graphic>
          <a:graphicData uri="http://schemas.openxmlformats.org/presentationml/2006/ole">
            <p:oleObj spid="_x0000_s918531" name="Equation" r:id="rId5" imgW="21564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Sparse bundle adjustment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981200"/>
            <a:ext cx="71628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residuals:</a:t>
            </a:r>
          </a:p>
          <a:p>
            <a:pPr>
              <a:buFontTx/>
              <a:buNone/>
            </a:pPr>
            <a:r>
              <a:rPr lang="en-US" sz="2400"/>
              <a:t>normal equations: </a:t>
            </a:r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r>
              <a:rPr lang="en-US" sz="2400"/>
              <a:t>with</a:t>
            </a:r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r>
              <a:rPr lang="en-US" sz="2400"/>
              <a:t>note: tie points should be in partition A</a:t>
            </a:r>
          </a:p>
        </p:txBody>
      </p:sp>
      <p:pic>
        <p:nvPicPr>
          <p:cNvPr id="64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703638"/>
            <a:ext cx="3211513" cy="1614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41029" name="Picture 5"/>
          <p:cNvPicPr>
            <a:picLocks noChangeAspect="1" noChangeArrowheads="1"/>
          </p:cNvPicPr>
          <p:nvPr/>
        </p:nvPicPr>
        <p:blipFill>
          <a:blip r:embed="rId4"/>
          <a:srcRect t="34123"/>
          <a:stretch>
            <a:fillRect/>
          </a:stretch>
        </p:blipFill>
        <p:spPr bwMode="auto">
          <a:xfrm>
            <a:off x="5303838" y="3794125"/>
            <a:ext cx="3475037" cy="158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4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965325"/>
            <a:ext cx="1790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4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89438" y="2332038"/>
            <a:ext cx="4638675" cy="828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41032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66403"/>
          <a:stretch>
            <a:fillRect/>
          </a:stretch>
        </p:blipFill>
        <p:spPr bwMode="auto">
          <a:xfrm>
            <a:off x="1463675" y="5257800"/>
            <a:ext cx="3475038" cy="809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Factorization</a:t>
            </a:r>
            <a:endParaRPr lang="en-GB"/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/>
              <a:t>Factorise observations in structure of the scene and motion/calibration of the camera</a:t>
            </a:r>
          </a:p>
          <a:p>
            <a:endParaRPr lang="en-GB" sz="2400"/>
          </a:p>
          <a:p>
            <a:r>
              <a:rPr lang="en-GB" sz="2400"/>
              <a:t>Use </a:t>
            </a:r>
            <a:r>
              <a:rPr lang="en-GB" sz="2400" b="1"/>
              <a:t>all points</a:t>
            </a:r>
            <a:r>
              <a:rPr lang="en-GB" sz="2400"/>
              <a:t> in </a:t>
            </a:r>
            <a:r>
              <a:rPr lang="en-GB" sz="2400" b="1"/>
              <a:t>all images</a:t>
            </a:r>
            <a:r>
              <a:rPr lang="en-GB" sz="2400"/>
              <a:t> at the same time</a:t>
            </a:r>
          </a:p>
          <a:p>
            <a:endParaRPr lang="en-GB" sz="2400"/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en-GB" sz="2400"/>
              <a:t>Affine factorisation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en-GB" sz="2400"/>
              <a:t>Projective factorisation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Sparse bundle adjustment</a:t>
            </a: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/>
              <a:t>normal equations:</a:t>
            </a:r>
          </a:p>
        </p:txBody>
      </p:sp>
      <p:pic>
        <p:nvPicPr>
          <p:cNvPr id="64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1363" y="2514600"/>
            <a:ext cx="2171700" cy="819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4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6888" y="3794125"/>
            <a:ext cx="7377112" cy="771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4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75" y="2514600"/>
            <a:ext cx="4638675" cy="828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42055" name="Rectangle 7"/>
          <p:cNvSpPr>
            <a:spLocks noChangeArrowheads="1"/>
          </p:cNvSpPr>
          <p:nvPr/>
        </p:nvSpPr>
        <p:spPr bwMode="auto">
          <a:xfrm>
            <a:off x="1736725" y="3336925"/>
            <a:ext cx="38481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6600"/>
              </a:buClr>
            </a:pPr>
            <a:r>
              <a:rPr lang="en-US">
                <a:latin typeface="Arial" charset="0"/>
              </a:rPr>
              <a:t>modified normal equations:</a:t>
            </a:r>
          </a:p>
        </p:txBody>
      </p:sp>
      <p:pic>
        <p:nvPicPr>
          <p:cNvPr id="64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11363" y="5257800"/>
            <a:ext cx="6067425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4205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3925" y="5807075"/>
            <a:ext cx="4229100" cy="619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42058" name="Rectangle 10"/>
          <p:cNvSpPr>
            <a:spLocks noChangeArrowheads="1"/>
          </p:cNvSpPr>
          <p:nvPr/>
        </p:nvSpPr>
        <p:spPr bwMode="auto">
          <a:xfrm>
            <a:off x="1736725" y="4708525"/>
            <a:ext cx="26241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6600"/>
              </a:buClr>
            </a:pPr>
            <a:r>
              <a:rPr lang="en-US">
                <a:latin typeface="Arial" charset="0"/>
              </a:rPr>
              <a:t>solve in two parts: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55" grpId="0"/>
      <p:bldP spid="64205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Sparse bundle adjustment</a:t>
            </a:r>
            <a:endParaRPr lang="en-GB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51475" y="2690813"/>
            <a:ext cx="2743200" cy="2743200"/>
            <a:chOff x="3216" y="1680"/>
            <a:chExt cx="1728" cy="172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216" y="1680"/>
              <a:ext cx="1728" cy="1728"/>
              <a:chOff x="2928" y="1680"/>
              <a:chExt cx="2304" cy="2304"/>
            </a:xfrm>
          </p:grpSpPr>
          <p:sp>
            <p:nvSpPr>
              <p:cNvPr id="643077" name="Rectangle 5"/>
              <p:cNvSpPr>
                <a:spLocks noChangeArrowheads="1"/>
              </p:cNvSpPr>
              <p:nvPr/>
            </p:nvSpPr>
            <p:spPr bwMode="auto">
              <a:xfrm>
                <a:off x="2928" y="1680"/>
                <a:ext cx="2304" cy="230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078" name="Rectangle 6"/>
              <p:cNvSpPr>
                <a:spLocks noChangeArrowheads="1"/>
              </p:cNvSpPr>
              <p:nvPr/>
            </p:nvSpPr>
            <p:spPr bwMode="auto">
              <a:xfrm>
                <a:off x="5088" y="3840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079" name="Rectangle 7"/>
              <p:cNvSpPr>
                <a:spLocks noChangeArrowheads="1"/>
              </p:cNvSpPr>
              <p:nvPr/>
            </p:nvSpPr>
            <p:spPr bwMode="auto">
              <a:xfrm>
                <a:off x="4944" y="3696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080" name="Rectangle 8"/>
              <p:cNvSpPr>
                <a:spLocks noChangeArrowheads="1"/>
              </p:cNvSpPr>
              <p:nvPr/>
            </p:nvSpPr>
            <p:spPr bwMode="auto">
              <a:xfrm>
                <a:off x="4800" y="3552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081" name="Rectangle 9"/>
              <p:cNvSpPr>
                <a:spLocks noChangeArrowheads="1"/>
              </p:cNvSpPr>
              <p:nvPr/>
            </p:nvSpPr>
            <p:spPr bwMode="auto">
              <a:xfrm>
                <a:off x="4656" y="3408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2928" y="3408"/>
                <a:ext cx="576" cy="576"/>
                <a:chOff x="2928" y="1680"/>
                <a:chExt cx="576" cy="576"/>
              </a:xfrm>
            </p:grpSpPr>
            <p:sp>
              <p:nvSpPr>
                <p:cNvPr id="643083" name="Rectangle 11"/>
                <p:cNvSpPr>
                  <a:spLocks noChangeArrowheads="1"/>
                </p:cNvSpPr>
                <p:nvPr/>
              </p:nvSpPr>
              <p:spPr bwMode="auto">
                <a:xfrm>
                  <a:off x="2928" y="1680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3084" name="Rectangle 12"/>
                <p:cNvSpPr>
                  <a:spLocks noChangeArrowheads="1"/>
                </p:cNvSpPr>
                <p:nvPr/>
              </p:nvSpPr>
              <p:spPr bwMode="auto">
                <a:xfrm>
                  <a:off x="2928" y="1824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3085" name="Rectangle 13"/>
                <p:cNvSpPr>
                  <a:spLocks noChangeArrowheads="1"/>
                </p:cNvSpPr>
                <p:nvPr/>
              </p:nvSpPr>
              <p:spPr bwMode="auto">
                <a:xfrm>
                  <a:off x="2928" y="2112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3086" name="Rectangle 14"/>
                <p:cNvSpPr>
                  <a:spLocks noChangeArrowheads="1"/>
                </p:cNvSpPr>
                <p:nvPr/>
              </p:nvSpPr>
              <p:spPr bwMode="auto">
                <a:xfrm>
                  <a:off x="2928" y="1968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3504" y="3408"/>
                <a:ext cx="576" cy="576"/>
                <a:chOff x="2928" y="1680"/>
                <a:chExt cx="576" cy="576"/>
              </a:xfrm>
            </p:grpSpPr>
            <p:sp>
              <p:nvSpPr>
                <p:cNvPr id="643088" name="Rectangle 16"/>
                <p:cNvSpPr>
                  <a:spLocks noChangeArrowheads="1"/>
                </p:cNvSpPr>
                <p:nvPr/>
              </p:nvSpPr>
              <p:spPr bwMode="auto">
                <a:xfrm>
                  <a:off x="2928" y="1680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3089" name="Rectangle 17"/>
                <p:cNvSpPr>
                  <a:spLocks noChangeArrowheads="1"/>
                </p:cNvSpPr>
                <p:nvPr/>
              </p:nvSpPr>
              <p:spPr bwMode="auto">
                <a:xfrm>
                  <a:off x="2928" y="1824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3090" name="Rectangle 18"/>
                <p:cNvSpPr>
                  <a:spLocks noChangeArrowheads="1"/>
                </p:cNvSpPr>
                <p:nvPr/>
              </p:nvSpPr>
              <p:spPr bwMode="auto">
                <a:xfrm>
                  <a:off x="2928" y="2112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3091" name="Rectangle 19"/>
                <p:cNvSpPr>
                  <a:spLocks noChangeArrowheads="1"/>
                </p:cNvSpPr>
                <p:nvPr/>
              </p:nvSpPr>
              <p:spPr bwMode="auto">
                <a:xfrm>
                  <a:off x="2928" y="1968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4080" y="3408"/>
                <a:ext cx="576" cy="576"/>
                <a:chOff x="2928" y="1680"/>
                <a:chExt cx="576" cy="576"/>
              </a:xfrm>
            </p:grpSpPr>
            <p:sp>
              <p:nvSpPr>
                <p:cNvPr id="643093" name="Rectangle 21"/>
                <p:cNvSpPr>
                  <a:spLocks noChangeArrowheads="1"/>
                </p:cNvSpPr>
                <p:nvPr/>
              </p:nvSpPr>
              <p:spPr bwMode="auto">
                <a:xfrm>
                  <a:off x="2928" y="1680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3094" name="Rectangle 22"/>
                <p:cNvSpPr>
                  <a:spLocks noChangeArrowheads="1"/>
                </p:cNvSpPr>
                <p:nvPr/>
              </p:nvSpPr>
              <p:spPr bwMode="auto">
                <a:xfrm>
                  <a:off x="2928" y="1824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3095" name="Rectangle 23"/>
                <p:cNvSpPr>
                  <a:spLocks noChangeArrowheads="1"/>
                </p:cNvSpPr>
                <p:nvPr/>
              </p:nvSpPr>
              <p:spPr bwMode="auto">
                <a:xfrm>
                  <a:off x="2928" y="2112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3096" name="Rectangle 24"/>
                <p:cNvSpPr>
                  <a:spLocks noChangeArrowheads="1"/>
                </p:cNvSpPr>
                <p:nvPr/>
              </p:nvSpPr>
              <p:spPr bwMode="auto">
                <a:xfrm>
                  <a:off x="2928" y="1968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5"/>
              <p:cNvGrpSpPr>
                <a:grpSpLocks/>
              </p:cNvGrpSpPr>
              <p:nvPr/>
            </p:nvGrpSpPr>
            <p:grpSpPr bwMode="auto">
              <a:xfrm rot="-5400000">
                <a:off x="4656" y="2832"/>
                <a:ext cx="576" cy="576"/>
                <a:chOff x="2928" y="1680"/>
                <a:chExt cx="576" cy="576"/>
              </a:xfrm>
            </p:grpSpPr>
            <p:sp>
              <p:nvSpPr>
                <p:cNvPr id="643098" name="Rectangle 26"/>
                <p:cNvSpPr>
                  <a:spLocks noChangeArrowheads="1"/>
                </p:cNvSpPr>
                <p:nvPr/>
              </p:nvSpPr>
              <p:spPr bwMode="auto">
                <a:xfrm>
                  <a:off x="2928" y="1680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3099" name="Rectangle 27"/>
                <p:cNvSpPr>
                  <a:spLocks noChangeArrowheads="1"/>
                </p:cNvSpPr>
                <p:nvPr/>
              </p:nvSpPr>
              <p:spPr bwMode="auto">
                <a:xfrm>
                  <a:off x="2928" y="1824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3100" name="Rectangle 28"/>
                <p:cNvSpPr>
                  <a:spLocks noChangeArrowheads="1"/>
                </p:cNvSpPr>
                <p:nvPr/>
              </p:nvSpPr>
              <p:spPr bwMode="auto">
                <a:xfrm>
                  <a:off x="2928" y="2112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3101" name="Rectangle 29"/>
                <p:cNvSpPr>
                  <a:spLocks noChangeArrowheads="1"/>
                </p:cNvSpPr>
                <p:nvPr/>
              </p:nvSpPr>
              <p:spPr bwMode="auto">
                <a:xfrm>
                  <a:off x="2928" y="1968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30"/>
              <p:cNvGrpSpPr>
                <a:grpSpLocks/>
              </p:cNvGrpSpPr>
              <p:nvPr/>
            </p:nvGrpSpPr>
            <p:grpSpPr bwMode="auto">
              <a:xfrm rot="-5400000">
                <a:off x="4656" y="2256"/>
                <a:ext cx="576" cy="576"/>
                <a:chOff x="2928" y="1680"/>
                <a:chExt cx="576" cy="576"/>
              </a:xfrm>
            </p:grpSpPr>
            <p:sp>
              <p:nvSpPr>
                <p:cNvPr id="643103" name="Rectangle 31"/>
                <p:cNvSpPr>
                  <a:spLocks noChangeArrowheads="1"/>
                </p:cNvSpPr>
                <p:nvPr/>
              </p:nvSpPr>
              <p:spPr bwMode="auto">
                <a:xfrm>
                  <a:off x="2928" y="1680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3104" name="Rectangle 32"/>
                <p:cNvSpPr>
                  <a:spLocks noChangeArrowheads="1"/>
                </p:cNvSpPr>
                <p:nvPr/>
              </p:nvSpPr>
              <p:spPr bwMode="auto">
                <a:xfrm>
                  <a:off x="2928" y="1824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3105" name="Rectangle 33"/>
                <p:cNvSpPr>
                  <a:spLocks noChangeArrowheads="1"/>
                </p:cNvSpPr>
                <p:nvPr/>
              </p:nvSpPr>
              <p:spPr bwMode="auto">
                <a:xfrm>
                  <a:off x="2928" y="2112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3106" name="Rectangle 34"/>
                <p:cNvSpPr>
                  <a:spLocks noChangeArrowheads="1"/>
                </p:cNvSpPr>
                <p:nvPr/>
              </p:nvSpPr>
              <p:spPr bwMode="auto">
                <a:xfrm>
                  <a:off x="2928" y="1968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35"/>
              <p:cNvGrpSpPr>
                <a:grpSpLocks/>
              </p:cNvGrpSpPr>
              <p:nvPr/>
            </p:nvGrpSpPr>
            <p:grpSpPr bwMode="auto">
              <a:xfrm rot="-5400000">
                <a:off x="4656" y="1680"/>
                <a:ext cx="576" cy="576"/>
                <a:chOff x="2928" y="1680"/>
                <a:chExt cx="576" cy="576"/>
              </a:xfrm>
            </p:grpSpPr>
            <p:sp>
              <p:nvSpPr>
                <p:cNvPr id="643108" name="Rectangle 36"/>
                <p:cNvSpPr>
                  <a:spLocks noChangeArrowheads="1"/>
                </p:cNvSpPr>
                <p:nvPr/>
              </p:nvSpPr>
              <p:spPr bwMode="auto">
                <a:xfrm>
                  <a:off x="2928" y="1680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3109" name="Rectangle 37"/>
                <p:cNvSpPr>
                  <a:spLocks noChangeArrowheads="1"/>
                </p:cNvSpPr>
                <p:nvPr/>
              </p:nvSpPr>
              <p:spPr bwMode="auto">
                <a:xfrm>
                  <a:off x="2928" y="1824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3110" name="Rectangle 38"/>
                <p:cNvSpPr>
                  <a:spLocks noChangeArrowheads="1"/>
                </p:cNvSpPr>
                <p:nvPr/>
              </p:nvSpPr>
              <p:spPr bwMode="auto">
                <a:xfrm>
                  <a:off x="2928" y="2112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3111" name="Rectangle 39"/>
                <p:cNvSpPr>
                  <a:spLocks noChangeArrowheads="1"/>
                </p:cNvSpPr>
                <p:nvPr/>
              </p:nvSpPr>
              <p:spPr bwMode="auto">
                <a:xfrm>
                  <a:off x="2928" y="1968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43112" name="Rectangle 40"/>
              <p:cNvSpPr>
                <a:spLocks noChangeArrowheads="1"/>
              </p:cNvSpPr>
              <p:nvPr/>
            </p:nvSpPr>
            <p:spPr bwMode="auto">
              <a:xfrm>
                <a:off x="4080" y="2832"/>
                <a:ext cx="576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113" name="Rectangle 41"/>
              <p:cNvSpPr>
                <a:spLocks noChangeArrowheads="1"/>
              </p:cNvSpPr>
              <p:nvPr/>
            </p:nvSpPr>
            <p:spPr bwMode="auto">
              <a:xfrm>
                <a:off x="3504" y="2256"/>
                <a:ext cx="576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114" name="Rectangle 42"/>
              <p:cNvSpPr>
                <a:spLocks noChangeArrowheads="1"/>
              </p:cNvSpPr>
              <p:nvPr/>
            </p:nvSpPr>
            <p:spPr bwMode="auto">
              <a:xfrm>
                <a:off x="2928" y="1680"/>
                <a:ext cx="576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3115" name="Text Box 43"/>
            <p:cNvSpPr txBox="1">
              <a:spLocks noChangeArrowheads="1"/>
            </p:cNvSpPr>
            <p:nvPr/>
          </p:nvSpPr>
          <p:spPr bwMode="auto">
            <a:xfrm>
              <a:off x="3312" y="1775"/>
              <a:ext cx="2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600">
                  <a:latin typeface="Arial" charset="0"/>
                </a:rPr>
                <a:t>U</a:t>
              </a:r>
              <a:r>
                <a:rPr lang="de-DE" sz="1600" baseline="-25000">
                  <a:latin typeface="Arial" charset="0"/>
                </a:rPr>
                <a:t>1</a:t>
              </a:r>
              <a:endParaRPr lang="en-GB" sz="1600" baseline="-25000">
                <a:latin typeface="Arial" charset="0"/>
              </a:endParaRPr>
            </a:p>
          </p:txBody>
        </p:sp>
        <p:sp>
          <p:nvSpPr>
            <p:cNvPr id="643116" name="Text Box 44"/>
            <p:cNvSpPr txBox="1">
              <a:spLocks noChangeArrowheads="1"/>
            </p:cNvSpPr>
            <p:nvPr/>
          </p:nvSpPr>
          <p:spPr bwMode="auto">
            <a:xfrm>
              <a:off x="3744" y="2207"/>
              <a:ext cx="2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600">
                  <a:latin typeface="Arial" charset="0"/>
                </a:rPr>
                <a:t>U</a:t>
              </a:r>
              <a:r>
                <a:rPr lang="de-DE" sz="1600" baseline="-25000">
                  <a:latin typeface="Arial" charset="0"/>
                </a:rPr>
                <a:t>2</a:t>
              </a:r>
              <a:endParaRPr lang="en-GB" sz="1600">
                <a:latin typeface="Arial" charset="0"/>
              </a:endParaRPr>
            </a:p>
          </p:txBody>
        </p:sp>
        <p:sp>
          <p:nvSpPr>
            <p:cNvPr id="643117" name="Text Box 45"/>
            <p:cNvSpPr txBox="1">
              <a:spLocks noChangeArrowheads="1"/>
            </p:cNvSpPr>
            <p:nvPr/>
          </p:nvSpPr>
          <p:spPr bwMode="auto">
            <a:xfrm>
              <a:off x="4176" y="2687"/>
              <a:ext cx="2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600">
                  <a:latin typeface="Arial" charset="0"/>
                </a:rPr>
                <a:t>U</a:t>
              </a:r>
              <a:r>
                <a:rPr lang="de-DE" sz="1600" baseline="-25000">
                  <a:latin typeface="Arial" charset="0"/>
                </a:rPr>
                <a:t>3</a:t>
              </a:r>
              <a:endParaRPr lang="en-GB" sz="1600">
                <a:latin typeface="Arial" charset="0"/>
              </a:endParaRPr>
            </a:p>
          </p:txBody>
        </p:sp>
        <p:sp>
          <p:nvSpPr>
            <p:cNvPr id="643118" name="Text Box 46"/>
            <p:cNvSpPr txBox="1">
              <a:spLocks noChangeArrowheads="1"/>
            </p:cNvSpPr>
            <p:nvPr/>
          </p:nvSpPr>
          <p:spPr bwMode="auto">
            <a:xfrm>
              <a:off x="3744" y="3072"/>
              <a:ext cx="2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600">
                  <a:latin typeface="Arial" charset="0"/>
                </a:rPr>
                <a:t>W</a:t>
              </a:r>
              <a:r>
                <a:rPr lang="de-DE" sz="1600" baseline="30000">
                  <a:latin typeface="Arial" charset="0"/>
                </a:rPr>
                <a:t>T</a:t>
              </a:r>
              <a:endParaRPr lang="en-GB" sz="1600">
                <a:latin typeface="Arial" charset="0"/>
              </a:endParaRPr>
            </a:p>
          </p:txBody>
        </p:sp>
        <p:sp>
          <p:nvSpPr>
            <p:cNvPr id="643119" name="Text Box 47"/>
            <p:cNvSpPr txBox="1">
              <a:spLocks noChangeArrowheads="1"/>
            </p:cNvSpPr>
            <p:nvPr/>
          </p:nvSpPr>
          <p:spPr bwMode="auto">
            <a:xfrm>
              <a:off x="4608" y="2256"/>
              <a:ext cx="2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600">
                  <a:latin typeface="Arial" charset="0"/>
                </a:rPr>
                <a:t>W</a:t>
              </a:r>
              <a:endParaRPr lang="en-GB" sz="1600">
                <a:latin typeface="Arial" charset="0"/>
              </a:endParaRPr>
            </a:p>
          </p:txBody>
        </p:sp>
        <p:sp>
          <p:nvSpPr>
            <p:cNvPr id="643120" name="Text Box 48"/>
            <p:cNvSpPr txBox="1">
              <a:spLocks noChangeArrowheads="1"/>
            </p:cNvSpPr>
            <p:nvPr/>
          </p:nvSpPr>
          <p:spPr bwMode="auto">
            <a:xfrm>
              <a:off x="4608" y="3072"/>
              <a:ext cx="2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600">
                  <a:latin typeface="Arial" charset="0"/>
                </a:rPr>
                <a:t>V</a:t>
              </a:r>
              <a:endParaRPr lang="en-GB" sz="1600">
                <a:latin typeface="Arial" charset="0"/>
              </a:endParaRPr>
            </a:p>
          </p:txBody>
        </p: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1038225" y="2768600"/>
            <a:ext cx="2743200" cy="2362200"/>
            <a:chOff x="432" y="1392"/>
            <a:chExt cx="1728" cy="1488"/>
          </a:xfrm>
        </p:grpSpPr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432" y="1584"/>
              <a:ext cx="1728" cy="1296"/>
              <a:chOff x="816" y="1824"/>
              <a:chExt cx="2304" cy="1728"/>
            </a:xfrm>
          </p:grpSpPr>
          <p:sp>
            <p:nvSpPr>
              <p:cNvPr id="643123" name="Rectangle 51"/>
              <p:cNvSpPr>
                <a:spLocks noChangeArrowheads="1"/>
              </p:cNvSpPr>
              <p:nvPr/>
            </p:nvSpPr>
            <p:spPr bwMode="auto">
              <a:xfrm>
                <a:off x="816" y="1824"/>
                <a:ext cx="2304" cy="17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124" name="Rectangle 52"/>
              <p:cNvSpPr>
                <a:spLocks noChangeArrowheads="1"/>
              </p:cNvSpPr>
              <p:nvPr/>
            </p:nvSpPr>
            <p:spPr bwMode="auto">
              <a:xfrm>
                <a:off x="2976" y="3408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125" name="Rectangle 53"/>
              <p:cNvSpPr>
                <a:spLocks noChangeArrowheads="1"/>
              </p:cNvSpPr>
              <p:nvPr/>
            </p:nvSpPr>
            <p:spPr bwMode="auto">
              <a:xfrm>
                <a:off x="2832" y="3264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126" name="Rectangle 54"/>
              <p:cNvSpPr>
                <a:spLocks noChangeArrowheads="1"/>
              </p:cNvSpPr>
              <p:nvPr/>
            </p:nvSpPr>
            <p:spPr bwMode="auto">
              <a:xfrm>
                <a:off x="2688" y="3120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127" name="Rectangle 55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816" y="1824"/>
                <a:ext cx="576" cy="576"/>
                <a:chOff x="816" y="1824"/>
                <a:chExt cx="576" cy="576"/>
              </a:xfrm>
            </p:grpSpPr>
            <p:sp>
              <p:nvSpPr>
                <p:cNvPr id="643129" name="Rectangle 57"/>
                <p:cNvSpPr>
                  <a:spLocks noChangeArrowheads="1"/>
                </p:cNvSpPr>
                <p:nvPr/>
              </p:nvSpPr>
              <p:spPr bwMode="auto">
                <a:xfrm>
                  <a:off x="816" y="1824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3130" name="Rectangle 58"/>
                <p:cNvSpPr>
                  <a:spLocks noChangeArrowheads="1"/>
                </p:cNvSpPr>
                <p:nvPr/>
              </p:nvSpPr>
              <p:spPr bwMode="auto">
                <a:xfrm>
                  <a:off x="816" y="1968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3131" name="Rectangle 59"/>
                <p:cNvSpPr>
                  <a:spLocks noChangeArrowheads="1"/>
                </p:cNvSpPr>
                <p:nvPr/>
              </p:nvSpPr>
              <p:spPr bwMode="auto">
                <a:xfrm>
                  <a:off x="816" y="2256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3132" name="Rectangle 60"/>
                <p:cNvSpPr>
                  <a:spLocks noChangeArrowheads="1"/>
                </p:cNvSpPr>
                <p:nvPr/>
              </p:nvSpPr>
              <p:spPr bwMode="auto">
                <a:xfrm>
                  <a:off x="816" y="2112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61"/>
              <p:cNvGrpSpPr>
                <a:grpSpLocks/>
              </p:cNvGrpSpPr>
              <p:nvPr/>
            </p:nvGrpSpPr>
            <p:grpSpPr bwMode="auto">
              <a:xfrm>
                <a:off x="1392" y="2400"/>
                <a:ext cx="576" cy="576"/>
                <a:chOff x="816" y="1824"/>
                <a:chExt cx="576" cy="576"/>
              </a:xfrm>
            </p:grpSpPr>
            <p:sp>
              <p:nvSpPr>
                <p:cNvPr id="643134" name="Rectangle 62"/>
                <p:cNvSpPr>
                  <a:spLocks noChangeArrowheads="1"/>
                </p:cNvSpPr>
                <p:nvPr/>
              </p:nvSpPr>
              <p:spPr bwMode="auto">
                <a:xfrm>
                  <a:off x="816" y="1824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3135" name="Rectangle 63"/>
                <p:cNvSpPr>
                  <a:spLocks noChangeArrowheads="1"/>
                </p:cNvSpPr>
                <p:nvPr/>
              </p:nvSpPr>
              <p:spPr bwMode="auto">
                <a:xfrm>
                  <a:off x="816" y="1968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3136" name="Rectangle 64"/>
                <p:cNvSpPr>
                  <a:spLocks noChangeArrowheads="1"/>
                </p:cNvSpPr>
                <p:nvPr/>
              </p:nvSpPr>
              <p:spPr bwMode="auto">
                <a:xfrm>
                  <a:off x="816" y="2256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3137" name="Rectangle 65"/>
                <p:cNvSpPr>
                  <a:spLocks noChangeArrowheads="1"/>
                </p:cNvSpPr>
                <p:nvPr/>
              </p:nvSpPr>
              <p:spPr bwMode="auto">
                <a:xfrm>
                  <a:off x="816" y="2112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66"/>
              <p:cNvGrpSpPr>
                <a:grpSpLocks/>
              </p:cNvGrpSpPr>
              <p:nvPr/>
            </p:nvGrpSpPr>
            <p:grpSpPr bwMode="auto">
              <a:xfrm>
                <a:off x="1968" y="2976"/>
                <a:ext cx="576" cy="576"/>
                <a:chOff x="816" y="1824"/>
                <a:chExt cx="576" cy="576"/>
              </a:xfrm>
            </p:grpSpPr>
            <p:sp>
              <p:nvSpPr>
                <p:cNvPr id="643139" name="Rectangle 67"/>
                <p:cNvSpPr>
                  <a:spLocks noChangeArrowheads="1"/>
                </p:cNvSpPr>
                <p:nvPr/>
              </p:nvSpPr>
              <p:spPr bwMode="auto">
                <a:xfrm>
                  <a:off x="816" y="1824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3140" name="Rectangle 68"/>
                <p:cNvSpPr>
                  <a:spLocks noChangeArrowheads="1"/>
                </p:cNvSpPr>
                <p:nvPr/>
              </p:nvSpPr>
              <p:spPr bwMode="auto">
                <a:xfrm>
                  <a:off x="816" y="1968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3141" name="Rectangle 69"/>
                <p:cNvSpPr>
                  <a:spLocks noChangeArrowheads="1"/>
                </p:cNvSpPr>
                <p:nvPr/>
              </p:nvSpPr>
              <p:spPr bwMode="auto">
                <a:xfrm>
                  <a:off x="816" y="2256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3142" name="Rectangle 70"/>
                <p:cNvSpPr>
                  <a:spLocks noChangeArrowheads="1"/>
                </p:cNvSpPr>
                <p:nvPr/>
              </p:nvSpPr>
              <p:spPr bwMode="auto">
                <a:xfrm>
                  <a:off x="816" y="2112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43143" name="Rectangle 71"/>
              <p:cNvSpPr>
                <a:spLocks noChangeArrowheads="1"/>
              </p:cNvSpPr>
              <p:nvPr/>
            </p:nvSpPr>
            <p:spPr bwMode="auto">
              <a:xfrm>
                <a:off x="2976" y="2832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144" name="Rectangle 72"/>
              <p:cNvSpPr>
                <a:spLocks noChangeArrowheads="1"/>
              </p:cNvSpPr>
              <p:nvPr/>
            </p:nvSpPr>
            <p:spPr bwMode="auto">
              <a:xfrm>
                <a:off x="2832" y="2688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145" name="Rectangle 73"/>
              <p:cNvSpPr>
                <a:spLocks noChangeArrowheads="1"/>
              </p:cNvSpPr>
              <p:nvPr/>
            </p:nvSpPr>
            <p:spPr bwMode="auto">
              <a:xfrm>
                <a:off x="2688" y="2544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146" name="Rectangle 74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147" name="Rectangle 75"/>
              <p:cNvSpPr>
                <a:spLocks noChangeArrowheads="1"/>
              </p:cNvSpPr>
              <p:nvPr/>
            </p:nvSpPr>
            <p:spPr bwMode="auto">
              <a:xfrm>
                <a:off x="2976" y="2256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148" name="Rectangle 76"/>
              <p:cNvSpPr>
                <a:spLocks noChangeArrowheads="1"/>
              </p:cNvSpPr>
              <p:nvPr/>
            </p:nvSpPr>
            <p:spPr bwMode="auto">
              <a:xfrm>
                <a:off x="2832" y="2112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149" name="Rectangle 77"/>
              <p:cNvSpPr>
                <a:spLocks noChangeArrowheads="1"/>
              </p:cNvSpPr>
              <p:nvPr/>
            </p:nvSpPr>
            <p:spPr bwMode="auto">
              <a:xfrm>
                <a:off x="2688" y="1968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150" name="Rectangle 78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3151" name="Text Box 79"/>
            <p:cNvSpPr txBox="1">
              <a:spLocks noChangeArrowheads="1"/>
            </p:cNvSpPr>
            <p:nvPr/>
          </p:nvSpPr>
          <p:spPr bwMode="auto">
            <a:xfrm>
              <a:off x="528" y="1392"/>
              <a:ext cx="2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600">
                  <a:latin typeface="Arial" charset="0"/>
                </a:rPr>
                <a:t>P</a:t>
              </a:r>
              <a:r>
                <a:rPr lang="de-DE" sz="1600" baseline="-25000">
                  <a:latin typeface="Arial" charset="0"/>
                </a:rPr>
                <a:t>1</a:t>
              </a:r>
              <a:endParaRPr lang="en-GB" sz="1600" baseline="-25000">
                <a:latin typeface="Arial" charset="0"/>
              </a:endParaRPr>
            </a:p>
          </p:txBody>
        </p:sp>
        <p:sp>
          <p:nvSpPr>
            <p:cNvPr id="643152" name="Text Box 80"/>
            <p:cNvSpPr txBox="1">
              <a:spLocks noChangeArrowheads="1"/>
            </p:cNvSpPr>
            <p:nvPr/>
          </p:nvSpPr>
          <p:spPr bwMode="auto">
            <a:xfrm>
              <a:off x="960" y="1392"/>
              <a:ext cx="2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600">
                  <a:latin typeface="Arial" charset="0"/>
                </a:rPr>
                <a:t>P</a:t>
              </a:r>
              <a:r>
                <a:rPr lang="de-DE" sz="1600" baseline="-25000">
                  <a:latin typeface="Arial" charset="0"/>
                </a:rPr>
                <a:t>2</a:t>
              </a:r>
              <a:endParaRPr lang="en-GB" sz="1600" baseline="-25000">
                <a:latin typeface="Arial" charset="0"/>
              </a:endParaRPr>
            </a:p>
          </p:txBody>
        </p:sp>
        <p:sp>
          <p:nvSpPr>
            <p:cNvPr id="643153" name="Text Box 81"/>
            <p:cNvSpPr txBox="1">
              <a:spLocks noChangeArrowheads="1"/>
            </p:cNvSpPr>
            <p:nvPr/>
          </p:nvSpPr>
          <p:spPr bwMode="auto">
            <a:xfrm>
              <a:off x="1392" y="1392"/>
              <a:ext cx="2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600">
                  <a:latin typeface="Arial" charset="0"/>
                </a:rPr>
                <a:t>P</a:t>
              </a:r>
              <a:r>
                <a:rPr lang="de-DE" sz="1600" baseline="-25000">
                  <a:latin typeface="Arial" charset="0"/>
                </a:rPr>
                <a:t>3</a:t>
              </a:r>
              <a:endParaRPr lang="en-GB" sz="1600" baseline="-25000">
                <a:latin typeface="Arial" charset="0"/>
              </a:endParaRPr>
            </a:p>
          </p:txBody>
        </p:sp>
        <p:sp>
          <p:nvSpPr>
            <p:cNvPr id="643154" name="Text Box 82"/>
            <p:cNvSpPr txBox="1">
              <a:spLocks noChangeArrowheads="1"/>
            </p:cNvSpPr>
            <p:nvPr/>
          </p:nvSpPr>
          <p:spPr bwMode="auto">
            <a:xfrm>
              <a:off x="1824" y="1392"/>
              <a:ext cx="2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600">
                  <a:latin typeface="Arial" charset="0"/>
                </a:rPr>
                <a:t>M</a:t>
              </a:r>
              <a:endParaRPr lang="en-GB" sz="1600" baseline="-25000">
                <a:latin typeface="Arial" charset="0"/>
              </a:endParaRPr>
            </a:p>
          </p:txBody>
        </p:sp>
      </p:grpSp>
      <p:sp>
        <p:nvSpPr>
          <p:cNvPr id="643155" name="Rectangle 83"/>
          <p:cNvSpPr>
            <a:spLocks noGrp="1" noChangeArrowheads="1"/>
          </p:cNvSpPr>
          <p:nvPr>
            <p:ph type="body" idx="1"/>
          </p:nvPr>
        </p:nvSpPr>
        <p:spPr>
          <a:xfrm>
            <a:off x="1646238" y="1981200"/>
            <a:ext cx="7324725" cy="4114800"/>
          </a:xfrm>
        </p:spPr>
        <p:txBody>
          <a:bodyPr/>
          <a:lstStyle/>
          <a:p>
            <a:pPr>
              <a:buFontTx/>
              <a:buNone/>
            </a:pPr>
            <a:r>
              <a:rPr lang="de-DE" sz="2400"/>
              <a:t>Jacobian of  		       has sparse block structure</a:t>
            </a:r>
            <a:endParaRPr lang="en-GB" sz="2400"/>
          </a:p>
        </p:txBody>
      </p:sp>
      <p:graphicFrame>
        <p:nvGraphicFramePr>
          <p:cNvPr id="643156" name="Object 84"/>
          <p:cNvGraphicFramePr>
            <a:graphicFrameLocks noChangeAspect="1"/>
          </p:cNvGraphicFramePr>
          <p:nvPr/>
        </p:nvGraphicFramePr>
        <p:xfrm>
          <a:off x="515938" y="3902075"/>
          <a:ext cx="482600" cy="339725"/>
        </p:xfrm>
        <a:graphic>
          <a:graphicData uri="http://schemas.openxmlformats.org/presentationml/2006/ole">
            <p:oleObj spid="_x0000_s919554" name="Equation" r:id="rId3" imgW="253800" imgH="177480" progId="Equation.3">
              <p:embed/>
            </p:oleObj>
          </a:graphicData>
        </a:graphic>
      </p:graphicFrame>
      <p:graphicFrame>
        <p:nvGraphicFramePr>
          <p:cNvPr id="643157" name="Object 85"/>
          <p:cNvGraphicFramePr>
            <a:graphicFrameLocks noChangeAspect="1"/>
          </p:cNvGraphicFramePr>
          <p:nvPr/>
        </p:nvGraphicFramePr>
        <p:xfrm>
          <a:off x="4157663" y="3876675"/>
          <a:ext cx="1257300" cy="388938"/>
        </p:xfrm>
        <a:graphic>
          <a:graphicData uri="http://schemas.openxmlformats.org/presentationml/2006/ole">
            <p:oleObj spid="_x0000_s919555" name="Equation" r:id="rId4" imgW="660240" imgH="203040" progId="Equation.3">
              <p:embed/>
            </p:oleObj>
          </a:graphicData>
        </a:graphic>
      </p:graphicFrame>
      <p:grpSp>
        <p:nvGrpSpPr>
          <p:cNvPr id="15" name="Group 86"/>
          <p:cNvGrpSpPr>
            <a:grpSpLocks/>
          </p:cNvGrpSpPr>
          <p:nvPr/>
        </p:nvGrpSpPr>
        <p:grpSpPr bwMode="auto">
          <a:xfrm>
            <a:off x="1039813" y="5121275"/>
            <a:ext cx="3068637" cy="974725"/>
            <a:chOff x="655" y="3226"/>
            <a:chExt cx="1933" cy="614"/>
          </a:xfrm>
        </p:grpSpPr>
        <p:sp>
          <p:nvSpPr>
            <p:cNvPr id="643159" name="AutoShape 87"/>
            <p:cNvSpPr>
              <a:spLocks/>
            </p:cNvSpPr>
            <p:nvPr/>
          </p:nvSpPr>
          <p:spPr bwMode="auto">
            <a:xfrm rot="-5400000">
              <a:off x="1246" y="2637"/>
              <a:ext cx="113" cy="1295"/>
            </a:xfrm>
            <a:prstGeom prst="leftBrace">
              <a:avLst>
                <a:gd name="adj1" fmla="val 9550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160" name="AutoShape 88"/>
            <p:cNvSpPr>
              <a:spLocks/>
            </p:cNvSpPr>
            <p:nvPr/>
          </p:nvSpPr>
          <p:spPr bwMode="auto">
            <a:xfrm rot="-5400000">
              <a:off x="2116" y="3072"/>
              <a:ext cx="120" cy="427"/>
            </a:xfrm>
            <a:prstGeom prst="leftBrace">
              <a:avLst>
                <a:gd name="adj1" fmla="val 2965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161" name="Text Box 89"/>
            <p:cNvSpPr txBox="1">
              <a:spLocks noChangeArrowheads="1"/>
            </p:cNvSpPr>
            <p:nvPr/>
          </p:nvSpPr>
          <p:spPr bwMode="auto">
            <a:xfrm>
              <a:off x="1079" y="3302"/>
              <a:ext cx="4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800">
                  <a:latin typeface="Arial" charset="0"/>
                </a:rPr>
                <a:t>12xm</a:t>
              </a:r>
              <a:endParaRPr lang="en-GB" sz="1800">
                <a:latin typeface="Arial" charset="0"/>
              </a:endParaRPr>
            </a:p>
          </p:txBody>
        </p:sp>
        <p:sp>
          <p:nvSpPr>
            <p:cNvPr id="643162" name="Text Box 90"/>
            <p:cNvSpPr txBox="1">
              <a:spLocks noChangeArrowheads="1"/>
            </p:cNvSpPr>
            <p:nvPr/>
          </p:nvSpPr>
          <p:spPr bwMode="auto">
            <a:xfrm>
              <a:off x="1753" y="3301"/>
              <a:ext cx="835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800">
                  <a:latin typeface="Arial" charset="0"/>
                </a:rPr>
                <a:t>3xn</a:t>
              </a:r>
            </a:p>
            <a:p>
              <a:pPr algn="ctr" eaLnBrk="0" hangingPunct="0"/>
              <a:r>
                <a:rPr lang="de-DE" sz="1600">
                  <a:latin typeface="Arial" charset="0"/>
                </a:rPr>
                <a:t>(in general </a:t>
              </a:r>
            </a:p>
            <a:p>
              <a:pPr algn="ctr" eaLnBrk="0" hangingPunct="0"/>
              <a:r>
                <a:rPr lang="de-DE" sz="1600">
                  <a:latin typeface="Arial" charset="0"/>
                </a:rPr>
                <a:t>much larger)</a:t>
              </a:r>
              <a:endParaRPr lang="en-GB" sz="1600">
                <a:latin typeface="Arial" charset="0"/>
              </a:endParaRPr>
            </a:p>
          </p:txBody>
        </p:sp>
      </p:grpSp>
      <p:sp>
        <p:nvSpPr>
          <p:cNvPr id="643163" name="AutoShape 91"/>
          <p:cNvSpPr>
            <a:spLocks/>
          </p:cNvSpPr>
          <p:nvPr/>
        </p:nvSpPr>
        <p:spPr bwMode="auto">
          <a:xfrm>
            <a:off x="933450" y="3087688"/>
            <a:ext cx="88900" cy="676275"/>
          </a:xfrm>
          <a:prstGeom prst="leftBrace">
            <a:avLst>
              <a:gd name="adj1" fmla="val 633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3164" name="Text Box 92"/>
          <p:cNvSpPr txBox="1">
            <a:spLocks noChangeArrowheads="1"/>
          </p:cNvSpPr>
          <p:nvPr/>
        </p:nvSpPr>
        <p:spPr bwMode="auto">
          <a:xfrm>
            <a:off x="201613" y="3122613"/>
            <a:ext cx="841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de-DE" sz="1600">
                <a:latin typeface="Arial" charset="0"/>
              </a:rPr>
              <a:t>im.pts. </a:t>
            </a:r>
          </a:p>
          <a:p>
            <a:pPr algn="ctr" eaLnBrk="0" hangingPunct="0"/>
            <a:r>
              <a:rPr lang="de-DE" sz="1600">
                <a:latin typeface="Arial" charset="0"/>
              </a:rPr>
              <a:t>view 1</a:t>
            </a:r>
            <a:endParaRPr lang="en-GB" sz="1600">
              <a:latin typeface="Arial" charset="0"/>
            </a:endParaRPr>
          </a:p>
        </p:txBody>
      </p:sp>
      <p:graphicFrame>
        <p:nvGraphicFramePr>
          <p:cNvPr id="643165" name="Object 93"/>
          <p:cNvGraphicFramePr>
            <a:graphicFrameLocks noChangeAspect="1"/>
          </p:cNvGraphicFramePr>
          <p:nvPr/>
        </p:nvGraphicFramePr>
        <p:xfrm>
          <a:off x="3292475" y="1874838"/>
          <a:ext cx="1828800" cy="666750"/>
        </p:xfrm>
        <a:graphic>
          <a:graphicData uri="http://schemas.openxmlformats.org/presentationml/2006/ole">
            <p:oleObj spid="_x0000_s919556" name="Equation" r:id="rId5" imgW="1218960" imgH="444240" progId="Equation.3">
              <p:embed/>
            </p:oleObj>
          </a:graphicData>
        </a:graphic>
      </p:graphicFrame>
      <p:sp>
        <p:nvSpPr>
          <p:cNvPr id="643166" name="Rectangle 94"/>
          <p:cNvSpPr>
            <a:spLocks noChangeArrowheads="1"/>
          </p:cNvSpPr>
          <p:nvPr/>
        </p:nvSpPr>
        <p:spPr bwMode="auto">
          <a:xfrm>
            <a:off x="5080000" y="5453063"/>
            <a:ext cx="384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 sz="1800">
                <a:solidFill>
                  <a:schemeClr val="tx2"/>
                </a:solidFill>
                <a:latin typeface="Trebuchet MS" pitchFamily="34" charset="0"/>
              </a:rPr>
              <a:t>Needed for non-linear minimization</a:t>
            </a:r>
            <a:endParaRPr lang="en-GB" sz="1800">
              <a:solidFill>
                <a:schemeClr val="tx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Sparse bundle adjustment</a:t>
            </a:r>
            <a:endParaRPr lang="en-GB"/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6725" y="1417638"/>
            <a:ext cx="7162800" cy="4648200"/>
          </a:xfrm>
          <a:noFill/>
          <a:ln/>
        </p:spPr>
        <p:txBody>
          <a:bodyPr/>
          <a:lstStyle/>
          <a:p>
            <a:r>
              <a:rPr lang="de-DE" sz="2400" b="1"/>
              <a:t>Eliminate dependence of camera/motion parameters on structure parameters</a:t>
            </a:r>
          </a:p>
          <a:p>
            <a:pPr lvl="1">
              <a:buFontTx/>
              <a:buNone/>
            </a:pPr>
            <a:r>
              <a:rPr lang="de-DE" sz="2400">
                <a:solidFill>
                  <a:schemeClr val="tx2"/>
                </a:solidFill>
              </a:rPr>
              <a:t>Note in general 3n &gt;&gt; 11m</a:t>
            </a:r>
            <a:endParaRPr lang="en-GB" sz="2400">
              <a:solidFill>
                <a:schemeClr val="tx2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30550" y="2690813"/>
            <a:ext cx="5086350" cy="3230562"/>
            <a:chOff x="1663" y="1695"/>
            <a:chExt cx="3204" cy="203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133" y="1695"/>
              <a:ext cx="1728" cy="1728"/>
              <a:chOff x="3133" y="1695"/>
              <a:chExt cx="1728" cy="1728"/>
            </a:xfrm>
          </p:grpSpPr>
          <p:sp>
            <p:nvSpPr>
              <p:cNvPr id="644102" name="Rectangle 6"/>
              <p:cNvSpPr>
                <a:spLocks noChangeArrowheads="1"/>
              </p:cNvSpPr>
              <p:nvPr/>
            </p:nvSpPr>
            <p:spPr bwMode="auto">
              <a:xfrm>
                <a:off x="3133" y="1695"/>
                <a:ext cx="1728" cy="17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03" name="Rectangle 7"/>
              <p:cNvSpPr>
                <a:spLocks noChangeArrowheads="1"/>
              </p:cNvSpPr>
              <p:nvPr/>
            </p:nvSpPr>
            <p:spPr bwMode="auto">
              <a:xfrm>
                <a:off x="4753" y="3315"/>
                <a:ext cx="108" cy="1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04" name="Rectangle 8"/>
              <p:cNvSpPr>
                <a:spLocks noChangeArrowheads="1"/>
              </p:cNvSpPr>
              <p:nvPr/>
            </p:nvSpPr>
            <p:spPr bwMode="auto">
              <a:xfrm>
                <a:off x="4645" y="3207"/>
                <a:ext cx="108" cy="1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05" name="Rectangle 9"/>
              <p:cNvSpPr>
                <a:spLocks noChangeArrowheads="1"/>
              </p:cNvSpPr>
              <p:nvPr/>
            </p:nvSpPr>
            <p:spPr bwMode="auto">
              <a:xfrm>
                <a:off x="4537" y="3099"/>
                <a:ext cx="108" cy="1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06" name="Rectangle 10"/>
              <p:cNvSpPr>
                <a:spLocks noChangeArrowheads="1"/>
              </p:cNvSpPr>
              <p:nvPr/>
            </p:nvSpPr>
            <p:spPr bwMode="auto">
              <a:xfrm>
                <a:off x="4429" y="2991"/>
                <a:ext cx="108" cy="1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3133" y="2991"/>
                <a:ext cx="432" cy="432"/>
                <a:chOff x="2928" y="1680"/>
                <a:chExt cx="576" cy="576"/>
              </a:xfrm>
            </p:grpSpPr>
            <p:sp>
              <p:nvSpPr>
                <p:cNvPr id="644108" name="Rectangle 12"/>
                <p:cNvSpPr>
                  <a:spLocks noChangeArrowheads="1"/>
                </p:cNvSpPr>
                <p:nvPr/>
              </p:nvSpPr>
              <p:spPr bwMode="auto">
                <a:xfrm>
                  <a:off x="2928" y="1680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09" name="Rectangle 13"/>
                <p:cNvSpPr>
                  <a:spLocks noChangeArrowheads="1"/>
                </p:cNvSpPr>
                <p:nvPr/>
              </p:nvSpPr>
              <p:spPr bwMode="auto">
                <a:xfrm>
                  <a:off x="2928" y="1824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0" name="Rectangle 14"/>
                <p:cNvSpPr>
                  <a:spLocks noChangeArrowheads="1"/>
                </p:cNvSpPr>
                <p:nvPr/>
              </p:nvSpPr>
              <p:spPr bwMode="auto">
                <a:xfrm>
                  <a:off x="2928" y="2112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1" name="Rectangle 15"/>
                <p:cNvSpPr>
                  <a:spLocks noChangeArrowheads="1"/>
                </p:cNvSpPr>
                <p:nvPr/>
              </p:nvSpPr>
              <p:spPr bwMode="auto">
                <a:xfrm>
                  <a:off x="2928" y="1968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3565" y="2991"/>
                <a:ext cx="432" cy="432"/>
                <a:chOff x="2928" y="1680"/>
                <a:chExt cx="576" cy="576"/>
              </a:xfrm>
            </p:grpSpPr>
            <p:sp>
              <p:nvSpPr>
                <p:cNvPr id="644113" name="Rectangle 17"/>
                <p:cNvSpPr>
                  <a:spLocks noChangeArrowheads="1"/>
                </p:cNvSpPr>
                <p:nvPr/>
              </p:nvSpPr>
              <p:spPr bwMode="auto">
                <a:xfrm>
                  <a:off x="2928" y="1680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4" name="Rectangle 18"/>
                <p:cNvSpPr>
                  <a:spLocks noChangeArrowheads="1"/>
                </p:cNvSpPr>
                <p:nvPr/>
              </p:nvSpPr>
              <p:spPr bwMode="auto">
                <a:xfrm>
                  <a:off x="2928" y="1824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5" name="Rectangle 19"/>
                <p:cNvSpPr>
                  <a:spLocks noChangeArrowheads="1"/>
                </p:cNvSpPr>
                <p:nvPr/>
              </p:nvSpPr>
              <p:spPr bwMode="auto">
                <a:xfrm>
                  <a:off x="2928" y="2112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6" name="Rectangle 20"/>
                <p:cNvSpPr>
                  <a:spLocks noChangeArrowheads="1"/>
                </p:cNvSpPr>
                <p:nvPr/>
              </p:nvSpPr>
              <p:spPr bwMode="auto">
                <a:xfrm>
                  <a:off x="2928" y="1968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1"/>
              <p:cNvGrpSpPr>
                <a:grpSpLocks/>
              </p:cNvGrpSpPr>
              <p:nvPr/>
            </p:nvGrpSpPr>
            <p:grpSpPr bwMode="auto">
              <a:xfrm>
                <a:off x="3997" y="2991"/>
                <a:ext cx="432" cy="432"/>
                <a:chOff x="2928" y="1680"/>
                <a:chExt cx="576" cy="576"/>
              </a:xfrm>
            </p:grpSpPr>
            <p:sp>
              <p:nvSpPr>
                <p:cNvPr id="644118" name="Rectangle 22"/>
                <p:cNvSpPr>
                  <a:spLocks noChangeArrowheads="1"/>
                </p:cNvSpPr>
                <p:nvPr/>
              </p:nvSpPr>
              <p:spPr bwMode="auto">
                <a:xfrm>
                  <a:off x="2928" y="1680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9" name="Rectangle 23"/>
                <p:cNvSpPr>
                  <a:spLocks noChangeArrowheads="1"/>
                </p:cNvSpPr>
                <p:nvPr/>
              </p:nvSpPr>
              <p:spPr bwMode="auto">
                <a:xfrm>
                  <a:off x="2928" y="1824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20" name="Rectangle 24"/>
                <p:cNvSpPr>
                  <a:spLocks noChangeArrowheads="1"/>
                </p:cNvSpPr>
                <p:nvPr/>
              </p:nvSpPr>
              <p:spPr bwMode="auto">
                <a:xfrm>
                  <a:off x="2928" y="2112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21" name="Rectangle 25"/>
                <p:cNvSpPr>
                  <a:spLocks noChangeArrowheads="1"/>
                </p:cNvSpPr>
                <p:nvPr/>
              </p:nvSpPr>
              <p:spPr bwMode="auto">
                <a:xfrm>
                  <a:off x="2928" y="1968"/>
                  <a:ext cx="57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44122" name="Rectangle 26"/>
              <p:cNvSpPr>
                <a:spLocks noChangeArrowheads="1"/>
              </p:cNvSpPr>
              <p:nvPr/>
            </p:nvSpPr>
            <p:spPr bwMode="auto">
              <a:xfrm>
                <a:off x="3997" y="2559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23" name="Rectangle 27"/>
              <p:cNvSpPr>
                <a:spLocks noChangeArrowheads="1"/>
              </p:cNvSpPr>
              <p:nvPr/>
            </p:nvSpPr>
            <p:spPr bwMode="auto">
              <a:xfrm>
                <a:off x="3565" y="2127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24" name="Rectangle 28"/>
              <p:cNvSpPr>
                <a:spLocks noChangeArrowheads="1"/>
              </p:cNvSpPr>
              <p:nvPr/>
            </p:nvSpPr>
            <p:spPr bwMode="auto">
              <a:xfrm>
                <a:off x="3133" y="1695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25" name="Text Box 29"/>
              <p:cNvSpPr txBox="1">
                <a:spLocks noChangeArrowheads="1"/>
              </p:cNvSpPr>
              <p:nvPr/>
            </p:nvSpPr>
            <p:spPr bwMode="auto">
              <a:xfrm>
                <a:off x="3661" y="3087"/>
                <a:ext cx="29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de-DE" sz="1600">
                    <a:latin typeface="Arial" charset="0"/>
                  </a:rPr>
                  <a:t>W</a:t>
                </a:r>
                <a:r>
                  <a:rPr lang="de-DE" sz="1600" baseline="30000">
                    <a:latin typeface="Arial" charset="0"/>
                  </a:rPr>
                  <a:t>T</a:t>
                </a:r>
                <a:endParaRPr lang="en-GB" sz="1600">
                  <a:latin typeface="Arial" charset="0"/>
                </a:endParaRPr>
              </a:p>
            </p:txBody>
          </p:sp>
          <p:sp>
            <p:nvSpPr>
              <p:cNvPr id="644126" name="Text Box 30"/>
              <p:cNvSpPr txBox="1">
                <a:spLocks noChangeArrowheads="1"/>
              </p:cNvSpPr>
              <p:nvPr/>
            </p:nvSpPr>
            <p:spPr bwMode="auto">
              <a:xfrm>
                <a:off x="4525" y="3087"/>
                <a:ext cx="20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de-DE" sz="1600">
                    <a:latin typeface="Arial" charset="0"/>
                  </a:rPr>
                  <a:t>V</a:t>
                </a:r>
                <a:endParaRPr lang="en-GB" sz="1600">
                  <a:latin typeface="Arial" charset="0"/>
                </a:endParaRPr>
              </a:p>
            </p:txBody>
          </p:sp>
          <p:sp>
            <p:nvSpPr>
              <p:cNvPr id="644127" name="Rectangle 31"/>
              <p:cNvSpPr>
                <a:spLocks noChangeArrowheads="1"/>
              </p:cNvSpPr>
              <p:nvPr/>
            </p:nvSpPr>
            <p:spPr bwMode="auto">
              <a:xfrm>
                <a:off x="3997" y="2127"/>
                <a:ext cx="432" cy="43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28" name="Rectangle 32"/>
              <p:cNvSpPr>
                <a:spLocks noChangeArrowheads="1"/>
              </p:cNvSpPr>
              <p:nvPr/>
            </p:nvSpPr>
            <p:spPr bwMode="auto">
              <a:xfrm>
                <a:off x="3997" y="1695"/>
                <a:ext cx="432" cy="43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29" name="Rectangle 33"/>
              <p:cNvSpPr>
                <a:spLocks noChangeArrowheads="1"/>
              </p:cNvSpPr>
              <p:nvPr/>
            </p:nvSpPr>
            <p:spPr bwMode="auto">
              <a:xfrm>
                <a:off x="3565" y="1695"/>
                <a:ext cx="432" cy="43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30" name="Rectangle 34"/>
              <p:cNvSpPr>
                <a:spLocks noChangeArrowheads="1"/>
              </p:cNvSpPr>
              <p:nvPr/>
            </p:nvSpPr>
            <p:spPr bwMode="auto">
              <a:xfrm>
                <a:off x="3133" y="2127"/>
                <a:ext cx="432" cy="43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31" name="Rectangle 35"/>
              <p:cNvSpPr>
                <a:spLocks noChangeArrowheads="1"/>
              </p:cNvSpPr>
              <p:nvPr/>
            </p:nvSpPr>
            <p:spPr bwMode="auto">
              <a:xfrm>
                <a:off x="3565" y="2559"/>
                <a:ext cx="432" cy="43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32" name="Rectangle 36"/>
              <p:cNvSpPr>
                <a:spLocks noChangeArrowheads="1"/>
              </p:cNvSpPr>
              <p:nvPr/>
            </p:nvSpPr>
            <p:spPr bwMode="auto">
              <a:xfrm>
                <a:off x="3133" y="2559"/>
                <a:ext cx="432" cy="43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33" name="Text Box 37"/>
              <p:cNvSpPr txBox="1">
                <a:spLocks noChangeArrowheads="1"/>
              </p:cNvSpPr>
              <p:nvPr/>
            </p:nvSpPr>
            <p:spPr bwMode="auto">
              <a:xfrm>
                <a:off x="3436" y="2240"/>
                <a:ext cx="71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de-DE" sz="1600">
                    <a:latin typeface="Arial" charset="0"/>
                  </a:rPr>
                  <a:t>U-WV</a:t>
                </a:r>
                <a:r>
                  <a:rPr lang="de-DE" sz="1600" baseline="30000">
                    <a:latin typeface="Arial" charset="0"/>
                  </a:rPr>
                  <a:t>-1</a:t>
                </a:r>
                <a:r>
                  <a:rPr lang="de-DE" sz="1600">
                    <a:latin typeface="Arial" charset="0"/>
                  </a:rPr>
                  <a:t>W</a:t>
                </a:r>
                <a:r>
                  <a:rPr lang="de-DE" sz="1600" baseline="30000">
                    <a:latin typeface="Arial" charset="0"/>
                  </a:rPr>
                  <a:t>T</a:t>
                </a:r>
                <a:endParaRPr lang="en-GB" sz="1600">
                  <a:latin typeface="Arial" charset="0"/>
                </a:endParaRPr>
              </a:p>
            </p:txBody>
          </p:sp>
        </p:grpSp>
        <p:graphicFrame>
          <p:nvGraphicFramePr>
            <p:cNvPr id="644134" name="Object 38"/>
            <p:cNvGraphicFramePr>
              <a:graphicFrameLocks noChangeAspect="1"/>
            </p:cNvGraphicFramePr>
            <p:nvPr/>
          </p:nvGraphicFramePr>
          <p:xfrm>
            <a:off x="1663" y="2282"/>
            <a:ext cx="1370" cy="454"/>
          </p:xfrm>
          <a:graphic>
            <a:graphicData uri="http://schemas.openxmlformats.org/presentationml/2006/ole">
              <p:oleObj spid="_x0000_s920578" name="Equation" r:id="rId3" imgW="1231560" imgH="406080" progId="Equation.3">
                <p:embed/>
              </p:oleObj>
            </a:graphicData>
          </a:graphic>
        </p:graphicFrame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3133" y="3423"/>
              <a:ext cx="1734" cy="307"/>
              <a:chOff x="655" y="3226"/>
              <a:chExt cx="1734" cy="307"/>
            </a:xfrm>
          </p:grpSpPr>
          <p:sp>
            <p:nvSpPr>
              <p:cNvPr id="644136" name="AutoShape 40"/>
              <p:cNvSpPr>
                <a:spLocks/>
              </p:cNvSpPr>
              <p:nvPr/>
            </p:nvSpPr>
            <p:spPr bwMode="auto">
              <a:xfrm rot="-5400000">
                <a:off x="1246" y="2637"/>
                <a:ext cx="113" cy="1295"/>
              </a:xfrm>
              <a:prstGeom prst="leftBrace">
                <a:avLst>
                  <a:gd name="adj1" fmla="val 95501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37" name="AutoShape 41"/>
              <p:cNvSpPr>
                <a:spLocks/>
              </p:cNvSpPr>
              <p:nvPr/>
            </p:nvSpPr>
            <p:spPr bwMode="auto">
              <a:xfrm rot="-5400000">
                <a:off x="2116" y="3072"/>
                <a:ext cx="120" cy="427"/>
              </a:xfrm>
              <a:prstGeom prst="leftBrace">
                <a:avLst>
                  <a:gd name="adj1" fmla="val 2965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38" name="Text Box 42"/>
              <p:cNvSpPr txBox="1">
                <a:spLocks noChangeArrowheads="1"/>
              </p:cNvSpPr>
              <p:nvPr/>
            </p:nvSpPr>
            <p:spPr bwMode="auto">
              <a:xfrm>
                <a:off x="1079" y="3302"/>
                <a:ext cx="4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de-DE" sz="1800">
                    <a:latin typeface="Arial" charset="0"/>
                  </a:rPr>
                  <a:t>11xm</a:t>
                </a:r>
                <a:endParaRPr lang="en-GB" sz="1800">
                  <a:latin typeface="Arial" charset="0"/>
                </a:endParaRPr>
              </a:p>
            </p:txBody>
          </p:sp>
          <p:sp>
            <p:nvSpPr>
              <p:cNvPr id="644139" name="Text Box 43"/>
              <p:cNvSpPr txBox="1">
                <a:spLocks noChangeArrowheads="1"/>
              </p:cNvSpPr>
              <p:nvPr/>
            </p:nvSpPr>
            <p:spPr bwMode="auto">
              <a:xfrm>
                <a:off x="1996" y="3301"/>
                <a:ext cx="34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800">
                    <a:latin typeface="Arial" charset="0"/>
                  </a:rPr>
                  <a:t>3xn</a:t>
                </a:r>
                <a:endParaRPr lang="en-GB" sz="1600">
                  <a:latin typeface="Arial" charset="0"/>
                </a:endParaRPr>
              </a:p>
            </p:txBody>
          </p:sp>
        </p:grpSp>
      </p:grpSp>
      <p:sp>
        <p:nvSpPr>
          <p:cNvPr id="644140" name="Rectangle 44"/>
          <p:cNvSpPr>
            <a:spLocks noChangeArrowheads="1"/>
          </p:cNvSpPr>
          <p:nvPr/>
        </p:nvSpPr>
        <p:spPr bwMode="auto">
          <a:xfrm>
            <a:off x="274638" y="4525963"/>
            <a:ext cx="443865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9A5A5"/>
              </a:buClr>
              <a:buSzPct val="120000"/>
            </a:pPr>
            <a:r>
              <a:rPr lang="de-DE" sz="2700">
                <a:latin typeface="Arial" charset="0"/>
              </a:rPr>
              <a:t>	</a:t>
            </a:r>
            <a:r>
              <a:rPr lang="de-DE" sz="2100">
                <a:latin typeface="Arial" charset="0"/>
              </a:rPr>
              <a:t>Allows much more efficient computations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9A5A5"/>
              </a:buClr>
              <a:buSzPct val="120000"/>
            </a:pPr>
            <a:r>
              <a:rPr lang="de-DE" sz="1600">
                <a:solidFill>
                  <a:srgbClr val="FFFF99"/>
                </a:solidFill>
                <a:latin typeface="Arial" charset="0"/>
              </a:rPr>
              <a:t>      </a:t>
            </a:r>
            <a:r>
              <a:rPr lang="de-DE" sz="1600">
                <a:solidFill>
                  <a:srgbClr val="FF6600"/>
                </a:solidFill>
                <a:latin typeface="Arial" charset="0"/>
              </a:rPr>
              <a:t>e.g. 100 views,10000 points,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9A5A5"/>
              </a:buClr>
              <a:buSzPct val="120000"/>
            </a:pPr>
            <a:r>
              <a:rPr lang="de-DE" sz="1600">
                <a:solidFill>
                  <a:srgbClr val="FF6600"/>
                </a:solidFill>
                <a:latin typeface="Arial" charset="0"/>
              </a:rPr>
              <a:t>             solve </a:t>
            </a:r>
            <a:r>
              <a:rPr lang="de-DE" sz="1600">
                <a:solidFill>
                  <a:srgbClr val="FF6600"/>
                </a:solidFill>
                <a:latin typeface="Arial" charset="0"/>
                <a:sym typeface="Symbol" pitchFamily="18" charset="2"/>
              </a:rPr>
              <a:t></a:t>
            </a:r>
            <a:r>
              <a:rPr lang="de-DE" sz="1600">
                <a:solidFill>
                  <a:srgbClr val="FF6600"/>
                </a:solidFill>
                <a:latin typeface="Arial" charset="0"/>
              </a:rPr>
              <a:t>1000x1000, not </a:t>
            </a:r>
            <a:r>
              <a:rPr lang="de-DE" sz="1600">
                <a:solidFill>
                  <a:srgbClr val="FF6600"/>
                </a:solidFill>
                <a:latin typeface="Arial" charset="0"/>
                <a:sym typeface="Symbol" pitchFamily="18" charset="2"/>
              </a:rPr>
              <a:t>30000x30000</a:t>
            </a:r>
            <a:endParaRPr lang="en-GB" sz="1600">
              <a:solidFill>
                <a:srgbClr val="FF6600"/>
              </a:solidFill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9A5A5"/>
              </a:buClr>
              <a:buSzPct val="120000"/>
            </a:pPr>
            <a:endParaRPr lang="en-GB" sz="220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5462588" y="2697163"/>
            <a:ext cx="2052637" cy="2052637"/>
            <a:chOff x="3441" y="1699"/>
            <a:chExt cx="1293" cy="1293"/>
          </a:xfrm>
        </p:grpSpPr>
        <p:sp>
          <p:nvSpPr>
            <p:cNvPr id="644142" name="Rectangle 46"/>
            <p:cNvSpPr>
              <a:spLocks noChangeArrowheads="1"/>
            </p:cNvSpPr>
            <p:nvPr/>
          </p:nvSpPr>
          <p:spPr bwMode="auto">
            <a:xfrm>
              <a:off x="3441" y="2558"/>
              <a:ext cx="434" cy="4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43" name="Rectangle 47"/>
            <p:cNvSpPr>
              <a:spLocks noChangeArrowheads="1"/>
            </p:cNvSpPr>
            <p:nvPr/>
          </p:nvSpPr>
          <p:spPr bwMode="auto">
            <a:xfrm>
              <a:off x="4308" y="1699"/>
              <a:ext cx="426" cy="4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4144" name="Rectangle 48"/>
          <p:cNvSpPr>
            <a:spLocks noChangeArrowheads="1"/>
          </p:cNvSpPr>
          <p:nvPr/>
        </p:nvSpPr>
        <p:spPr bwMode="auto">
          <a:xfrm>
            <a:off x="263525" y="6007100"/>
            <a:ext cx="44386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9A5A5"/>
              </a:buClr>
              <a:buSzPct val="120000"/>
            </a:pPr>
            <a:r>
              <a:rPr lang="de-DE" sz="2100">
                <a:latin typeface="Arial" charset="0"/>
              </a:rPr>
              <a:t>	Often still band diagonal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9A5A5"/>
              </a:buClr>
              <a:buSzPct val="120000"/>
            </a:pPr>
            <a:r>
              <a:rPr lang="de-DE" sz="1600">
                <a:solidFill>
                  <a:srgbClr val="FF6600"/>
                </a:solidFill>
                <a:latin typeface="Arial" charset="0"/>
              </a:rPr>
              <a:t>	use sparse linear algebra algorithms </a:t>
            </a:r>
            <a:endParaRPr lang="en-GB" sz="2200">
              <a:solidFill>
                <a:srgbClr val="FF66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4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44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Sparse bundle adjustment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/>
              <a:t>normal equations:</a:t>
            </a:r>
          </a:p>
        </p:txBody>
      </p:sp>
      <p:pic>
        <p:nvPicPr>
          <p:cNvPr id="64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1363" y="2514600"/>
            <a:ext cx="2171700" cy="819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4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6888" y="3794125"/>
            <a:ext cx="7377112" cy="771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4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75" y="2514600"/>
            <a:ext cx="4638675" cy="828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45127" name="Rectangle 7"/>
          <p:cNvSpPr>
            <a:spLocks noChangeArrowheads="1"/>
          </p:cNvSpPr>
          <p:nvPr/>
        </p:nvSpPr>
        <p:spPr bwMode="auto">
          <a:xfrm>
            <a:off x="1736725" y="3336925"/>
            <a:ext cx="38481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6600"/>
              </a:buClr>
            </a:pPr>
            <a:r>
              <a:rPr lang="en-US">
                <a:latin typeface="Arial" charset="0"/>
              </a:rPr>
              <a:t>modified normal equations:</a:t>
            </a:r>
          </a:p>
        </p:txBody>
      </p:sp>
      <p:pic>
        <p:nvPicPr>
          <p:cNvPr id="64512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11363" y="5257800"/>
            <a:ext cx="6067425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4512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3925" y="5807075"/>
            <a:ext cx="4229100" cy="619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45130" name="Rectangle 10"/>
          <p:cNvSpPr>
            <a:spLocks noChangeArrowheads="1"/>
          </p:cNvSpPr>
          <p:nvPr/>
        </p:nvSpPr>
        <p:spPr bwMode="auto">
          <a:xfrm>
            <a:off x="1736725" y="4708525"/>
            <a:ext cx="26241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6600"/>
              </a:buClr>
            </a:pPr>
            <a:r>
              <a:rPr lang="en-US">
                <a:latin typeface="Arial" charset="0"/>
              </a:rPr>
              <a:t>solve in two parts: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Sparse bundle adjustment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Covariance estimation</a:t>
            </a:r>
          </a:p>
        </p:txBody>
      </p:sp>
      <p:graphicFrame>
        <p:nvGraphicFramePr>
          <p:cNvPr id="646148" name="Object 4"/>
          <p:cNvGraphicFramePr>
            <a:graphicFrameLocks noChangeAspect="1"/>
          </p:cNvGraphicFramePr>
          <p:nvPr/>
        </p:nvGraphicFramePr>
        <p:xfrm>
          <a:off x="6858000" y="3336925"/>
          <a:ext cx="1660525" cy="520700"/>
        </p:xfrm>
        <a:graphic>
          <a:graphicData uri="http://schemas.openxmlformats.org/presentationml/2006/ole">
            <p:oleObj spid="_x0000_s921602" name="Equation" r:id="rId4" imgW="647640" imgH="203040" progId="Equation.3">
              <p:embed/>
            </p:oleObj>
          </a:graphicData>
        </a:graphic>
      </p:graphicFrame>
      <p:graphicFrame>
        <p:nvGraphicFramePr>
          <p:cNvPr id="646149" name="Object 5"/>
          <p:cNvGraphicFramePr>
            <a:graphicFrameLocks noChangeAspect="1"/>
          </p:cNvGraphicFramePr>
          <p:nvPr/>
        </p:nvGraphicFramePr>
        <p:xfrm>
          <a:off x="2560638" y="2697163"/>
          <a:ext cx="3189287" cy="1238250"/>
        </p:xfrm>
        <a:graphic>
          <a:graphicData uri="http://schemas.openxmlformats.org/presentationml/2006/ole">
            <p:oleObj spid="_x0000_s921603" name="Equation" r:id="rId5" imgW="1244520" imgH="482400" progId="Equation.3">
              <p:embed/>
            </p:oleObj>
          </a:graphicData>
        </a:graphic>
      </p:graphicFrame>
      <p:graphicFrame>
        <p:nvGraphicFramePr>
          <p:cNvPr id="646150" name="Object 6"/>
          <p:cNvGraphicFramePr>
            <a:graphicFrameLocks noChangeAspect="1"/>
          </p:cNvGraphicFramePr>
          <p:nvPr/>
        </p:nvGraphicFramePr>
        <p:xfrm>
          <a:off x="2560638" y="4251325"/>
          <a:ext cx="2049462" cy="587375"/>
        </p:xfrm>
        <a:graphic>
          <a:graphicData uri="http://schemas.openxmlformats.org/presentationml/2006/ole">
            <p:oleObj spid="_x0000_s921604" name="Equation" r:id="rId6" imgW="7999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On-line structure from motion and </a:t>
            </a:r>
            <a:r>
              <a:rPr lang="en-US" dirty="0" err="1" smtClean="0"/>
              <a:t>SLaM</a:t>
            </a:r>
            <a:r>
              <a:rPr lang="en-US" dirty="0" smtClean="0"/>
              <a:t> (Simultaneous Localization and Mapping)</a:t>
            </a:r>
          </a:p>
          <a:p>
            <a:pPr lvl="1"/>
            <a:r>
              <a:rPr lang="en-US" dirty="0" err="1" smtClean="0"/>
              <a:t>Kalman</a:t>
            </a:r>
            <a:r>
              <a:rPr lang="en-US" dirty="0" smtClean="0"/>
              <a:t> filter (linear)</a:t>
            </a:r>
          </a:p>
          <a:p>
            <a:pPr lvl="1"/>
            <a:r>
              <a:rPr lang="en-US" dirty="0" smtClean="0"/>
              <a:t>Particle filters (non-linear)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scale structure from motion</a:t>
            </a:r>
          </a:p>
          <a:p>
            <a:pPr lvl="1"/>
            <a:r>
              <a:rPr lang="en-US" dirty="0" smtClean="0"/>
              <a:t>Complete building</a:t>
            </a:r>
          </a:p>
          <a:p>
            <a:pPr lvl="1"/>
            <a:r>
              <a:rPr lang="en-US" dirty="0" smtClean="0"/>
              <a:t>Complete city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547260"/>
            <a:ext cx="7239000" cy="1143000"/>
          </a:xfrm>
        </p:spPr>
        <p:txBody>
          <a:bodyPr/>
          <a:lstStyle/>
          <a:p>
            <a:r>
              <a:rPr lang="en-US" dirty="0"/>
              <a:t>Next class: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Multi-View Geometry </a:t>
            </a:r>
            <a:br>
              <a:rPr lang="en-US" dirty="0" smtClean="0"/>
            </a:br>
            <a:r>
              <a:rPr lang="en-US" dirty="0" smtClean="0"/>
              <a:t>and Self-Calibration</a:t>
            </a:r>
            <a:endParaRPr lang="en-US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4834" y="2416320"/>
            <a:ext cx="6083048" cy="302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5668963" cy="647700"/>
          </a:xfrm>
        </p:spPr>
        <p:txBody>
          <a:bodyPr/>
          <a:lstStyle/>
          <a:p>
            <a:pPr algn="l"/>
            <a:r>
              <a:rPr lang="en-US" sz="3600"/>
              <a:t>Affine camera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195388"/>
            <a:ext cx="7104063" cy="2068512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The affine projection equations are </a:t>
            </a:r>
          </a:p>
          <a:p>
            <a:endParaRPr lang="en-US" sz="2400"/>
          </a:p>
        </p:txBody>
      </p:sp>
      <p:graphicFrame>
        <p:nvGraphicFramePr>
          <p:cNvPr id="595972" name="Object 4"/>
          <p:cNvGraphicFramePr>
            <a:graphicFrameLocks noChangeAspect="1"/>
          </p:cNvGraphicFramePr>
          <p:nvPr/>
        </p:nvGraphicFramePr>
        <p:xfrm>
          <a:off x="5038725" y="1816100"/>
          <a:ext cx="2117725" cy="1647825"/>
        </p:xfrm>
        <a:graphic>
          <a:graphicData uri="http://schemas.openxmlformats.org/presentationml/2006/ole">
            <p:oleObj spid="_x0000_s903170" name="Equation" r:id="rId4" imgW="1143000" imgH="888840" progId="Equation.3">
              <p:embed/>
            </p:oleObj>
          </a:graphicData>
        </a:graphic>
      </p:graphicFrame>
      <p:graphicFrame>
        <p:nvGraphicFramePr>
          <p:cNvPr id="595973" name="Object 5"/>
          <p:cNvGraphicFramePr>
            <a:graphicFrameLocks noChangeAspect="1"/>
          </p:cNvGraphicFramePr>
          <p:nvPr/>
        </p:nvGraphicFramePr>
        <p:xfrm>
          <a:off x="2368550" y="1781175"/>
          <a:ext cx="2330450" cy="1647825"/>
        </p:xfrm>
        <a:graphic>
          <a:graphicData uri="http://schemas.openxmlformats.org/presentationml/2006/ole">
            <p:oleObj spid="_x0000_s903171" name="Equation" r:id="rId5" imgW="1257120" imgH="888840" progId="Equation.3">
              <p:embed/>
            </p:oleObj>
          </a:graphicData>
        </a:graphic>
      </p:graphicFrame>
      <p:graphicFrame>
        <p:nvGraphicFramePr>
          <p:cNvPr id="595974" name="Object 6"/>
          <p:cNvGraphicFramePr>
            <a:graphicFrameLocks noChangeAspect="1"/>
          </p:cNvGraphicFramePr>
          <p:nvPr/>
        </p:nvGraphicFramePr>
        <p:xfrm>
          <a:off x="2322513" y="3411538"/>
          <a:ext cx="3624262" cy="1317625"/>
        </p:xfrm>
        <a:graphic>
          <a:graphicData uri="http://schemas.openxmlformats.org/presentationml/2006/ole">
            <p:oleObj spid="_x0000_s903172" name="Equation" r:id="rId6" imgW="1955520" imgH="711000" progId="Equation.3">
              <p:embed/>
            </p:oleObj>
          </a:graphicData>
        </a:graphic>
      </p:graphicFrame>
      <p:sp>
        <p:nvSpPr>
          <p:cNvPr id="595975" name="Text Box 7"/>
          <p:cNvSpPr txBox="1">
            <a:spLocks noChangeArrowheads="1"/>
          </p:cNvSpPr>
          <p:nvPr/>
        </p:nvSpPr>
        <p:spPr bwMode="auto">
          <a:xfrm>
            <a:off x="1957388" y="4881563"/>
            <a:ext cx="71866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how to find the origin? or for that matter a 3D reference point? </a:t>
            </a:r>
          </a:p>
        </p:txBody>
      </p:sp>
      <p:sp>
        <p:nvSpPr>
          <p:cNvPr id="595976" name="Text Box 8"/>
          <p:cNvSpPr txBox="1">
            <a:spLocks noChangeArrowheads="1"/>
          </p:cNvSpPr>
          <p:nvPr/>
        </p:nvSpPr>
        <p:spPr bwMode="auto">
          <a:xfrm>
            <a:off x="1957388" y="5376863"/>
            <a:ext cx="50339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latin typeface="Arial" charset="0"/>
              </a:rPr>
              <a:t>affine projection preserves center of gravity</a:t>
            </a:r>
          </a:p>
        </p:txBody>
      </p:sp>
      <p:graphicFrame>
        <p:nvGraphicFramePr>
          <p:cNvPr id="595977" name="Object 9"/>
          <p:cNvGraphicFramePr>
            <a:graphicFrameLocks noChangeAspect="1"/>
          </p:cNvGraphicFramePr>
          <p:nvPr/>
        </p:nvGraphicFramePr>
        <p:xfrm>
          <a:off x="2641600" y="5862638"/>
          <a:ext cx="1835150" cy="635000"/>
        </p:xfrm>
        <a:graphic>
          <a:graphicData uri="http://schemas.openxmlformats.org/presentationml/2006/ole">
            <p:oleObj spid="_x0000_s903173" name="Equation" r:id="rId7" imgW="990360" imgH="342720" progId="Equation.3">
              <p:embed/>
            </p:oleObj>
          </a:graphicData>
        </a:graphic>
      </p:graphicFrame>
      <p:graphicFrame>
        <p:nvGraphicFramePr>
          <p:cNvPr id="595978" name="Object 10"/>
          <p:cNvGraphicFramePr>
            <a:graphicFrameLocks noChangeAspect="1"/>
          </p:cNvGraphicFramePr>
          <p:nvPr/>
        </p:nvGraphicFramePr>
        <p:xfrm>
          <a:off x="4864100" y="5842000"/>
          <a:ext cx="1882775" cy="635000"/>
        </p:xfrm>
        <a:graphic>
          <a:graphicData uri="http://schemas.openxmlformats.org/presentationml/2006/ole">
            <p:oleObj spid="_x0000_s903174" name="Equation" r:id="rId8" imgW="1015920" imgH="34272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9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9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5" grpId="0"/>
      <p:bldP spid="5959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5668963" cy="647700"/>
          </a:xfrm>
        </p:spPr>
        <p:txBody>
          <a:bodyPr/>
          <a:lstStyle/>
          <a:p>
            <a:pPr algn="l"/>
            <a:r>
              <a:rPr lang="en-US" sz="3600"/>
              <a:t>Orthographic factorization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195388"/>
            <a:ext cx="7104063" cy="2068512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The ortographic projection equations are </a:t>
            </a:r>
          </a:p>
          <a:p>
            <a:endParaRPr lang="en-US" sz="2400"/>
          </a:p>
          <a:p>
            <a:pPr>
              <a:buFontTx/>
              <a:buNone/>
            </a:pPr>
            <a:r>
              <a:rPr lang="en-US" sz="2400"/>
              <a:t>where </a:t>
            </a:r>
          </a:p>
        </p:txBody>
      </p:sp>
      <p:graphicFrame>
        <p:nvGraphicFramePr>
          <p:cNvPr id="596996" name="Object 4"/>
          <p:cNvGraphicFramePr>
            <a:graphicFrameLocks noChangeAspect="1"/>
          </p:cNvGraphicFramePr>
          <p:nvPr/>
        </p:nvGraphicFramePr>
        <p:xfrm>
          <a:off x="2846388" y="1654175"/>
          <a:ext cx="4770437" cy="658813"/>
        </p:xfrm>
        <a:graphic>
          <a:graphicData uri="http://schemas.openxmlformats.org/presentationml/2006/ole">
            <p:oleObj spid="_x0000_s904194" name="Equation" r:id="rId4" imgW="1841400" imgH="25380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62138" y="3497263"/>
            <a:ext cx="7281862" cy="2573337"/>
            <a:chOff x="1173" y="2315"/>
            <a:chExt cx="4587" cy="162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173" y="2315"/>
              <a:ext cx="4587" cy="1621"/>
              <a:chOff x="1173" y="2315"/>
              <a:chExt cx="4587" cy="1621"/>
            </a:xfrm>
          </p:grpSpPr>
          <p:sp>
            <p:nvSpPr>
              <p:cNvPr id="596999" name="Rectangle 7"/>
              <p:cNvSpPr>
                <a:spLocks noChangeArrowheads="1"/>
              </p:cNvSpPr>
              <p:nvPr/>
            </p:nvSpPr>
            <p:spPr bwMode="auto">
              <a:xfrm>
                <a:off x="1173" y="2315"/>
                <a:ext cx="4475" cy="1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>
                  <a:buClr>
                    <a:srgbClr val="FF6600"/>
                  </a:buClr>
                </a:pPr>
                <a:r>
                  <a:rPr lang="en-US">
                    <a:latin typeface="Tahoma" pitchFamily="34" charset="0"/>
                  </a:rPr>
                  <a:t>All equations can be collected for all </a:t>
                </a:r>
                <a:r>
                  <a:rPr lang="en-US" i="1"/>
                  <a:t>i</a:t>
                </a:r>
                <a:r>
                  <a:rPr lang="en-US">
                    <a:latin typeface="Tahoma" pitchFamily="34" charset="0"/>
                  </a:rPr>
                  <a:t> and </a:t>
                </a:r>
                <a:r>
                  <a:rPr lang="en-US" i="1"/>
                  <a:t>j</a:t>
                </a:r>
              </a:p>
              <a:p>
                <a:pPr marL="342900" indent="-342900">
                  <a:buClr>
                    <a:srgbClr val="FF6600"/>
                  </a:buClr>
                  <a:buFontTx/>
                  <a:buChar char="•"/>
                </a:pPr>
                <a:endParaRPr lang="en-US">
                  <a:latin typeface="Tahoma" pitchFamily="34" charset="0"/>
                </a:endParaRPr>
              </a:p>
              <a:p>
                <a:pPr marL="342900" indent="-342900">
                  <a:buClr>
                    <a:srgbClr val="FF6600"/>
                  </a:buClr>
                </a:pPr>
                <a:r>
                  <a:rPr lang="en-US">
                    <a:latin typeface="Tahoma" pitchFamily="34" charset="0"/>
                  </a:rPr>
                  <a:t>where</a:t>
                </a:r>
              </a:p>
            </p:txBody>
          </p:sp>
          <p:graphicFrame>
            <p:nvGraphicFramePr>
              <p:cNvPr id="597000" name="Object 8"/>
              <p:cNvGraphicFramePr>
                <a:graphicFrameLocks noChangeAspect="1"/>
              </p:cNvGraphicFramePr>
              <p:nvPr/>
            </p:nvGraphicFramePr>
            <p:xfrm>
              <a:off x="1491" y="2822"/>
              <a:ext cx="4269" cy="1114"/>
            </p:xfrm>
            <a:graphic>
              <a:graphicData uri="http://schemas.openxmlformats.org/presentationml/2006/ole">
                <p:oleObj spid="_x0000_s904197" name="Equation" r:id="rId5" imgW="3797280" imgH="990360" progId="Equation.3">
                  <p:embed/>
                </p:oleObj>
              </a:graphicData>
            </a:graphic>
          </p:graphicFrame>
        </p:grpSp>
        <p:graphicFrame>
          <p:nvGraphicFramePr>
            <p:cNvPr id="597001" name="Object 9"/>
            <p:cNvGraphicFramePr>
              <a:graphicFrameLocks noChangeAspect="1"/>
            </p:cNvGraphicFramePr>
            <p:nvPr/>
          </p:nvGraphicFramePr>
          <p:xfrm>
            <a:off x="2392" y="2547"/>
            <a:ext cx="974" cy="311"/>
          </p:xfrm>
          <a:graphic>
            <a:graphicData uri="http://schemas.openxmlformats.org/presentationml/2006/ole">
              <p:oleObj spid="_x0000_s904196" name="Equation" r:id="rId6" imgW="596880" imgH="190440" progId="Equation.3">
                <p:embed/>
              </p:oleObj>
            </a:graphicData>
          </a:graphic>
        </p:graphicFrame>
      </p:grpSp>
      <p:graphicFrame>
        <p:nvGraphicFramePr>
          <p:cNvPr id="597002" name="Object 10"/>
          <p:cNvGraphicFramePr>
            <a:graphicFrameLocks noChangeAspect="1"/>
          </p:cNvGraphicFramePr>
          <p:nvPr/>
        </p:nvGraphicFramePr>
        <p:xfrm>
          <a:off x="2825750" y="2249488"/>
          <a:ext cx="3978275" cy="1317625"/>
        </p:xfrm>
        <a:graphic>
          <a:graphicData uri="http://schemas.openxmlformats.org/presentationml/2006/ole">
            <p:oleObj spid="_x0000_s904195" name="Equation" r:id="rId7" imgW="2145960" imgH="711000" progId="Equation.3">
              <p:embed/>
            </p:oleObj>
          </a:graphicData>
        </a:graphic>
      </p:graphicFrame>
      <p:sp>
        <p:nvSpPr>
          <p:cNvPr id="597003" name="Rectangle 11"/>
          <p:cNvSpPr>
            <a:spLocks noChangeArrowheads="1"/>
          </p:cNvSpPr>
          <p:nvPr/>
        </p:nvSpPr>
        <p:spPr bwMode="auto">
          <a:xfrm>
            <a:off x="1724025" y="6035675"/>
            <a:ext cx="7419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CC0000"/>
                </a:solidFill>
                <a:latin typeface="Arial" charset="0"/>
              </a:rPr>
              <a:t>Note that </a:t>
            </a:r>
            <a:r>
              <a:rPr lang="en-US" b="1">
                <a:solidFill>
                  <a:srgbClr val="CC0000"/>
                </a:solidFill>
              </a:rPr>
              <a:t>P</a:t>
            </a:r>
            <a:r>
              <a:rPr lang="en-US" sz="2000">
                <a:solidFill>
                  <a:srgbClr val="CC0000"/>
                </a:solidFill>
                <a:latin typeface="Arial" charset="0"/>
              </a:rPr>
              <a:t> and </a:t>
            </a:r>
            <a:r>
              <a:rPr lang="en-US" b="1">
                <a:solidFill>
                  <a:srgbClr val="CC0000"/>
                </a:solidFill>
              </a:rPr>
              <a:t>M</a:t>
            </a:r>
            <a:r>
              <a:rPr lang="en-US" sz="2000">
                <a:solidFill>
                  <a:srgbClr val="CC0000"/>
                </a:solidFill>
                <a:latin typeface="Arial" charset="0"/>
              </a:rPr>
              <a:t> are resp. 2</a:t>
            </a:r>
            <a:r>
              <a:rPr lang="en-US" i="1">
                <a:solidFill>
                  <a:srgbClr val="CC0000"/>
                </a:solidFill>
              </a:rPr>
              <a:t>m</a:t>
            </a:r>
            <a:r>
              <a:rPr lang="en-US" sz="2000">
                <a:solidFill>
                  <a:srgbClr val="CC0000"/>
                </a:solidFill>
                <a:latin typeface="Arial" charset="0"/>
              </a:rPr>
              <a:t>x3 and 3x</a:t>
            </a:r>
            <a:r>
              <a:rPr lang="en-US" i="1">
                <a:solidFill>
                  <a:srgbClr val="CC0000"/>
                </a:solidFill>
              </a:rPr>
              <a:t>n</a:t>
            </a:r>
            <a:r>
              <a:rPr lang="en-US" sz="2000">
                <a:solidFill>
                  <a:srgbClr val="CC0000"/>
                </a:solidFill>
                <a:latin typeface="Arial" charset="0"/>
              </a:rPr>
              <a:t> matrices and therefore the rank of </a:t>
            </a:r>
            <a:r>
              <a:rPr lang="en-US" b="1">
                <a:solidFill>
                  <a:srgbClr val="CC0000"/>
                </a:solidFill>
              </a:rPr>
              <a:t>m</a:t>
            </a:r>
            <a:r>
              <a:rPr lang="en-US" sz="2000">
                <a:solidFill>
                  <a:srgbClr val="CC0000"/>
                </a:solidFill>
                <a:latin typeface="Arial" charset="0"/>
              </a:rPr>
              <a:t> is at most 3</a:t>
            </a:r>
            <a:endParaRPr lang="en-US" sz="2000" i="1">
              <a:solidFill>
                <a:srgbClr val="CC0000"/>
              </a:solidFill>
            </a:endParaRPr>
          </a:p>
        </p:txBody>
      </p:sp>
      <p:sp>
        <p:nvSpPr>
          <p:cNvPr id="597004" name="Text Box 12"/>
          <p:cNvSpPr txBox="1">
            <a:spLocks noChangeArrowheads="1"/>
          </p:cNvSpPr>
          <p:nvPr/>
        </p:nvSpPr>
        <p:spPr bwMode="auto">
          <a:xfrm>
            <a:off x="6672263" y="836613"/>
            <a:ext cx="2471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6600"/>
                </a:solidFill>
                <a:latin typeface="Arial" charset="0"/>
              </a:rPr>
              <a:t>(Tomasi Kanade’92)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0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Orthographic factorization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295400"/>
            <a:ext cx="7080250" cy="178435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Factorize </a:t>
            </a:r>
            <a:r>
              <a:rPr lang="en-US" sz="2800" b="1">
                <a:latin typeface="Times New Roman" pitchFamily="18" charset="0"/>
              </a:rPr>
              <a:t>m</a:t>
            </a:r>
            <a:r>
              <a:rPr lang="en-US" sz="2400"/>
              <a:t> through singular value decomposition</a:t>
            </a:r>
          </a:p>
          <a:p>
            <a:endParaRPr lang="en-US" sz="2400"/>
          </a:p>
          <a:p>
            <a:pPr>
              <a:buFontTx/>
              <a:buNone/>
            </a:pPr>
            <a:r>
              <a:rPr lang="en-US" sz="2400"/>
              <a:t>An affine reconstruction is obtained as follows</a:t>
            </a:r>
          </a:p>
        </p:txBody>
      </p:sp>
      <p:graphicFrame>
        <p:nvGraphicFramePr>
          <p:cNvPr id="598020" name="Object 4"/>
          <p:cNvGraphicFramePr>
            <a:graphicFrameLocks noChangeAspect="1"/>
          </p:cNvGraphicFramePr>
          <p:nvPr/>
        </p:nvGraphicFramePr>
        <p:xfrm>
          <a:off x="2528888" y="1776413"/>
          <a:ext cx="1874837" cy="527050"/>
        </p:xfrm>
        <a:graphic>
          <a:graphicData uri="http://schemas.openxmlformats.org/presentationml/2006/ole">
            <p:oleObj spid="_x0000_s905218" name="Equation" r:id="rId5" imgW="723600" imgH="203040" progId="Equation.3">
              <p:embed/>
            </p:oleObj>
          </a:graphicData>
        </a:graphic>
      </p:graphicFrame>
      <p:graphicFrame>
        <p:nvGraphicFramePr>
          <p:cNvPr id="598021" name="Object 5"/>
          <p:cNvGraphicFramePr>
            <a:graphicFrameLocks noChangeAspect="1"/>
          </p:cNvGraphicFramePr>
          <p:nvPr/>
        </p:nvGraphicFramePr>
        <p:xfrm>
          <a:off x="2559050" y="2616200"/>
          <a:ext cx="2697163" cy="627063"/>
        </p:xfrm>
        <a:graphic>
          <a:graphicData uri="http://schemas.openxmlformats.org/presentationml/2006/ole">
            <p:oleObj spid="_x0000_s905219" name="Equation" r:id="rId6" imgW="1041120" imgH="241200" progId="Equation.3">
              <p:embed/>
            </p:oleObj>
          </a:graphicData>
        </a:graphic>
      </p:graphicFrame>
      <p:sp>
        <p:nvSpPr>
          <p:cNvPr id="598022" name="Text Box 6"/>
          <p:cNvSpPr txBox="1">
            <a:spLocks noChangeArrowheads="1"/>
          </p:cNvSpPr>
          <p:nvPr/>
        </p:nvSpPr>
        <p:spPr bwMode="auto">
          <a:xfrm>
            <a:off x="6672263" y="1127125"/>
            <a:ext cx="2471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6600"/>
                </a:solidFill>
                <a:latin typeface="Arial" charset="0"/>
              </a:rPr>
              <a:t>(Tomasi Kanade’92)</a:t>
            </a:r>
          </a:p>
        </p:txBody>
      </p:sp>
      <p:graphicFrame>
        <p:nvGraphicFramePr>
          <p:cNvPr id="598023" name="Object 7"/>
          <p:cNvGraphicFramePr>
            <a:graphicFrameLocks noChangeAspect="1"/>
          </p:cNvGraphicFramePr>
          <p:nvPr/>
        </p:nvGraphicFramePr>
        <p:xfrm>
          <a:off x="2220913" y="4092575"/>
          <a:ext cx="5713412" cy="1633538"/>
        </p:xfrm>
        <a:graphic>
          <a:graphicData uri="http://schemas.openxmlformats.org/presentationml/2006/ole">
            <p:oleObj spid="_x0000_s905220" name="Equation" r:id="rId7" imgW="3200400" imgH="914400" progId="Equation.3">
              <p:embed/>
            </p:oleObj>
          </a:graphicData>
        </a:graphic>
      </p:graphicFrame>
      <p:sp>
        <p:nvSpPr>
          <p:cNvPr id="598024" name="Rectangle 8"/>
          <p:cNvSpPr>
            <a:spLocks noChangeArrowheads="1"/>
          </p:cNvSpPr>
          <p:nvPr/>
        </p:nvSpPr>
        <p:spPr bwMode="auto">
          <a:xfrm>
            <a:off x="1822450" y="3541713"/>
            <a:ext cx="57197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6600"/>
              </a:buClr>
            </a:pPr>
            <a:r>
              <a:rPr lang="en-US">
                <a:latin typeface="Tahoma" pitchFamily="34" charset="0"/>
              </a:rPr>
              <a:t>Closest rank-3 approximation yields MLE!</a:t>
            </a:r>
          </a:p>
        </p:txBody>
      </p:sp>
      <p:pic>
        <p:nvPicPr>
          <p:cNvPr id="598027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043238" y="5911850"/>
            <a:ext cx="4532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8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8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98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9042" name="Object 2"/>
          <p:cNvGraphicFramePr>
            <a:graphicFrameLocks noChangeAspect="1"/>
          </p:cNvGraphicFramePr>
          <p:nvPr/>
        </p:nvGraphicFramePr>
        <p:xfrm>
          <a:off x="2474913" y="4406900"/>
          <a:ext cx="2955925" cy="2174875"/>
        </p:xfrm>
        <a:graphic>
          <a:graphicData uri="http://schemas.openxmlformats.org/presentationml/2006/ole">
            <p:oleObj spid="_x0000_s906242" name="Equation" r:id="rId4" imgW="1143000" imgH="838080" progId="Equation.3">
              <p:embed/>
            </p:oleObj>
          </a:graphicData>
        </a:graphic>
      </p:graphicFrame>
      <p:graphicFrame>
        <p:nvGraphicFramePr>
          <p:cNvPr id="599043" name="Object 3"/>
          <p:cNvGraphicFramePr>
            <a:graphicFrameLocks noChangeAspect="1"/>
          </p:cNvGraphicFramePr>
          <p:nvPr/>
        </p:nvGraphicFramePr>
        <p:xfrm>
          <a:off x="2471738" y="4398963"/>
          <a:ext cx="2038350" cy="2176462"/>
        </p:xfrm>
        <a:graphic>
          <a:graphicData uri="http://schemas.openxmlformats.org/presentationml/2006/ole">
            <p:oleObj spid="_x0000_s906243" name="Equation" r:id="rId5" imgW="787320" imgH="838080" progId="Equation.3">
              <p:embed/>
            </p:oleObj>
          </a:graphicData>
        </a:graphic>
      </p:graphicFrame>
      <p:sp>
        <p:nvSpPr>
          <p:cNvPr id="599044" name="Rectangle 4"/>
          <p:cNvSpPr>
            <a:spLocks noChangeArrowheads="1"/>
          </p:cNvSpPr>
          <p:nvPr/>
        </p:nvSpPr>
        <p:spPr bwMode="auto">
          <a:xfrm>
            <a:off x="1814513" y="3175000"/>
            <a:ext cx="70802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</a:pPr>
            <a:r>
              <a:rPr lang="en-US">
                <a:latin typeface="Tahoma" pitchFamily="34" charset="0"/>
              </a:rPr>
              <a:t>A metric reconstruction is obtained as follows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endParaRPr lang="en-US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</a:pPr>
            <a:r>
              <a:rPr lang="en-US">
                <a:latin typeface="Tahoma" pitchFamily="34" charset="0"/>
              </a:rPr>
              <a:t>Where A is computed from </a:t>
            </a:r>
          </a:p>
        </p:txBody>
      </p:sp>
      <p:sp>
        <p:nvSpPr>
          <p:cNvPr id="5990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Orthographic factorization</a:t>
            </a:r>
          </a:p>
        </p:txBody>
      </p:sp>
      <p:sp>
        <p:nvSpPr>
          <p:cNvPr id="5990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828800" y="1295400"/>
            <a:ext cx="7080250" cy="178435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Factorize </a:t>
            </a:r>
            <a:r>
              <a:rPr lang="en-US" sz="2800" b="1">
                <a:latin typeface="Times New Roman" pitchFamily="18" charset="0"/>
              </a:rPr>
              <a:t>m</a:t>
            </a:r>
            <a:r>
              <a:rPr lang="en-US" sz="2400"/>
              <a:t> through singular value decomposition</a:t>
            </a:r>
          </a:p>
          <a:p>
            <a:endParaRPr lang="en-US" sz="2400"/>
          </a:p>
          <a:p>
            <a:pPr>
              <a:buFontTx/>
              <a:buNone/>
            </a:pPr>
            <a:r>
              <a:rPr lang="en-US" sz="2400"/>
              <a:t>An affine reconstruction is obtained as follows</a:t>
            </a:r>
          </a:p>
        </p:txBody>
      </p:sp>
      <p:graphicFrame>
        <p:nvGraphicFramePr>
          <p:cNvPr id="599047" name="Object 7"/>
          <p:cNvGraphicFramePr>
            <a:graphicFrameLocks noChangeAspect="1"/>
          </p:cNvGraphicFramePr>
          <p:nvPr/>
        </p:nvGraphicFramePr>
        <p:xfrm>
          <a:off x="2528888" y="1776413"/>
          <a:ext cx="1874837" cy="527050"/>
        </p:xfrm>
        <a:graphic>
          <a:graphicData uri="http://schemas.openxmlformats.org/presentationml/2006/ole">
            <p:oleObj spid="_x0000_s906244" name="Equation" r:id="rId6" imgW="723600" imgH="203040" progId="Equation.3">
              <p:embed/>
            </p:oleObj>
          </a:graphicData>
        </a:graphic>
      </p:graphicFrame>
      <p:graphicFrame>
        <p:nvGraphicFramePr>
          <p:cNvPr id="599048" name="Object 8"/>
          <p:cNvGraphicFramePr>
            <a:graphicFrameLocks noChangeAspect="1"/>
          </p:cNvGraphicFramePr>
          <p:nvPr/>
        </p:nvGraphicFramePr>
        <p:xfrm>
          <a:off x="2559050" y="2616200"/>
          <a:ext cx="2697163" cy="627063"/>
        </p:xfrm>
        <a:graphic>
          <a:graphicData uri="http://schemas.openxmlformats.org/presentationml/2006/ole">
            <p:oleObj spid="_x0000_s906245" name="Equation" r:id="rId7" imgW="1041120" imgH="241200" progId="Equation.3">
              <p:embed/>
            </p:oleObj>
          </a:graphicData>
        </a:graphic>
      </p:graphicFrame>
      <p:graphicFrame>
        <p:nvGraphicFramePr>
          <p:cNvPr id="599049" name="Object 9"/>
          <p:cNvGraphicFramePr>
            <a:graphicFrameLocks noChangeAspect="1"/>
          </p:cNvGraphicFramePr>
          <p:nvPr/>
        </p:nvGraphicFramePr>
        <p:xfrm>
          <a:off x="2555875" y="3489325"/>
          <a:ext cx="3222625" cy="625475"/>
        </p:xfrm>
        <a:graphic>
          <a:graphicData uri="http://schemas.openxmlformats.org/presentationml/2006/ole">
            <p:oleObj spid="_x0000_s906246" name="Equation" r:id="rId8" imgW="1244520" imgH="241200" progId="Equation.3">
              <p:embed/>
            </p:oleObj>
          </a:graphicData>
        </a:graphic>
      </p:graphicFrame>
      <p:graphicFrame>
        <p:nvGraphicFramePr>
          <p:cNvPr id="599050" name="Object 10"/>
          <p:cNvGraphicFramePr>
            <a:graphicFrameLocks noChangeAspect="1"/>
          </p:cNvGraphicFramePr>
          <p:nvPr/>
        </p:nvGraphicFramePr>
        <p:xfrm>
          <a:off x="2398713" y="4352925"/>
          <a:ext cx="1808162" cy="2174875"/>
        </p:xfrm>
        <a:graphic>
          <a:graphicData uri="http://schemas.openxmlformats.org/presentationml/2006/ole">
            <p:oleObj spid="_x0000_s906247" name="Equation" r:id="rId9" imgW="698400" imgH="838080" progId="Equation.3">
              <p:embed/>
            </p:oleObj>
          </a:graphicData>
        </a:graphic>
      </p:graphicFrame>
      <p:sp>
        <p:nvSpPr>
          <p:cNvPr id="599051" name="Rectangle 11"/>
          <p:cNvSpPr>
            <a:spLocks noChangeArrowheads="1"/>
          </p:cNvSpPr>
          <p:nvPr/>
        </p:nvSpPr>
        <p:spPr bwMode="auto">
          <a:xfrm>
            <a:off x="4708525" y="4522788"/>
            <a:ext cx="3608388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" charset="0"/>
              </a:rPr>
              <a:t>3 linear equations per view on symmetric matrix </a:t>
            </a:r>
            <a:r>
              <a:rPr lang="en-US" b="1">
                <a:solidFill>
                  <a:schemeClr val="accent2"/>
                </a:solidFill>
              </a:rPr>
              <a:t>C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 (6DOF)</a:t>
            </a:r>
          </a:p>
          <a:p>
            <a:pPr eaLnBrk="0" hangingPunct="0">
              <a:spcBef>
                <a:spcPct val="20000"/>
              </a:spcBef>
            </a:pPr>
            <a:endParaRPr lang="en-US" sz="2000">
              <a:solidFill>
                <a:schemeClr val="accent2"/>
              </a:solidFill>
              <a:latin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</a:rPr>
              <a:t>A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 can be obtained from </a:t>
            </a:r>
            <a:r>
              <a:rPr lang="en-US" b="1">
                <a:solidFill>
                  <a:schemeClr val="accent2"/>
                </a:solidFill>
              </a:rPr>
              <a:t>C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 through Cholesky factorisation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" charset="0"/>
              </a:rPr>
              <a:t>and inversion</a:t>
            </a:r>
          </a:p>
        </p:txBody>
      </p:sp>
      <p:sp>
        <p:nvSpPr>
          <p:cNvPr id="599052" name="Text Box 12"/>
          <p:cNvSpPr txBox="1">
            <a:spLocks noChangeArrowheads="1"/>
          </p:cNvSpPr>
          <p:nvPr/>
        </p:nvSpPr>
        <p:spPr bwMode="auto">
          <a:xfrm>
            <a:off x="6672263" y="1127125"/>
            <a:ext cx="2471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6600"/>
                </a:solidFill>
                <a:latin typeface="Arial" charset="0"/>
              </a:rPr>
              <a:t>(Tomasi Kanade’92)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99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9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4" grpId="0" autoUpdateAnimBg="0"/>
      <p:bldP spid="59905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600068" name="Text Box 4"/>
          <p:cNvSpPr txBox="1">
            <a:spLocks noChangeArrowheads="1"/>
          </p:cNvSpPr>
          <p:nvPr/>
        </p:nvSpPr>
        <p:spPr bwMode="auto">
          <a:xfrm>
            <a:off x="3825875" y="4827588"/>
            <a:ext cx="2713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FF6600"/>
                </a:solidFill>
                <a:latin typeface="Arial" charset="0"/>
              </a:rPr>
              <a:t>Tomasi Kanade’92,</a:t>
            </a:r>
          </a:p>
          <a:p>
            <a:pPr algn="ctr" eaLnBrk="0" hangingPunct="0"/>
            <a:r>
              <a:rPr lang="en-US" sz="2000">
                <a:solidFill>
                  <a:srgbClr val="FF6600"/>
                </a:solidFill>
                <a:latin typeface="Arial" charset="0"/>
              </a:rPr>
              <a:t>Poelman &amp; Kanade’94</a:t>
            </a:r>
          </a:p>
        </p:txBody>
      </p:sp>
      <p:pic>
        <p:nvPicPr>
          <p:cNvPr id="6" name="house_mo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08218" y="2438399"/>
            <a:ext cx="3352800" cy="228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00"/>
  <p:tag name="DEFAULTHEIGHT" val="4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eft( \sum_{ij} \|{\tt m}_{ij}\|^2 = &#10;\| \bar{\bf m} - &#10;\tilde{\bf P} \tilde{\bf M} \|_{\tt frob} \right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0"/>
  <p:tag name="BOXHEIGHT" val="405"/>
  <p:tag name="BOXFONT" val="10"/>
  <p:tag name="BOXWRAP" val="False"/>
  <p:tag name="WORKAROUNDTRANSPARENCYBUG" val="False"/>
  <p:tag name="ALLOWFONTSUBSTITUTION" val="False"/>
  <p:tag name="BITMAPFORMAT" val="pngmono"/>
  <p:tag name="ORIGWIDTH" val="280"/>
  <p:tag name="PICTUREFILESIZE" val="1300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{\tt x}={\bf P}{\tt X}=&#10;{\bf P}\left[ {\tt X}_1 {\tt X}_2 {\tt X}_3 \right]{\tt x_\Pi}=&#10;\left[ {\bf P}+ {\tt a}{\tt X}_N^\top \right]&#10;\left[ {\tt X}_1 {\tt X}_2 {\tt X}_3 \right]{\tt x_\Pi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0"/>
  <p:tag name="BOXHEIGHT" val="405"/>
  <p:tag name="BOXFONT" val="10"/>
  <p:tag name="BOXWRAP" val="False"/>
  <p:tag name="WORKAROUNDTRANSPARENCYBUG" val="False"/>
  <p:tag name="ALLOWFONTSUBSTITUTION" val="False"/>
  <p:tag name="BITMAPFORMAT" val="pngmono"/>
  <p:tag name="ORIGWIDTH" val="455"/>
  <p:tag name="PICTUREFILESIZE" val="19998"/>
</p:tagLst>
</file>

<file path=ppt/theme/theme1.xml><?xml version="1.0" encoding="utf-8"?>
<a:theme xmlns:a="http://schemas.openxmlformats.org/drawingml/2006/main" name="course01">
  <a:themeElements>
    <a:clrScheme name="course01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B2B2B2"/>
      </a:folHlink>
    </a:clrScheme>
    <a:fontScheme name="course0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rse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rse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course01</Template>
  <TotalTime>8098</TotalTime>
  <Words>1388</Words>
  <Application>Microsoft PowerPoint</Application>
  <PresentationFormat>On-screen Show (4:3)</PresentationFormat>
  <Paragraphs>419</Paragraphs>
  <Slides>47</Slides>
  <Notes>44</Notes>
  <HiddenSlides>0</HiddenSlides>
  <MMClips>7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course01</vt:lpstr>
      <vt:lpstr>Equation</vt:lpstr>
      <vt:lpstr>Structure from motion Class 9</vt:lpstr>
      <vt:lpstr>3D photography course schedule (tentative)</vt:lpstr>
      <vt:lpstr>Today’s class</vt:lpstr>
      <vt:lpstr>Factorization</vt:lpstr>
      <vt:lpstr>Affine camera</vt:lpstr>
      <vt:lpstr>Orthographic factorization</vt:lpstr>
      <vt:lpstr>Orthographic factorization</vt:lpstr>
      <vt:lpstr>Orthographic factorization</vt:lpstr>
      <vt:lpstr>Examples</vt:lpstr>
      <vt:lpstr>Examples</vt:lpstr>
      <vt:lpstr>Examples</vt:lpstr>
      <vt:lpstr>Examples</vt:lpstr>
      <vt:lpstr>Perspective factorization</vt:lpstr>
      <vt:lpstr>Perspective factorization</vt:lpstr>
      <vt:lpstr>Perspective factorization algorithm</vt:lpstr>
      <vt:lpstr>Iterative perspective factorization</vt:lpstr>
      <vt:lpstr>Further Factorization work</vt:lpstr>
      <vt:lpstr>practical structure and motion recovery from images</vt:lpstr>
      <vt:lpstr>Sequential Structure and Motion Computation</vt:lpstr>
      <vt:lpstr>Computation of initial  structure and motion</vt:lpstr>
      <vt:lpstr>Sequential structure and motion recovery</vt:lpstr>
      <vt:lpstr>Initial structure and motion</vt:lpstr>
      <vt:lpstr>Determine pose towards existing  structure</vt:lpstr>
      <vt:lpstr>Compute P with 6-point RANSAC</vt:lpstr>
      <vt:lpstr>Dealing with dominant planar scenes</vt:lpstr>
      <vt:lpstr>Dealing with dominant planar scenes</vt:lpstr>
      <vt:lpstr>Non-sequential image collections</vt:lpstr>
      <vt:lpstr>Relating to more views</vt:lpstr>
      <vt:lpstr>Determining close views</vt:lpstr>
      <vt:lpstr>Non-sequential image collections (2)</vt:lpstr>
      <vt:lpstr>Hierarchical structure and motion recovery </vt:lpstr>
      <vt:lpstr>Stitching 3-view reconstructions</vt:lpstr>
      <vt:lpstr>Refining structure and motion</vt:lpstr>
      <vt:lpstr>Non-linear least-squares</vt:lpstr>
      <vt:lpstr>Newton iteration</vt:lpstr>
      <vt:lpstr>Levenberg-Marquardt</vt:lpstr>
      <vt:lpstr>Levenberg-Marquardt</vt:lpstr>
      <vt:lpstr>Sparse Levenberg-Marquardt</vt:lpstr>
      <vt:lpstr>Sparse bundle adjustment</vt:lpstr>
      <vt:lpstr>Sparse bundle adjustment</vt:lpstr>
      <vt:lpstr>Sparse bundle adjustment</vt:lpstr>
      <vt:lpstr>Sparse bundle adjustment</vt:lpstr>
      <vt:lpstr>Sparse bundle adjustment</vt:lpstr>
      <vt:lpstr>Sparse bundle adjustment</vt:lpstr>
      <vt:lpstr>Related problems</vt:lpstr>
      <vt:lpstr>Open challenges</vt:lpstr>
      <vt:lpstr>Next class:  Multi-View Geometry  and Self-Calibration</vt:lpstr>
    </vt:vector>
  </TitlesOfParts>
  <Company>UNC-CH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View Geometry in Computer Vision</dc:title>
  <dc:creator>pollefey</dc:creator>
  <cp:lastModifiedBy>pomarc</cp:lastModifiedBy>
  <cp:revision>129</cp:revision>
  <dcterms:created xsi:type="dcterms:W3CDTF">2003-01-07T14:47:06Z</dcterms:created>
  <dcterms:modified xsi:type="dcterms:W3CDTF">2007-11-21T07:57:49Z</dcterms:modified>
</cp:coreProperties>
</file>