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412" r:id="rId3"/>
    <p:sldId id="302" r:id="rId4"/>
    <p:sldId id="373" r:id="rId5"/>
    <p:sldId id="374" r:id="rId6"/>
    <p:sldId id="375" r:id="rId7"/>
    <p:sldId id="376" r:id="rId8"/>
    <p:sldId id="377" r:id="rId9"/>
    <p:sldId id="378" r:id="rId10"/>
    <p:sldId id="379" r:id="rId11"/>
    <p:sldId id="380" r:id="rId12"/>
    <p:sldId id="392" r:id="rId13"/>
    <p:sldId id="393" r:id="rId14"/>
    <p:sldId id="394" r:id="rId15"/>
    <p:sldId id="381" r:id="rId16"/>
    <p:sldId id="382" r:id="rId17"/>
    <p:sldId id="383" r:id="rId18"/>
    <p:sldId id="384" r:id="rId19"/>
    <p:sldId id="385" r:id="rId20"/>
    <p:sldId id="386" r:id="rId21"/>
    <p:sldId id="387" r:id="rId22"/>
    <p:sldId id="388" r:id="rId23"/>
    <p:sldId id="389" r:id="rId24"/>
    <p:sldId id="390" r:id="rId25"/>
    <p:sldId id="391" r:id="rId26"/>
    <p:sldId id="395" r:id="rId27"/>
    <p:sldId id="396" r:id="rId28"/>
    <p:sldId id="397" r:id="rId29"/>
    <p:sldId id="398" r:id="rId30"/>
    <p:sldId id="401" r:id="rId31"/>
    <p:sldId id="399" r:id="rId32"/>
    <p:sldId id="400" r:id="rId33"/>
    <p:sldId id="402" r:id="rId34"/>
    <p:sldId id="404" r:id="rId35"/>
    <p:sldId id="405" r:id="rId36"/>
    <p:sldId id="410" r:id="rId37"/>
    <p:sldId id="406" r:id="rId38"/>
    <p:sldId id="407" r:id="rId39"/>
    <p:sldId id="408" r:id="rId40"/>
    <p:sldId id="409" r:id="rId41"/>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990000"/>
    <a:srgbClr val="005EA4"/>
    <a:srgbClr val="79DCFF"/>
    <a:srgbClr val="FFFF00"/>
    <a:srgbClr val="99FF33"/>
    <a:srgbClr val="008000"/>
    <a:srgbClr val="00006A"/>
    <a:srgbClr val="00007A"/>
    <a:srgbClr val="000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6" autoAdjust="0"/>
    <p:restoredTop sz="93540" autoAdjust="0"/>
  </p:normalViewPr>
  <p:slideViewPr>
    <p:cSldViewPr>
      <p:cViewPr varScale="1">
        <p:scale>
          <a:sx n="80" d="100"/>
          <a:sy n="80" d="100"/>
        </p:scale>
        <p:origin x="955" y="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8" Type="http://schemas.openxmlformats.org/officeDocument/2006/relationships/slide" Target="slides/slide9.xml"/><Relationship Id="rId3"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lvl1pPr>
          </a:lstStyle>
          <a:p>
            <a:pPr>
              <a:defRPr/>
            </a:pPr>
            <a:endParaRPr lang="en-US"/>
          </a:p>
        </p:txBody>
      </p:sp>
      <p:sp>
        <p:nvSpPr>
          <p:cNvPr id="563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lvl1pPr>
          </a:lstStyle>
          <a:p>
            <a:pPr>
              <a:defRPr/>
            </a:pPr>
            <a:endParaRPr lang="en-US"/>
          </a:p>
        </p:txBody>
      </p:sp>
      <p:sp>
        <p:nvSpPr>
          <p:cNvPr id="563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pPr>
              <a:defRPr/>
            </a:pPr>
            <a:endParaRPr lang="en-US"/>
          </a:p>
        </p:txBody>
      </p:sp>
      <p:sp>
        <p:nvSpPr>
          <p:cNvPr id="563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pPr>
              <a:defRPr/>
            </a:pPr>
            <a:fld id="{629C2D1A-FDC9-4A26-A25D-D4D0B9117340}" type="slidenum">
              <a:rPr lang="en-US"/>
              <a:pPr>
                <a:defRPr/>
              </a:pPr>
              <a:t>‹#›</a:t>
            </a:fld>
            <a:endParaRPr lang="en-US"/>
          </a:p>
        </p:txBody>
      </p:sp>
    </p:spTree>
    <p:extLst>
      <p:ext uri="{BB962C8B-B14F-4D97-AF65-F5344CB8AC3E}">
        <p14:creationId xmlns:p14="http://schemas.microsoft.com/office/powerpoint/2010/main" val="958068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49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2B8CB2-DF71-4E1F-9AD2-D5ED0EAC2A8C}" type="slidenum">
              <a:rPr lang="en-US"/>
              <a:pPr>
                <a:defRPr/>
              </a:pPr>
              <a:t>‹#›</a:t>
            </a:fld>
            <a:endParaRPr lang="en-US"/>
          </a:p>
        </p:txBody>
      </p:sp>
    </p:spTree>
    <p:extLst>
      <p:ext uri="{BB962C8B-B14F-4D97-AF65-F5344CB8AC3E}">
        <p14:creationId xmlns:p14="http://schemas.microsoft.com/office/powerpoint/2010/main" val="3143379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0575FEC-9249-4F87-91DE-16DB26C60B25}" type="slidenum">
              <a:rPr lang="en-US" smtClean="0"/>
              <a:pPr/>
              <a:t>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74082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3C99609-66A6-4EAC-9031-3A2B2238794F}" type="slidenum">
              <a:rPr lang="en-US" smtClean="0"/>
              <a:pPr/>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820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71FC600-445D-4BC5-B3D6-4FDED8687CEC}" type="slidenum">
              <a:rPr lang="en-US" smtClean="0"/>
              <a:pPr/>
              <a:t>11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3179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3DBAF35-62B7-435C-A406-EDA8F510BE29}" type="slidenum">
              <a:rPr lang="en-US" smtClean="0"/>
              <a:pPr/>
              <a:t>12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3256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FCC6776-E01E-4276-B1EF-1980DB6BA753}" type="slidenum">
              <a:rPr lang="en-US" smtClean="0"/>
              <a:pPr/>
              <a:t>13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3949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4CDE835-CE68-42B3-A130-CF6F557A36BF}" type="slidenum">
              <a:rPr lang="en-US" smtClean="0"/>
              <a:pPr/>
              <a:t>14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fr-CH" noProof="0" dirty="0" smtClean="0"/>
              <a:t>ressources non récupérables;</a:t>
            </a:r>
            <a:r>
              <a:rPr lang="fr-CH" baseline="0" noProof="0" dirty="0" smtClean="0"/>
              <a:t> empreinte</a:t>
            </a:r>
            <a:endParaRPr lang="fr-CH" noProof="0" dirty="0" smtClean="0"/>
          </a:p>
        </p:txBody>
      </p:sp>
    </p:spTree>
    <p:extLst>
      <p:ext uri="{BB962C8B-B14F-4D97-AF65-F5344CB8AC3E}">
        <p14:creationId xmlns:p14="http://schemas.microsoft.com/office/powerpoint/2010/main" val="231198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D45EFBF-61A0-41B5-9B73-EE733419032D}" type="slidenum">
              <a:rPr lang="en-US" smtClean="0"/>
              <a:pPr/>
              <a:t>15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321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089D143-801D-4254-BE48-790475C4341D}" type="slidenum">
              <a:rPr lang="en-US" smtClean="0"/>
              <a:pPr/>
              <a:t>16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8736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4FA383F-CF87-4F33-927D-FB20ACCFAC03}" type="slidenum">
              <a:rPr lang="en-US" smtClean="0"/>
              <a:pPr/>
              <a:t>17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653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F50CE68-18A4-400A-B604-7665BFBF5A20}" type="slidenum">
              <a:rPr lang="en-US" smtClean="0"/>
              <a:pPr/>
              <a:t>18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257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95BB33E-5E9C-44D4-B616-31F2DC749DF6}" type="slidenum">
              <a:rPr lang="en-US" smtClean="0"/>
              <a:pPr/>
              <a:t>19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119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D2B6D66-0901-495D-B0F8-50F2ADB99FEA}" type="slidenum">
              <a:rPr lang="en-US" smtClean="0"/>
              <a:pPr/>
              <a:t>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33594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CD8F61B-E09E-4CCE-8BB3-FE30DBF8A3C5}" type="slidenum">
              <a:rPr lang="en-US" smtClean="0"/>
              <a:pPr/>
              <a:t>20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1515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82BCB00-11A4-49BB-97D4-495A174AA609}" type="slidenum">
              <a:rPr lang="en-US" smtClean="0"/>
              <a:pPr/>
              <a:t>21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48767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6A7EDC1-CBD4-4E4D-8E43-2285B210220C}" type="slidenum">
              <a:rPr lang="en-US" smtClean="0"/>
              <a:pPr/>
              <a:t>22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8839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8FBB45B-98FC-4B12-B056-F3D0AA1B1E5C}" type="slidenum">
              <a:rPr lang="en-US" smtClean="0"/>
              <a:pPr/>
              <a:t>23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0435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BCA07E6-1E0A-4696-8102-EF2AF351C8DD}" type="slidenum">
              <a:rPr lang="en-US" smtClean="0"/>
              <a:pPr/>
              <a:t>24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46839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3F9369A-9970-4560-B526-18CF51C7F4B5}" type="slidenum">
              <a:rPr lang="en-US" smtClean="0"/>
              <a:pPr/>
              <a:t>25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0179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183FAC7-8BEB-4FA3-AEAE-A605AC8C5857}" type="slidenum">
              <a:rPr lang="en-US" smtClean="0"/>
              <a:pPr/>
              <a:t>26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57180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8E8F93D-54BE-44B2-8A98-E49E1FA6E072}" type="slidenum">
              <a:rPr lang="en-US" smtClean="0"/>
              <a:pPr/>
              <a:t>27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92869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BBB352C-8369-4660-9E95-29E2FDA7A743}" type="slidenum">
              <a:rPr lang="en-US" smtClean="0"/>
              <a:pPr/>
              <a:t>28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5671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EF34BBC-30CB-465E-8075-8B3F6803A975}" type="slidenum">
              <a:rPr lang="en-US" smtClean="0"/>
              <a:pPr/>
              <a:t>29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7717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BBB9E01-B214-4398-A809-49891C09B117}" type="slidenum">
              <a:rPr lang="en-US" smtClean="0"/>
              <a:pPr/>
              <a:t>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71333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64467AE-7B04-4484-ACE8-8465849E8C6F}" type="slidenum">
              <a:rPr lang="en-US" smtClean="0"/>
              <a:pPr/>
              <a:t>30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44773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16BD442-09A5-4B28-A1F4-8B8A2A971DF3}" type="slidenum">
              <a:rPr lang="en-US" smtClean="0"/>
              <a:pPr/>
              <a:t>31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53768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C6A8DC9-61BE-466F-9678-3391B98EBE8A}" type="slidenum">
              <a:rPr lang="en-US" smtClean="0"/>
              <a:pPr/>
              <a:t>32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05873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B22BC60-4167-40AB-86A1-3327B4AA89E2}" type="slidenum">
              <a:rPr lang="en-US" smtClean="0"/>
              <a:pPr/>
              <a:t>33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40069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3AFC230-4AD9-4D4F-BAD5-1A524EEAB0B8}" type="slidenum">
              <a:rPr lang="en-US" smtClean="0"/>
              <a:pPr/>
              <a:t>34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6173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0177D45-69E3-4908-ABEB-F257C84A567B}" type="slidenum">
              <a:rPr lang="en-US" smtClean="0"/>
              <a:pPr/>
              <a:t>35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22809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0177D45-69E3-4908-ABEB-F257C84A567B}" type="slidenum">
              <a:rPr lang="en-US" smtClean="0"/>
              <a:pPr/>
              <a:t>36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50351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956D285-2D44-49DB-BD75-E5D8FA6AA8EE}" type="slidenum">
              <a:rPr lang="en-US" smtClean="0"/>
              <a:pPr/>
              <a:t>37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8742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0440B1A-3251-4EED-89C6-882EA8DE338B}" type="slidenum">
              <a:rPr lang="en-US" smtClean="0"/>
              <a:pPr/>
              <a:t>38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52924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BAC29D7-05DA-4009-B9F3-FE225E880F1F}" type="slidenum">
              <a:rPr lang="en-US" smtClean="0"/>
              <a:pPr/>
              <a:t>39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888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0B26B15-2627-46F3-BBE5-EAA21DEC1237}" type="slidenum">
              <a:rPr lang="en-US" smtClean="0"/>
              <a:pPr/>
              <a:t>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86387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124B6E7-859B-4523-8626-8DCC110EC4B0}" type="slidenum">
              <a:rPr lang="en-US" smtClean="0"/>
              <a:pPr/>
              <a:t>40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259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F8E910E-E38F-46A6-BAB9-584B3EC19A58}" type="slidenum">
              <a:rPr lang="en-US" smtClean="0"/>
              <a:pPr/>
              <a:t>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6761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51AC25-786A-4E25-983E-7E42F55B68F5}" type="slidenum">
              <a:rPr lang="en-US" smtClean="0"/>
              <a:pPr/>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7261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D191BEC-E21A-4A42-BE96-D3E1D399655F}"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2793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07F42A0-FE83-41EB-8845-D7E28817A87C}" type="slidenum">
              <a:rPr lang="en-US" smtClean="0"/>
              <a:pPr/>
              <a:t>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4658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4F4D13B-B10C-4FE3-820C-C2A86F5F5BB9}" type="slidenum">
              <a:rPr lang="en-US" smtClean="0"/>
              <a:pPr/>
              <a:t>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027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1C3C6741-19DE-4B95-95A3-B57D1376ADD0}"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6A33EE13-3DDB-4242-B2DD-B51FE7853522}"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3AE67FF5-BFBA-4901-AE3F-E24814F1EB30}"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ETH.png"/>
          <p:cNvPicPr>
            <a:picLocks noChangeAspect="1"/>
          </p:cNvPicPr>
          <p:nvPr userDrawn="1"/>
        </p:nvPicPr>
        <p:blipFill>
          <a:blip r:embed="rId2" cstate="print"/>
          <a:srcRect/>
          <a:stretch>
            <a:fillRect/>
          </a:stretch>
        </p:blipFill>
        <p:spPr bwMode="auto">
          <a:xfrm>
            <a:off x="-536575" y="-30163"/>
            <a:ext cx="2743200" cy="838201"/>
          </a:xfrm>
          <a:prstGeom prst="rect">
            <a:avLst/>
          </a:prstGeom>
          <a:noFill/>
          <a:ln w="9525">
            <a:noFill/>
            <a:miter lim="800000"/>
            <a:headEnd/>
            <a:tailEnd/>
          </a:ln>
        </p:spPr>
      </p:pic>
      <p:pic>
        <p:nvPicPr>
          <p:cNvPr id="5" name="Picture 14" descr="Copyright.emf"/>
          <p:cNvPicPr>
            <a:picLocks noChangeAspect="1"/>
          </p:cNvPicPr>
          <p:nvPr userDrawn="1"/>
        </p:nvPicPr>
        <p:blipFill>
          <a:blip r:embed="rId3" cstate="print"/>
          <a:srcRect/>
          <a:stretch>
            <a:fillRect/>
          </a:stretch>
        </p:blipFill>
        <p:spPr bwMode="auto">
          <a:xfrm>
            <a:off x="2813050" y="6459538"/>
            <a:ext cx="3517900" cy="398462"/>
          </a:xfrm>
          <a:prstGeom prst="rect">
            <a:avLst/>
          </a:prstGeom>
          <a:noFill/>
          <a:ln w="9525">
            <a:noFill/>
            <a:miter lim="800000"/>
            <a:headEnd/>
            <a:tailEnd/>
          </a:ln>
        </p:spPr>
      </p:pic>
      <p:sp>
        <p:nvSpPr>
          <p:cNvPr id="6" name="TextBox 5"/>
          <p:cNvSpPr txBox="1"/>
          <p:nvPr userDrawn="1"/>
        </p:nvSpPr>
        <p:spPr>
          <a:xfrm>
            <a:off x="152400" y="6438900"/>
            <a:ext cx="1752600" cy="276225"/>
          </a:xfrm>
          <a:prstGeom prst="rect">
            <a:avLst/>
          </a:prstGeom>
          <a:noFill/>
        </p:spPr>
        <p:txBody>
          <a:bodyPr>
            <a:spAutoFit/>
          </a:bodyPr>
          <a:lstStyle/>
          <a:p>
            <a:pPr>
              <a:defRPr/>
            </a:pPr>
            <a:r>
              <a:rPr lang="fr-CH" sz="1200" noProof="0" dirty="0" smtClean="0">
                <a:solidFill>
                  <a:srgbClr val="009900"/>
                </a:solidFill>
                <a:latin typeface="Arial" pitchFamily="34" charset="0"/>
                <a:cs typeface="Arial" pitchFamily="34" charset="0"/>
              </a:rPr>
              <a:t>13</a:t>
            </a:r>
            <a:r>
              <a:rPr lang="fr-CH" sz="1200" baseline="0" noProof="0" dirty="0" smtClean="0">
                <a:solidFill>
                  <a:srgbClr val="009900"/>
                </a:solidFill>
                <a:latin typeface="Arial" pitchFamily="34" charset="0"/>
                <a:cs typeface="Arial" pitchFamily="34" charset="0"/>
              </a:rPr>
              <a:t> </a:t>
            </a:r>
            <a:r>
              <a:rPr lang="fr-CH" sz="1200" noProof="0" dirty="0" smtClean="0">
                <a:solidFill>
                  <a:srgbClr val="009900"/>
                </a:solidFill>
                <a:latin typeface="Arial" pitchFamily="34" charset="0"/>
                <a:cs typeface="Arial" pitchFamily="34" charset="0"/>
              </a:rPr>
              <a:t>novembre</a:t>
            </a:r>
            <a:r>
              <a:rPr lang="fr-CH" sz="1200" dirty="0" smtClean="0">
                <a:solidFill>
                  <a:srgbClr val="009900"/>
                </a:solidFill>
                <a:latin typeface="Arial" pitchFamily="34" charset="0"/>
                <a:cs typeface="Arial" pitchFamily="34" charset="0"/>
              </a:rPr>
              <a:t> 2012</a:t>
            </a:r>
            <a:endParaRPr lang="fr-CH" sz="1200" dirty="0">
              <a:solidFill>
                <a:srgbClr val="009900"/>
              </a:solidFill>
              <a:latin typeface="Arial" pitchFamily="34" charset="0"/>
              <a:cs typeface="Arial" pitchFamily="34" charset="0"/>
            </a:endParaRPr>
          </a:p>
        </p:txBody>
      </p:sp>
      <p:pic>
        <p:nvPicPr>
          <p:cNvPr id="8" name="Picture 16" descr="SATW.png"/>
          <p:cNvPicPr>
            <a:picLocks noChangeAspect="1"/>
          </p:cNvPicPr>
          <p:nvPr userDrawn="1"/>
        </p:nvPicPr>
        <p:blipFill>
          <a:blip r:embed="rId4" cstate="print"/>
          <a:srcRect/>
          <a:stretch>
            <a:fillRect/>
          </a:stretch>
        </p:blipFill>
        <p:spPr bwMode="auto">
          <a:xfrm>
            <a:off x="6119813" y="76200"/>
            <a:ext cx="2947987" cy="8223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2370992" y="173581"/>
            <a:ext cx="3496408" cy="646331"/>
          </a:xfrm>
          <a:prstGeom prst="rect">
            <a:avLst/>
          </a:prstGeom>
          <a:solidFill>
            <a:srgbClr val="79DCFF"/>
          </a:solidFill>
          <a:ln w="12700">
            <a:solidFill>
              <a:srgbClr val="0070C0"/>
            </a:solidFill>
          </a:ln>
        </p:spPr>
        <p:txBody>
          <a:bodyPr wrap="square" rtlCol="0">
            <a:spAutoFit/>
          </a:bodyPr>
          <a:lstStyle/>
          <a:p>
            <a:r>
              <a:rPr lang="fr-CH" sz="1800" b="1" noProof="0" dirty="0" err="1" smtClean="0">
                <a:latin typeface="Script MT Bold" pitchFamily="66" charset="0"/>
              </a:rPr>
              <a:t>TecDay</a:t>
            </a:r>
            <a:r>
              <a:rPr lang="fr-CH" sz="1800" b="1" noProof="0" dirty="0" smtClean="0">
                <a:latin typeface="Script MT Bold" pitchFamily="66" charset="0"/>
              </a:rPr>
              <a:t> Lycée-Collège</a:t>
            </a:r>
            <a:r>
              <a:rPr lang="fr-CH" sz="1800" b="1" baseline="0" noProof="0" dirty="0" smtClean="0">
                <a:latin typeface="Script MT Bold" pitchFamily="66" charset="0"/>
              </a:rPr>
              <a:t> des Creusets</a:t>
            </a:r>
            <a:r>
              <a:rPr lang="es-ES_tradnl" sz="1800" b="1" baseline="0" noProof="0" dirty="0" smtClean="0">
                <a:latin typeface="Script MT Bold" pitchFamily="66" charset="0"/>
              </a:rPr>
              <a:t>,</a:t>
            </a:r>
            <a:r>
              <a:rPr lang="de-CH" sz="1800" b="1" noProof="0" dirty="0" smtClean="0">
                <a:latin typeface="Script MT Bold" pitchFamily="66" charset="0"/>
              </a:rPr>
              <a:t> Sion </a:t>
            </a:r>
            <a:r>
              <a:rPr lang="de-CH" sz="1800" b="1" baseline="0" dirty="0" smtClean="0">
                <a:latin typeface="Script MT Bold" pitchFamily="66" charset="0"/>
              </a:rPr>
              <a:t>  13 </a:t>
            </a:r>
            <a:r>
              <a:rPr lang="de-CH" sz="1800" b="1" baseline="0" dirty="0" err="1" smtClean="0">
                <a:latin typeface="Script MT Bold" pitchFamily="66" charset="0"/>
              </a:rPr>
              <a:t>novembre</a:t>
            </a:r>
            <a:r>
              <a:rPr lang="de-CH" sz="1800" b="1" baseline="0" dirty="0" smtClean="0">
                <a:latin typeface="Script MT Bold" pitchFamily="66" charset="0"/>
              </a:rPr>
              <a:t> 2012</a:t>
            </a:r>
            <a:endParaRPr lang="en-US" sz="1800" b="1" dirty="0">
              <a:latin typeface="Script MT Bold" pitchFamily="6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5E92C3E1-1049-4DA3-9823-1337894B191F}"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8A205E6C-F001-4B66-8137-257029BF8A3B}"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92767D89-3E51-4E9C-BD04-798DB2FAB65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2F65E859-14E4-4579-BE6A-501B89144A96}"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5AD1E19B-73D4-4B37-B739-54329EB35F24}"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3F4BE462-8A5E-4D69-A0DA-7B9158DED56F}"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xfrm>
            <a:off x="7239000" y="6324600"/>
            <a:ext cx="1905000" cy="457200"/>
          </a:xfrm>
          <a:prstGeom prst="rect">
            <a:avLst/>
          </a:prstGeom>
          <a:ln/>
        </p:spPr>
        <p:txBody>
          <a:bodyPr/>
          <a:lstStyle>
            <a:lvl1pPr>
              <a:defRPr/>
            </a:lvl1pPr>
          </a:lstStyle>
          <a:p>
            <a:pPr>
              <a:defRPr/>
            </a:pPr>
            <a:endParaRPr lang="en-US"/>
          </a:p>
          <a:p>
            <a:pPr>
              <a:defRPr/>
            </a:pPr>
            <a:fld id="{8E874F33-D6FF-414A-9857-AC6BD18CF10B}"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6858000"/>
          </a:xfrm>
          <a:prstGeom prst="rect">
            <a:avLst/>
          </a:prstGeom>
          <a:gradFill rotWithShape="0">
            <a:gsLst>
              <a:gs pos="0">
                <a:srgbClr val="FF9DA2"/>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32" name="Rectangle 8"/>
          <p:cNvSpPr>
            <a:spLocks noChangeArrowheads="1"/>
          </p:cNvSpPr>
          <p:nvPr userDrawn="1"/>
        </p:nvSpPr>
        <p:spPr bwMode="auto">
          <a:xfrm>
            <a:off x="0" y="6324600"/>
            <a:ext cx="9144000" cy="609600"/>
          </a:xfrm>
          <a:prstGeom prst="rect">
            <a:avLst/>
          </a:prstGeom>
          <a:gradFill rotWithShape="0">
            <a:gsLst>
              <a:gs pos="0">
                <a:schemeClr val="bg1"/>
              </a:gs>
              <a:gs pos="100000">
                <a:srgbClr val="FF9DA2"/>
              </a:gs>
            </a:gsLst>
            <a:lin ang="5400000" scaled="1"/>
          </a:gradFill>
          <a:ln w="9525">
            <a:noFill/>
            <a:miter lim="800000"/>
            <a:headEnd/>
            <a:tailEnd/>
          </a:ln>
          <a:effectLst/>
        </p:spPr>
        <p:txBody>
          <a:bodyPr wrap="none" anchor="ctr"/>
          <a:lstStyle/>
          <a:p>
            <a:pPr>
              <a:defRPr/>
            </a:pPr>
            <a:endParaRPr lang="en-US"/>
          </a:p>
        </p:txBody>
      </p:sp>
      <p:sp>
        <p:nvSpPr>
          <p:cNvPr id="1033" name="Rectangle 9"/>
          <p:cNvSpPr>
            <a:spLocks noChangeArrowheads="1"/>
          </p:cNvSpPr>
          <p:nvPr userDrawn="1"/>
        </p:nvSpPr>
        <p:spPr bwMode="auto">
          <a:xfrm>
            <a:off x="0" y="0"/>
            <a:ext cx="9144000" cy="990600"/>
          </a:xfrm>
          <a:prstGeom prst="rect">
            <a:avLst/>
          </a:prstGeom>
          <a:gradFill rotWithShape="0">
            <a:gsLst>
              <a:gs pos="0">
                <a:srgbClr val="FF9DA2"/>
              </a:gs>
              <a:gs pos="100000">
                <a:srgbClr val="FDFFFF"/>
              </a:gs>
            </a:gsLst>
            <a:lin ang="5400000" scaled="1"/>
          </a:gradFill>
          <a:ln w="9525">
            <a:noFill/>
            <a:miter lim="800000"/>
            <a:headEnd/>
            <a:tailEnd/>
          </a:ln>
          <a:effectLst/>
        </p:spPr>
        <p:txBody>
          <a:bodyPr wrap="none" anchor="ctr"/>
          <a:lstStyle/>
          <a:p>
            <a:pPr>
              <a:defRPr/>
            </a:pPr>
            <a:endParaRPr lang="en-US"/>
          </a:p>
        </p:txBody>
      </p:sp>
      <p:sp>
        <p:nvSpPr>
          <p:cNvPr id="1029" name="Rectangle 10"/>
          <p:cNvSpPr>
            <a:spLocks noGrp="1" noChangeArrowheads="1"/>
          </p:cNvSpPr>
          <p:nvPr>
            <p:ph type="title"/>
          </p:nvPr>
        </p:nvSpPr>
        <p:spPr bwMode="auto">
          <a:xfrm>
            <a:off x="685800" y="11430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
            </a:r>
            <a:br>
              <a:rPr lang="de-DE" smtClean="0"/>
            </a:br>
            <a:r>
              <a:rPr lang="de-DE" smtClean="0"/>
              <a:t/>
            </a:r>
            <a:br>
              <a:rPr lang="de-DE" smtClean="0"/>
            </a:br>
            <a:r>
              <a:rPr lang="de-DE" smtClean="0"/>
              <a:t/>
            </a:r>
            <a:br>
              <a:rPr lang="de-DE" smtClean="0"/>
            </a:br>
            <a:r>
              <a:rPr lang="de-DE" smtClean="0"/>
              <a:t/>
            </a:r>
            <a:br>
              <a:rPr lang="de-DE" smtClean="0"/>
            </a:br>
            <a:endParaRPr lang="de-DE" smtClean="0"/>
          </a:p>
        </p:txBody>
      </p:sp>
      <p:sp>
        <p:nvSpPr>
          <p:cNvPr id="1038" name="Line 14"/>
          <p:cNvSpPr>
            <a:spLocks noChangeShapeType="1"/>
          </p:cNvSpPr>
          <p:nvPr userDrawn="1"/>
        </p:nvSpPr>
        <p:spPr bwMode="auto">
          <a:xfrm>
            <a:off x="0" y="990600"/>
            <a:ext cx="9144000" cy="0"/>
          </a:xfrm>
          <a:prstGeom prst="line">
            <a:avLst/>
          </a:prstGeom>
          <a:noFill/>
          <a:ln w="9525">
            <a:solidFill>
              <a:schemeClr val="tx1"/>
            </a:solidFill>
            <a:round/>
            <a:headEnd/>
            <a:tailEnd/>
          </a:ln>
          <a:effectLst/>
        </p:spPr>
        <p:txBody>
          <a:bodyPr/>
          <a:lstStyle/>
          <a:p>
            <a:pPr>
              <a:defRPr/>
            </a:pPr>
            <a:endParaRPr lang="en-US"/>
          </a:p>
        </p:txBody>
      </p:sp>
      <p:sp>
        <p:nvSpPr>
          <p:cNvPr id="1043" name="Line 19"/>
          <p:cNvSpPr>
            <a:spLocks noChangeShapeType="1"/>
          </p:cNvSpPr>
          <p:nvPr userDrawn="1"/>
        </p:nvSpPr>
        <p:spPr bwMode="auto">
          <a:xfrm>
            <a:off x="0" y="6324600"/>
            <a:ext cx="9144000" cy="0"/>
          </a:xfrm>
          <a:prstGeom prst="line">
            <a:avLst/>
          </a:prstGeom>
          <a:noFill/>
          <a:ln w="9525">
            <a:solidFill>
              <a:schemeClr val="tx1"/>
            </a:solidFill>
            <a:round/>
            <a:headEnd/>
            <a:tailEnd/>
          </a:ln>
          <a:effectLst/>
        </p:spPr>
        <p:txBody>
          <a:bodyPr/>
          <a:lstStyle/>
          <a:p>
            <a:pPr>
              <a:defRPr/>
            </a:pPr>
            <a:endParaRPr lang="en-US"/>
          </a:p>
        </p:txBody>
      </p:sp>
      <p:sp>
        <p:nvSpPr>
          <p:cNvPr id="1054" name="Line 30"/>
          <p:cNvSpPr>
            <a:spLocks noChangeShapeType="1"/>
          </p:cNvSpPr>
          <p:nvPr userDrawn="1"/>
        </p:nvSpPr>
        <p:spPr bwMode="auto">
          <a:xfrm>
            <a:off x="685800" y="6324600"/>
            <a:ext cx="7772400" cy="0"/>
          </a:xfrm>
          <a:prstGeom prst="line">
            <a:avLst/>
          </a:prstGeom>
          <a:noFill/>
          <a:ln w="9525">
            <a:solidFill>
              <a:schemeClr val="tx1"/>
            </a:solidFill>
            <a:round/>
            <a:headEnd/>
            <a:tailEnd/>
          </a:ln>
          <a:effectLst/>
        </p:spPr>
        <p:txBody>
          <a:bodyPr/>
          <a:lstStyle/>
          <a:p>
            <a:pPr>
              <a:defRPr/>
            </a:pPr>
            <a:endParaRPr lang="en-US"/>
          </a:p>
        </p:txBody>
      </p:sp>
      <p:sp>
        <p:nvSpPr>
          <p:cNvPr id="1059" name="Rectangle 35">
            <a:hlinkClick r:id="" action="ppaction://hlinkshowjump?jump=firstslide"/>
          </p:cNvPr>
          <p:cNvSpPr>
            <a:spLocks noChangeArrowheads="1"/>
          </p:cNvSpPr>
          <p:nvPr userDrawn="1"/>
        </p:nvSpPr>
        <p:spPr bwMode="auto">
          <a:xfrm>
            <a:off x="6858000" y="6438900"/>
            <a:ext cx="1600200" cy="419100"/>
          </a:xfrm>
          <a:prstGeom prst="rect">
            <a:avLst/>
          </a:prstGeom>
          <a:noFill/>
          <a:ln w="9525">
            <a:noFill/>
            <a:miter lim="800000"/>
            <a:headEnd/>
            <a:tailEnd/>
          </a:ln>
          <a:effectLst/>
        </p:spPr>
        <p:txBody>
          <a:bodyPr lIns="92075" tIns="46038" rIns="92075" bIns="46038"/>
          <a:lstStyle/>
          <a:p>
            <a:pPr eaLnBrk="0" hangingPunct="0">
              <a:spcBef>
                <a:spcPct val="20000"/>
              </a:spcBef>
              <a:defRPr/>
            </a:pPr>
            <a:r>
              <a:rPr kumimoji="1" lang="fr-CH" sz="1200" noProof="0" dirty="0" smtClean="0">
                <a:solidFill>
                  <a:schemeClr val="folHlink"/>
                </a:solidFill>
                <a:latin typeface="Arial" charset="0"/>
              </a:rPr>
              <a:t>début</a:t>
            </a:r>
            <a:r>
              <a:rPr kumimoji="1" lang="fr-CH" sz="1200" baseline="0" noProof="0" dirty="0" smtClean="0">
                <a:solidFill>
                  <a:schemeClr val="folHlink"/>
                </a:solidFill>
                <a:latin typeface="Arial" charset="0"/>
              </a:rPr>
              <a:t> </a:t>
            </a:r>
            <a:r>
              <a:rPr kumimoji="1" lang="fr-CH" sz="1200" noProof="0" dirty="0" smtClean="0">
                <a:solidFill>
                  <a:schemeClr val="folHlink"/>
                </a:solidFill>
                <a:latin typeface="Arial" charset="0"/>
              </a:rPr>
              <a:t>présentation</a:t>
            </a:r>
            <a:endParaRPr kumimoji="1" lang="fr-CH" sz="1200" noProof="0" dirty="0">
              <a:solidFill>
                <a:schemeClr val="folHlink"/>
              </a:solidFill>
              <a:latin typeface="Arial" charset="0"/>
              <a:hlinkClick r:id="" action="ppaction://hlinkshowjump?jump=firstslide"/>
            </a:endParaRPr>
          </a:p>
        </p:txBody>
      </p:sp>
      <p:sp>
        <p:nvSpPr>
          <p:cNvPr id="1060" name="AutoShape 36">
            <a:hlinkClick r:id="" action="ppaction://hlinkshowjump?jump=previousslide"/>
          </p:cNvPr>
          <p:cNvSpPr>
            <a:spLocks noChangeArrowheads="1"/>
          </p:cNvSpPr>
          <p:nvPr userDrawn="1"/>
        </p:nvSpPr>
        <p:spPr bwMode="auto">
          <a:xfrm>
            <a:off x="8502650" y="6494463"/>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p>
            <a:pPr>
              <a:defRPr/>
            </a:pPr>
            <a:endParaRPr lang="en-US"/>
          </a:p>
        </p:txBody>
      </p:sp>
      <p:sp>
        <p:nvSpPr>
          <p:cNvPr id="1061" name="AutoShape 37">
            <a:hlinkClick r:id="" action="ppaction://hlinkshowjump?jump=nextslide"/>
          </p:cNvPr>
          <p:cNvSpPr>
            <a:spLocks noChangeArrowheads="1"/>
          </p:cNvSpPr>
          <p:nvPr userDrawn="1"/>
        </p:nvSpPr>
        <p:spPr bwMode="auto">
          <a:xfrm>
            <a:off x="8731250" y="6496050"/>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3600" u="sng">
          <a:solidFill>
            <a:schemeClr val="tx2"/>
          </a:solidFill>
          <a:latin typeface="+mj-lt"/>
          <a:ea typeface="+mj-ea"/>
          <a:cs typeface="+mj-cs"/>
        </a:defRPr>
      </a:lvl1pPr>
      <a:lvl2pPr algn="ctr" rtl="0" eaLnBrk="0" fontAlgn="base" hangingPunct="0">
        <a:spcBef>
          <a:spcPct val="0"/>
        </a:spcBef>
        <a:spcAft>
          <a:spcPct val="0"/>
        </a:spcAft>
        <a:defRPr sz="3600" u="sng">
          <a:solidFill>
            <a:schemeClr val="tx2"/>
          </a:solidFill>
          <a:latin typeface="Times New Roman" pitchFamily="18" charset="0"/>
        </a:defRPr>
      </a:lvl2pPr>
      <a:lvl3pPr algn="ctr" rtl="0" eaLnBrk="0" fontAlgn="base" hangingPunct="0">
        <a:spcBef>
          <a:spcPct val="0"/>
        </a:spcBef>
        <a:spcAft>
          <a:spcPct val="0"/>
        </a:spcAft>
        <a:defRPr sz="3600" u="sng">
          <a:solidFill>
            <a:schemeClr val="tx2"/>
          </a:solidFill>
          <a:latin typeface="Times New Roman" pitchFamily="18" charset="0"/>
        </a:defRPr>
      </a:lvl3pPr>
      <a:lvl4pPr algn="ctr" rtl="0" eaLnBrk="0" fontAlgn="base" hangingPunct="0">
        <a:spcBef>
          <a:spcPct val="0"/>
        </a:spcBef>
        <a:spcAft>
          <a:spcPct val="0"/>
        </a:spcAft>
        <a:defRPr sz="3600" u="sng">
          <a:solidFill>
            <a:schemeClr val="tx2"/>
          </a:solidFill>
          <a:latin typeface="Times New Roman" pitchFamily="18" charset="0"/>
        </a:defRPr>
      </a:lvl4pPr>
      <a:lvl5pPr algn="ctr" rtl="0" eaLnBrk="0" fontAlgn="base" hangingPunct="0">
        <a:spcBef>
          <a:spcPct val="0"/>
        </a:spcBef>
        <a:spcAft>
          <a:spcPct val="0"/>
        </a:spcAft>
        <a:defRPr sz="3600" u="sng">
          <a:solidFill>
            <a:schemeClr val="tx2"/>
          </a:solidFill>
          <a:latin typeface="Times New Roman" pitchFamily="18" charset="0"/>
        </a:defRPr>
      </a:lvl5pPr>
      <a:lvl6pPr marL="457200" algn="ctr" rtl="0" fontAlgn="base">
        <a:spcBef>
          <a:spcPct val="0"/>
        </a:spcBef>
        <a:spcAft>
          <a:spcPct val="0"/>
        </a:spcAft>
        <a:defRPr sz="3600" u="sng">
          <a:solidFill>
            <a:schemeClr val="tx2"/>
          </a:solidFill>
          <a:latin typeface="Times New Roman" pitchFamily="18" charset="0"/>
        </a:defRPr>
      </a:lvl6pPr>
      <a:lvl7pPr marL="914400" algn="ctr" rtl="0" fontAlgn="base">
        <a:spcBef>
          <a:spcPct val="0"/>
        </a:spcBef>
        <a:spcAft>
          <a:spcPct val="0"/>
        </a:spcAft>
        <a:defRPr sz="3600" u="sng">
          <a:solidFill>
            <a:schemeClr val="tx2"/>
          </a:solidFill>
          <a:latin typeface="Times New Roman" pitchFamily="18" charset="0"/>
        </a:defRPr>
      </a:lvl7pPr>
      <a:lvl8pPr marL="1371600" algn="ctr" rtl="0" fontAlgn="base">
        <a:spcBef>
          <a:spcPct val="0"/>
        </a:spcBef>
        <a:spcAft>
          <a:spcPct val="0"/>
        </a:spcAft>
        <a:defRPr sz="3600" u="sng">
          <a:solidFill>
            <a:schemeClr val="tx2"/>
          </a:solidFill>
          <a:latin typeface="Times New Roman" pitchFamily="18" charset="0"/>
        </a:defRPr>
      </a:lvl8pPr>
      <a:lvl9pPr marL="1828800" algn="ctr" rtl="0" fontAlgn="base">
        <a:spcBef>
          <a:spcPct val="0"/>
        </a:spcBef>
        <a:spcAft>
          <a:spcPct val="0"/>
        </a:spcAft>
        <a:defRPr sz="3600" u="sng">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0"/>
            <a:ext cx="7772400" cy="609600"/>
          </a:xfrm>
        </p:spPr>
        <p:txBody>
          <a:bodyPr/>
          <a:lstStyle/>
          <a:p>
            <a:pPr eaLnBrk="1" hangingPunct="1"/>
            <a:r>
              <a:rPr lang="fr-CH" b="1" u="none" dirty="0" smtClean="0"/>
              <a:t>L’approvisionnement en énergie :</a:t>
            </a:r>
            <a:endParaRPr lang="de-CH" b="1" u="none" dirty="0" smtClean="0">
              <a:solidFill>
                <a:schemeClr val="tx1"/>
              </a:solidFill>
            </a:endParaRPr>
          </a:p>
        </p:txBody>
      </p:sp>
      <p:sp>
        <p:nvSpPr>
          <p:cNvPr id="3076" name="Text Box 13"/>
          <p:cNvSpPr txBox="1">
            <a:spLocks noChangeArrowheads="1"/>
          </p:cNvSpPr>
          <p:nvPr/>
        </p:nvSpPr>
        <p:spPr bwMode="auto">
          <a:xfrm>
            <a:off x="1752600" y="3555937"/>
            <a:ext cx="5943600" cy="1938992"/>
          </a:xfrm>
          <a:prstGeom prst="rect">
            <a:avLst/>
          </a:prstGeom>
          <a:noFill/>
          <a:ln w="9525">
            <a:noFill/>
            <a:miter lim="800000"/>
            <a:headEnd/>
            <a:tailEnd/>
          </a:ln>
        </p:spPr>
        <p:txBody>
          <a:bodyPr wrap="square">
            <a:spAutoFit/>
          </a:bodyPr>
          <a:lstStyle/>
          <a:p>
            <a:pPr algn="ctr">
              <a:lnSpc>
                <a:spcPct val="60000"/>
              </a:lnSpc>
              <a:spcBef>
                <a:spcPct val="50000"/>
              </a:spcBef>
            </a:pPr>
            <a:r>
              <a:rPr lang="fr-CH" dirty="0" smtClean="0"/>
              <a:t>Prof. Dr. François E. Cellier</a:t>
            </a:r>
          </a:p>
          <a:p>
            <a:pPr algn="ctr">
              <a:lnSpc>
                <a:spcPct val="60000"/>
              </a:lnSpc>
              <a:spcBef>
                <a:spcPct val="50000"/>
              </a:spcBef>
            </a:pPr>
            <a:r>
              <a:rPr lang="fr-CH" dirty="0" smtClean="0"/>
              <a:t>Département d’Informatique</a:t>
            </a:r>
          </a:p>
          <a:p>
            <a:pPr algn="ctr">
              <a:lnSpc>
                <a:spcPct val="60000"/>
              </a:lnSpc>
              <a:spcBef>
                <a:spcPct val="50000"/>
              </a:spcBef>
            </a:pPr>
            <a:r>
              <a:rPr lang="fr-CH" dirty="0" smtClean="0"/>
              <a:t>Ecole Polytechnique Fédérale de Zürich</a:t>
            </a:r>
          </a:p>
          <a:p>
            <a:pPr algn="ctr">
              <a:lnSpc>
                <a:spcPct val="60000"/>
              </a:lnSpc>
              <a:spcBef>
                <a:spcPct val="50000"/>
              </a:spcBef>
            </a:pPr>
            <a:r>
              <a:rPr lang="fr-CH" dirty="0" smtClean="0"/>
              <a:t>ETHZ</a:t>
            </a:r>
          </a:p>
          <a:p>
            <a:pPr algn="ctr">
              <a:lnSpc>
                <a:spcPct val="60000"/>
              </a:lnSpc>
              <a:spcBef>
                <a:spcPct val="50000"/>
              </a:spcBef>
            </a:pPr>
            <a:r>
              <a:rPr lang="fr-CH" dirty="0" smtClean="0"/>
              <a:t>http://www.inf.ethz.ch/~fcellier/</a:t>
            </a:r>
            <a:endParaRPr lang="fr-CH" dirty="0"/>
          </a:p>
        </p:txBody>
      </p:sp>
      <p:sp>
        <p:nvSpPr>
          <p:cNvPr id="5" name="Rectangle 2"/>
          <p:cNvSpPr txBox="1">
            <a:spLocks noChangeArrowheads="1"/>
          </p:cNvSpPr>
          <p:nvPr/>
        </p:nvSpPr>
        <p:spPr bwMode="auto">
          <a:xfrm>
            <a:off x="685800" y="21336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fr-CH" sz="3200" b="1" dirty="0" smtClean="0"/>
              <a:t>technologie, économie et politique</a:t>
            </a:r>
            <a:endParaRPr kumimoji="0" lang="de-CH" sz="32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066800"/>
            <a:ext cx="9144000" cy="609600"/>
          </a:xfrm>
        </p:spPr>
        <p:txBody>
          <a:bodyPr/>
          <a:lstStyle/>
          <a:p>
            <a:pPr eaLnBrk="1" hangingPunct="1"/>
            <a:r>
              <a:rPr lang="fr-CH" sz="3200" b="1" u="none" dirty="0" smtClean="0"/>
              <a:t>Les limites de la croissance</a:t>
            </a:r>
          </a:p>
        </p:txBody>
      </p:sp>
      <p:sp>
        <p:nvSpPr>
          <p:cNvPr id="323588" name="Rectangle 4"/>
          <p:cNvSpPr>
            <a:spLocks noChangeArrowheads="1"/>
          </p:cNvSpPr>
          <p:nvPr/>
        </p:nvSpPr>
        <p:spPr bwMode="auto">
          <a:xfrm>
            <a:off x="381000" y="1828800"/>
            <a:ext cx="8382000" cy="44196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La croissance atteint ses limites lorsqu’il n’y a plus de ressources: par exemple quand il n’y a plus assez de denrées alimentaires pour nourrir la population, ou quand il n’y a plus assez d’espace vital.</a:t>
            </a:r>
          </a:p>
          <a:p>
            <a:pPr marL="342900" indent="-342900" algn="just">
              <a:lnSpc>
                <a:spcPct val="80000"/>
              </a:lnSpc>
              <a:spcBef>
                <a:spcPct val="20000"/>
              </a:spcBef>
              <a:buFontTx/>
              <a:buChar char="•"/>
            </a:pPr>
            <a:r>
              <a:rPr lang="fr-CH" dirty="0" smtClean="0"/>
              <a:t>Il est pensable que la population tende asymptotiquement vers cette limite, mais il est également pensable que la population dépasse la limite et atteigne temporairement une valeur trop élevée, suivie d’une réduction rapide atteignant une valeur notablement plus basse.</a:t>
            </a:r>
          </a:p>
          <a:p>
            <a:pPr marL="342900" indent="-342900" algn="just">
              <a:lnSpc>
                <a:spcPct val="80000"/>
              </a:lnSpc>
              <a:spcBef>
                <a:spcPct val="20000"/>
              </a:spcBef>
              <a:buFontTx/>
              <a:buChar char="•"/>
            </a:pPr>
            <a:r>
              <a:rPr lang="fr-CH" dirty="0" smtClean="0"/>
              <a:t>La limite dépend d’un choix, soit qu’un grand nombre de gens survive dans de mauvaises conditions ou qu’un petit nombre vive plus confortablement.</a:t>
            </a:r>
          </a:p>
          <a:p>
            <a:pPr marL="342900" indent="-342900" algn="just">
              <a:lnSpc>
                <a:spcPct val="80000"/>
              </a:lnSpc>
              <a:spcBef>
                <a:spcPct val="20000"/>
              </a:spcBef>
              <a:buFontTx/>
              <a:buChar char="•"/>
            </a:pPr>
            <a:r>
              <a:rPr lang="fr-CH" dirty="0" smtClean="0"/>
              <a:t>La nature « choisit » normalement de maximiser le nombre d’individus vivants au détriment de la qualité de vie.</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3588">
                                            <p:txEl>
                                              <p:pRg st="0" end="0"/>
                                            </p:txEl>
                                          </p:spTgt>
                                        </p:tgtEl>
                                        <p:attrNameLst>
                                          <p:attrName>style.visibility</p:attrName>
                                        </p:attrNameLst>
                                      </p:cBhvr>
                                      <p:to>
                                        <p:strVal val="visible"/>
                                      </p:to>
                                    </p:set>
                                    <p:animEffect transition="in" filter="dissolve">
                                      <p:cBhvr>
                                        <p:cTn id="7" dur="500"/>
                                        <p:tgtEl>
                                          <p:spTgt spid="323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3588">
                                            <p:txEl>
                                              <p:pRg st="1" end="1"/>
                                            </p:txEl>
                                          </p:spTgt>
                                        </p:tgtEl>
                                        <p:attrNameLst>
                                          <p:attrName>style.visibility</p:attrName>
                                        </p:attrNameLst>
                                      </p:cBhvr>
                                      <p:to>
                                        <p:strVal val="visible"/>
                                      </p:to>
                                    </p:set>
                                    <p:animEffect transition="in" filter="dissolve">
                                      <p:cBhvr>
                                        <p:cTn id="12" dur="500"/>
                                        <p:tgtEl>
                                          <p:spTgt spid="3235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3588">
                                            <p:txEl>
                                              <p:pRg st="2" end="2"/>
                                            </p:txEl>
                                          </p:spTgt>
                                        </p:tgtEl>
                                        <p:attrNameLst>
                                          <p:attrName>style.visibility</p:attrName>
                                        </p:attrNameLst>
                                      </p:cBhvr>
                                      <p:to>
                                        <p:strVal val="visible"/>
                                      </p:to>
                                    </p:set>
                                    <p:animEffect transition="in" filter="dissolve">
                                      <p:cBhvr>
                                        <p:cTn id="17" dur="500"/>
                                        <p:tgtEl>
                                          <p:spTgt spid="3235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3588">
                                            <p:txEl>
                                              <p:pRg st="3" end="3"/>
                                            </p:txEl>
                                          </p:spTgt>
                                        </p:tgtEl>
                                        <p:attrNameLst>
                                          <p:attrName>style.visibility</p:attrName>
                                        </p:attrNameLst>
                                      </p:cBhvr>
                                      <p:to>
                                        <p:strVal val="visible"/>
                                      </p:to>
                                    </p:set>
                                    <p:animEffect transition="in" filter="dissolve">
                                      <p:cBhvr>
                                        <p:cTn id="22" dur="500"/>
                                        <p:tgtEl>
                                          <p:spTgt spid="3235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066800"/>
            <a:ext cx="9144000" cy="609600"/>
          </a:xfrm>
        </p:spPr>
        <p:txBody>
          <a:bodyPr/>
          <a:lstStyle/>
          <a:p>
            <a:pPr eaLnBrk="1" hangingPunct="1"/>
            <a:r>
              <a:rPr lang="fr-CH" sz="3200" b="1" u="none" dirty="0" smtClean="0"/>
              <a:t>Les limites de la croissance </a:t>
            </a:r>
            <a:r>
              <a:rPr lang="de-CH" sz="3200" b="1" u="none" dirty="0" smtClean="0"/>
              <a:t>II</a:t>
            </a:r>
          </a:p>
        </p:txBody>
      </p:sp>
      <p:sp>
        <p:nvSpPr>
          <p:cNvPr id="325635" name="Rectangle 3"/>
          <p:cNvSpPr>
            <a:spLocks noChangeArrowheads="1"/>
          </p:cNvSpPr>
          <p:nvPr/>
        </p:nvSpPr>
        <p:spPr bwMode="auto">
          <a:xfrm>
            <a:off x="381000" y="1752600"/>
            <a:ext cx="8382000" cy="914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Les principes de la modélisation </a:t>
            </a:r>
            <a:r>
              <a:rPr lang="es-ES_tradnl" dirty="0" smtClean="0"/>
              <a:t>des </a:t>
            </a:r>
            <a:r>
              <a:rPr lang="fr-CH" dirty="0" smtClean="0"/>
              <a:t>systèmes dynamiques peuvent être appliqués au problème de l’évolution globale de la population humaine.</a:t>
            </a:r>
            <a:endParaRPr lang="fr-CH" dirty="0"/>
          </a:p>
        </p:txBody>
      </p:sp>
      <p:pic>
        <p:nvPicPr>
          <p:cNvPr id="325638" name="Picture 6" descr="LimitsToGrowth"/>
          <p:cNvPicPr>
            <a:picLocks noGrp="1" noChangeAspect="1" noChangeArrowheads="1"/>
          </p:cNvPicPr>
          <p:nvPr/>
        </p:nvPicPr>
        <p:blipFill>
          <a:blip r:embed="rId3" cstate="print"/>
          <a:srcRect/>
          <a:stretch>
            <a:fillRect/>
          </a:stretch>
        </p:blipFill>
        <p:spPr bwMode="auto">
          <a:xfrm>
            <a:off x="6410325" y="2952344"/>
            <a:ext cx="2276475" cy="3067456"/>
          </a:xfrm>
          <a:prstGeom prst="rect">
            <a:avLst/>
          </a:prstGeom>
          <a:noFill/>
          <a:ln w="28575">
            <a:solidFill>
              <a:srgbClr val="990000"/>
            </a:solidFill>
            <a:miter lim="800000"/>
            <a:headEnd/>
            <a:tailEnd/>
          </a:ln>
        </p:spPr>
      </p:pic>
      <p:pic>
        <p:nvPicPr>
          <p:cNvPr id="325642" name="Picture 10" descr="LTG_Price"/>
          <p:cNvPicPr>
            <a:picLocks noGrp="1" noChangeAspect="1" noChangeArrowheads="1"/>
          </p:cNvPicPr>
          <p:nvPr/>
        </p:nvPicPr>
        <p:blipFill>
          <a:blip r:embed="rId4" cstate="print"/>
          <a:srcRect/>
          <a:stretch>
            <a:fillRect/>
          </a:stretch>
        </p:blipFill>
        <p:spPr bwMode="auto">
          <a:xfrm>
            <a:off x="2971800" y="4567238"/>
            <a:ext cx="3200400" cy="1452562"/>
          </a:xfrm>
          <a:prstGeom prst="rect">
            <a:avLst/>
          </a:prstGeom>
          <a:noFill/>
          <a:ln w="28575">
            <a:solidFill>
              <a:schemeClr val="hlink"/>
            </a:solidFill>
            <a:miter lim="800000"/>
            <a:headEnd/>
            <a:tailEnd/>
          </a:ln>
        </p:spPr>
      </p:pic>
      <p:pic>
        <p:nvPicPr>
          <p:cNvPr id="8" name="Picture 7" descr="Limites à la croissance.png"/>
          <p:cNvPicPr>
            <a:picLocks noChangeAspect="1"/>
          </p:cNvPicPr>
          <p:nvPr/>
        </p:nvPicPr>
        <p:blipFill>
          <a:blip r:embed="rId5" cstate="print"/>
          <a:stretch>
            <a:fillRect/>
          </a:stretch>
        </p:blipFill>
        <p:spPr>
          <a:xfrm>
            <a:off x="533400" y="2971800"/>
            <a:ext cx="2209800" cy="3048000"/>
          </a:xfrm>
          <a:prstGeom prst="rect">
            <a:avLst/>
          </a:prstGeom>
          <a:ln w="28575">
            <a:solidFill>
              <a:srgbClr val="C00000"/>
            </a:solidFill>
          </a:ln>
        </p:spPr>
      </p:pic>
      <p:pic>
        <p:nvPicPr>
          <p:cNvPr id="9" name="Picture 8" descr="Amazon Limites.png"/>
          <p:cNvPicPr>
            <a:picLocks noChangeAspect="1"/>
          </p:cNvPicPr>
          <p:nvPr/>
        </p:nvPicPr>
        <p:blipFill>
          <a:blip r:embed="rId6" cstate="print"/>
          <a:stretch>
            <a:fillRect/>
          </a:stretch>
        </p:blipFill>
        <p:spPr>
          <a:xfrm>
            <a:off x="2962072" y="2973424"/>
            <a:ext cx="3200400" cy="1402162"/>
          </a:xfrm>
          <a:prstGeom prst="rect">
            <a:avLst/>
          </a:prstGeom>
          <a:ln w="28575">
            <a:solidFill>
              <a:srgbClr val="9900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Effect transition="in" filter="dissolve">
                                      <p:cBhvr>
                                        <p:cTn id="7" dur="500"/>
                                        <p:tgtEl>
                                          <p:spTgt spid="325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5638"/>
                                        </p:tgtEl>
                                        <p:attrNameLst>
                                          <p:attrName>style.visibility</p:attrName>
                                        </p:attrNameLst>
                                      </p:cBhvr>
                                      <p:to>
                                        <p:strVal val="visible"/>
                                      </p:to>
                                    </p:set>
                                    <p:animEffect transition="in" filter="dissolve">
                                      <p:cBhvr>
                                        <p:cTn id="12" dur="500"/>
                                        <p:tgtEl>
                                          <p:spTgt spid="3256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5642"/>
                                        </p:tgtEl>
                                        <p:attrNameLst>
                                          <p:attrName>style.visibility</p:attrName>
                                        </p:attrNameLst>
                                      </p:cBhvr>
                                      <p:to>
                                        <p:strVal val="visible"/>
                                      </p:to>
                                    </p:set>
                                    <p:anim calcmode="lin" valueType="num">
                                      <p:cBhvr additive="base">
                                        <p:cTn id="17" dur="500" fill="hold"/>
                                        <p:tgtEl>
                                          <p:spTgt spid="325642"/>
                                        </p:tgtEl>
                                        <p:attrNameLst>
                                          <p:attrName>ppt_x</p:attrName>
                                        </p:attrNameLst>
                                      </p:cBhvr>
                                      <p:tavLst>
                                        <p:tav tm="0">
                                          <p:val>
                                            <p:strVal val="#ppt_x"/>
                                          </p:val>
                                        </p:tav>
                                        <p:tav tm="100000">
                                          <p:val>
                                            <p:strVal val="#ppt_x"/>
                                          </p:val>
                                        </p:tav>
                                      </p:tavLst>
                                    </p:anim>
                                    <p:anim calcmode="lin" valueType="num">
                                      <p:cBhvr additive="base">
                                        <p:cTn id="18" dur="500" fill="hold"/>
                                        <p:tgtEl>
                                          <p:spTgt spid="32564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066800"/>
            <a:ext cx="7772400" cy="609600"/>
          </a:xfrm>
        </p:spPr>
        <p:txBody>
          <a:bodyPr/>
          <a:lstStyle/>
          <a:p>
            <a:pPr eaLnBrk="1" hangingPunct="1"/>
            <a:r>
              <a:rPr lang="fr-CH" sz="3200" b="1" u="none" dirty="0" smtClean="0"/>
              <a:t>Modèle mondial: module population</a:t>
            </a:r>
          </a:p>
        </p:txBody>
      </p:sp>
      <p:pic>
        <p:nvPicPr>
          <p:cNvPr id="370696" name="Picture 8" descr="Population"/>
          <p:cNvPicPr>
            <a:picLocks noGrp="1" noChangeAspect="1" noChangeArrowheads="1"/>
          </p:cNvPicPr>
          <p:nvPr>
            <p:ph idx="1"/>
          </p:nvPr>
        </p:nvPicPr>
        <p:blipFill>
          <a:blip r:embed="rId3" cstate="print"/>
          <a:srcRect/>
          <a:stretch>
            <a:fillRect/>
          </a:stretch>
        </p:blipFill>
        <p:spPr bwMode="auto">
          <a:xfrm>
            <a:off x="1252538" y="1828800"/>
            <a:ext cx="6637337" cy="4297363"/>
          </a:xfrm>
          <a:noFill/>
          <a:ln w="28575">
            <a:solidFill>
              <a:srgbClr val="00008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0696"/>
                                        </p:tgtEl>
                                        <p:attrNameLst>
                                          <p:attrName>style.visibility</p:attrName>
                                        </p:attrNameLst>
                                      </p:cBhvr>
                                      <p:to>
                                        <p:strVal val="visible"/>
                                      </p:to>
                                    </p:set>
                                    <p:animEffect transition="in" filter="dissolve">
                                      <p:cBhvr>
                                        <p:cTn id="7" dur="500"/>
                                        <p:tgtEl>
                                          <p:spTgt spid="370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066800"/>
            <a:ext cx="7772400" cy="609600"/>
          </a:xfrm>
        </p:spPr>
        <p:txBody>
          <a:bodyPr/>
          <a:lstStyle/>
          <a:p>
            <a:pPr eaLnBrk="1" hangingPunct="1"/>
            <a:r>
              <a:rPr lang="fr-CH" sz="3200" b="1" u="none" dirty="0" smtClean="0"/>
              <a:t>Modèle mondial: module agricole</a:t>
            </a:r>
            <a:endParaRPr lang="de-CH" sz="3200" b="1" u="none" dirty="0" smtClean="0"/>
          </a:p>
        </p:txBody>
      </p:sp>
      <p:pic>
        <p:nvPicPr>
          <p:cNvPr id="373765" name="Picture 5" descr="ArableLand"/>
          <p:cNvPicPr>
            <a:picLocks noGrp="1" noChangeAspect="1" noChangeArrowheads="1"/>
          </p:cNvPicPr>
          <p:nvPr>
            <p:ph idx="1"/>
          </p:nvPr>
        </p:nvPicPr>
        <p:blipFill>
          <a:blip r:embed="rId3" cstate="print"/>
          <a:srcRect/>
          <a:stretch>
            <a:fillRect/>
          </a:stretch>
        </p:blipFill>
        <p:spPr bwMode="auto">
          <a:xfrm>
            <a:off x="752475" y="1752600"/>
            <a:ext cx="7637463" cy="4373563"/>
          </a:xfrm>
          <a:noFill/>
          <a:ln w="28575">
            <a:solidFill>
              <a:srgbClr val="00008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Effect transition="in" filter="dissolve">
                                      <p:cBhvr>
                                        <p:cTn id="7" dur="500"/>
                                        <p:tgtEl>
                                          <p:spTgt spid="373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066800"/>
            <a:ext cx="7772400" cy="609600"/>
          </a:xfrm>
        </p:spPr>
        <p:txBody>
          <a:bodyPr/>
          <a:lstStyle/>
          <a:p>
            <a:pPr eaLnBrk="1" hangingPunct="1"/>
            <a:r>
              <a:rPr lang="fr-CH" sz="3200" b="1" u="none" dirty="0" smtClean="0"/>
              <a:t>Modèle mondial: vue d’ensemble</a:t>
            </a:r>
            <a:endParaRPr lang="de-CH" sz="3200" b="1" u="none" dirty="0" smtClean="0"/>
          </a:p>
        </p:txBody>
      </p:sp>
      <p:pic>
        <p:nvPicPr>
          <p:cNvPr id="16387" name="Picture 5" descr="World3"/>
          <p:cNvPicPr>
            <a:picLocks noGrp="1" noChangeAspect="1" noChangeArrowheads="1"/>
          </p:cNvPicPr>
          <p:nvPr>
            <p:ph idx="1"/>
          </p:nvPr>
        </p:nvPicPr>
        <p:blipFill>
          <a:blip r:embed="rId3" cstate="print"/>
          <a:srcRect/>
          <a:stretch>
            <a:fillRect/>
          </a:stretch>
        </p:blipFill>
        <p:spPr bwMode="auto">
          <a:xfrm>
            <a:off x="1476375" y="1752600"/>
            <a:ext cx="6191250" cy="4373563"/>
          </a:xfrm>
          <a:noFill/>
          <a:ln w="28575">
            <a:solidFill>
              <a:srgbClr val="000086"/>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066800"/>
            <a:ext cx="9144000" cy="609600"/>
          </a:xfrm>
        </p:spPr>
        <p:txBody>
          <a:bodyPr/>
          <a:lstStyle/>
          <a:p>
            <a:pPr eaLnBrk="1" hangingPunct="1"/>
            <a:r>
              <a:rPr lang="fr-CH" sz="3200" b="1" u="none" dirty="0" smtClean="0"/>
              <a:t>Les limites de la croissance </a:t>
            </a:r>
            <a:r>
              <a:rPr lang="de-CH" sz="3200" b="1" u="none" dirty="0" smtClean="0"/>
              <a:t>III</a:t>
            </a:r>
          </a:p>
        </p:txBody>
      </p:sp>
      <p:sp>
        <p:nvSpPr>
          <p:cNvPr id="331779" name="Rectangle 3"/>
          <p:cNvSpPr>
            <a:spLocks noChangeArrowheads="1"/>
          </p:cNvSpPr>
          <p:nvPr/>
        </p:nvSpPr>
        <p:spPr bwMode="auto">
          <a:xfrm>
            <a:off x="381000" y="17526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Les prédictions que je vous ai exposées au début de cette présentation étaient calculées suivant le modèle mondial.</a:t>
            </a:r>
            <a:endParaRPr lang="fr-CH" dirty="0"/>
          </a:p>
        </p:txBody>
      </p:sp>
      <p:pic>
        <p:nvPicPr>
          <p:cNvPr id="331784" name="Picture 8" descr="Bevölkerung"/>
          <p:cNvPicPr>
            <a:picLocks noGrp="1" noChangeAspect="1" noChangeArrowheads="1"/>
          </p:cNvPicPr>
          <p:nvPr/>
        </p:nvPicPr>
        <p:blipFill>
          <a:blip r:embed="rId3" cstate="print"/>
          <a:srcRect/>
          <a:stretch>
            <a:fillRect/>
          </a:stretch>
        </p:blipFill>
        <p:spPr bwMode="auto">
          <a:xfrm>
            <a:off x="1600200" y="2667000"/>
            <a:ext cx="5970588" cy="2667000"/>
          </a:xfrm>
          <a:prstGeom prst="rect">
            <a:avLst/>
          </a:prstGeom>
          <a:noFill/>
          <a:ln w="28575">
            <a:solidFill>
              <a:schemeClr val="accent1"/>
            </a:solidFill>
            <a:miter lim="800000"/>
            <a:headEnd/>
            <a:tailEnd/>
          </a:ln>
        </p:spPr>
      </p:pic>
      <p:sp>
        <p:nvSpPr>
          <p:cNvPr id="331786" name="Rectangle 10"/>
          <p:cNvSpPr>
            <a:spLocks noChangeArrowheads="1"/>
          </p:cNvSpPr>
          <p:nvPr/>
        </p:nvSpPr>
        <p:spPr bwMode="auto">
          <a:xfrm>
            <a:off x="381000" y="55626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L’évolution concerne les scénarios 1, 2, 3 et 6 des neuf scénarios présentés dans le livre.</a:t>
            </a:r>
            <a:endParaRPr lang="fr-CH" dirty="0"/>
          </a:p>
        </p:txBody>
      </p:sp>
      <p:sp>
        <p:nvSpPr>
          <p:cNvPr id="6" name="TextBox 5"/>
          <p:cNvSpPr txBox="1"/>
          <p:nvPr/>
        </p:nvSpPr>
        <p:spPr>
          <a:xfrm>
            <a:off x="3824584" y="2826076"/>
            <a:ext cx="1524000" cy="228600"/>
          </a:xfrm>
          <a:prstGeom prst="rect">
            <a:avLst/>
          </a:prstGeom>
          <a:solidFill>
            <a:schemeClr val="accent3"/>
          </a:solidFill>
        </p:spPr>
        <p:txBody>
          <a:bodyPr wrap="square" rtlCol="0">
            <a:spAutoFit/>
          </a:bodyPr>
          <a:lstStyle/>
          <a:p>
            <a:r>
              <a:rPr lang="fr-CH" sz="900" dirty="0" smtClean="0">
                <a:latin typeface="+mj-lt"/>
              </a:rPr>
              <a:t>Evolution démographique</a:t>
            </a:r>
            <a:endParaRPr lang="en-US" sz="900" dirty="0">
              <a:latin typeface="+mj-lt"/>
            </a:endParaRPr>
          </a:p>
        </p:txBody>
      </p:sp>
      <p:sp>
        <p:nvSpPr>
          <p:cNvPr id="7" name="TextBox 6"/>
          <p:cNvSpPr txBox="1"/>
          <p:nvPr/>
        </p:nvSpPr>
        <p:spPr>
          <a:xfrm>
            <a:off x="2329784" y="2999736"/>
            <a:ext cx="762000" cy="215444"/>
          </a:xfrm>
          <a:prstGeom prst="rect">
            <a:avLst/>
          </a:prstGeom>
          <a:solidFill>
            <a:schemeClr val="accent3"/>
          </a:solidFill>
          <a:ln>
            <a:solidFill>
              <a:schemeClr val="accent3"/>
            </a:solidFill>
          </a:ln>
        </p:spPr>
        <p:txBody>
          <a:bodyPr wrap="square" rtlCol="0">
            <a:spAutoFit/>
          </a:bodyPr>
          <a:lstStyle/>
          <a:p>
            <a:r>
              <a:rPr lang="fr-CH" sz="800" dirty="0" smtClean="0">
                <a:latin typeface="+mj-lt"/>
              </a:rPr>
              <a:t>population I</a:t>
            </a:r>
            <a:endParaRPr lang="en-US" sz="800" dirty="0">
              <a:latin typeface="+mj-lt"/>
            </a:endParaRPr>
          </a:p>
        </p:txBody>
      </p:sp>
      <p:sp>
        <p:nvSpPr>
          <p:cNvPr id="8" name="TextBox 7"/>
          <p:cNvSpPr txBox="1"/>
          <p:nvPr/>
        </p:nvSpPr>
        <p:spPr>
          <a:xfrm>
            <a:off x="3258768" y="3006036"/>
            <a:ext cx="762000" cy="215444"/>
          </a:xfrm>
          <a:prstGeom prst="rect">
            <a:avLst/>
          </a:prstGeom>
          <a:solidFill>
            <a:schemeClr val="accent3"/>
          </a:solidFill>
          <a:ln>
            <a:solidFill>
              <a:schemeClr val="accent3"/>
            </a:solidFill>
          </a:ln>
        </p:spPr>
        <p:txBody>
          <a:bodyPr wrap="square" rtlCol="0">
            <a:spAutoFit/>
          </a:bodyPr>
          <a:lstStyle/>
          <a:p>
            <a:r>
              <a:rPr lang="fr-CH" sz="800" dirty="0" smtClean="0">
                <a:latin typeface="+mj-lt"/>
              </a:rPr>
              <a:t>population II</a:t>
            </a:r>
            <a:endParaRPr lang="en-US" sz="800" dirty="0">
              <a:latin typeface="+mj-lt"/>
            </a:endParaRPr>
          </a:p>
        </p:txBody>
      </p:sp>
      <p:sp>
        <p:nvSpPr>
          <p:cNvPr id="9" name="TextBox 8"/>
          <p:cNvSpPr txBox="1"/>
          <p:nvPr/>
        </p:nvSpPr>
        <p:spPr>
          <a:xfrm>
            <a:off x="4228288" y="3007660"/>
            <a:ext cx="830096" cy="215444"/>
          </a:xfrm>
          <a:prstGeom prst="rect">
            <a:avLst/>
          </a:prstGeom>
          <a:solidFill>
            <a:schemeClr val="accent3"/>
          </a:solidFill>
          <a:ln>
            <a:solidFill>
              <a:schemeClr val="accent3"/>
            </a:solidFill>
          </a:ln>
        </p:spPr>
        <p:txBody>
          <a:bodyPr wrap="square" rtlCol="0">
            <a:spAutoFit/>
          </a:bodyPr>
          <a:lstStyle/>
          <a:p>
            <a:r>
              <a:rPr lang="fr-CH" sz="800" dirty="0" smtClean="0">
                <a:latin typeface="+mj-lt"/>
              </a:rPr>
              <a:t>population III</a:t>
            </a:r>
            <a:endParaRPr lang="en-US" sz="800" dirty="0">
              <a:latin typeface="+mj-lt"/>
            </a:endParaRPr>
          </a:p>
        </p:txBody>
      </p:sp>
      <p:sp>
        <p:nvSpPr>
          <p:cNvPr id="10" name="TextBox 9"/>
          <p:cNvSpPr txBox="1"/>
          <p:nvPr/>
        </p:nvSpPr>
        <p:spPr>
          <a:xfrm>
            <a:off x="5254552" y="3007660"/>
            <a:ext cx="830096" cy="215444"/>
          </a:xfrm>
          <a:prstGeom prst="rect">
            <a:avLst/>
          </a:prstGeom>
          <a:solidFill>
            <a:schemeClr val="accent3"/>
          </a:solidFill>
          <a:ln>
            <a:solidFill>
              <a:schemeClr val="accent3"/>
            </a:solidFill>
          </a:ln>
        </p:spPr>
        <p:txBody>
          <a:bodyPr wrap="square" rtlCol="0">
            <a:spAutoFit/>
          </a:bodyPr>
          <a:lstStyle/>
          <a:p>
            <a:r>
              <a:rPr lang="fr-CH" sz="800" dirty="0" smtClean="0">
                <a:latin typeface="+mj-lt"/>
              </a:rPr>
              <a:t>population VI</a:t>
            </a:r>
            <a:endParaRPr lang="en-US" sz="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dissolve">
                                      <p:cBhvr>
                                        <p:cTn id="7" dur="500"/>
                                        <p:tgtEl>
                                          <p:spTgt spid="331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1784"/>
                                        </p:tgtEl>
                                        <p:attrNameLst>
                                          <p:attrName>style.visibility</p:attrName>
                                        </p:attrNameLst>
                                      </p:cBhvr>
                                      <p:to>
                                        <p:strVal val="visible"/>
                                      </p:to>
                                    </p:set>
                                    <p:animEffect transition="in" filter="dissolve">
                                      <p:cBhvr>
                                        <p:cTn id="12" dur="500"/>
                                        <p:tgtEl>
                                          <p:spTgt spid="33178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1786">
                                            <p:txEl>
                                              <p:pRg st="0" end="0"/>
                                            </p:txEl>
                                          </p:spTgt>
                                        </p:tgtEl>
                                        <p:attrNameLst>
                                          <p:attrName>style.visibility</p:attrName>
                                        </p:attrNameLst>
                                      </p:cBhvr>
                                      <p:to>
                                        <p:strVal val="visible"/>
                                      </p:to>
                                    </p:set>
                                    <p:animEffect transition="in" filter="dissolve">
                                      <p:cBhvr>
                                        <p:cTn id="32" dur="500"/>
                                        <p:tgtEl>
                                          <p:spTgt spid="3317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P spid="331786" grpId="0" build="p"/>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066800"/>
            <a:ext cx="9144000" cy="609600"/>
          </a:xfrm>
        </p:spPr>
        <p:txBody>
          <a:bodyPr/>
          <a:lstStyle/>
          <a:p>
            <a:pPr eaLnBrk="1" hangingPunct="1"/>
            <a:r>
              <a:rPr lang="fr-CH" sz="3200" b="1" u="none" dirty="0" smtClean="0"/>
              <a:t>Les limites de la croissance </a:t>
            </a:r>
            <a:r>
              <a:rPr lang="de-CH" sz="3200" b="1" u="none" dirty="0" smtClean="0"/>
              <a:t>IV</a:t>
            </a:r>
          </a:p>
        </p:txBody>
      </p:sp>
      <p:sp>
        <p:nvSpPr>
          <p:cNvPr id="334851" name="Rectangle 3"/>
          <p:cNvSpPr>
            <a:spLocks noChangeArrowheads="1"/>
          </p:cNvSpPr>
          <p:nvPr/>
        </p:nvSpPr>
        <p:spPr bwMode="auto">
          <a:xfrm>
            <a:off x="381000" y="1905000"/>
            <a:ext cx="8382000" cy="3505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Le </a:t>
            </a:r>
            <a:r>
              <a:rPr lang="fr-CH" b="1" i="1" dirty="0" smtClean="0">
                <a:solidFill>
                  <a:schemeClr val="accent2"/>
                </a:solidFill>
              </a:rPr>
              <a:t>scénario 1</a:t>
            </a:r>
            <a:r>
              <a:rPr lang="fr-CH" dirty="0" smtClean="0"/>
              <a:t> décrit un avenir probable si nous poursuivons les politiques actuelles (« </a:t>
            </a:r>
            <a:r>
              <a:rPr lang="en-US" dirty="0" smtClean="0"/>
              <a:t>business as usual </a:t>
            </a:r>
            <a:r>
              <a:rPr lang="fr-CH" dirty="0" smtClean="0"/>
              <a:t>»), c’est-à-dire à optimiser les gains boursiers à court terme.  Dans ce modèle, la croissance cessera lorsque les ressources énergétiques auront été épuisées.</a:t>
            </a:r>
          </a:p>
          <a:p>
            <a:pPr marL="342900" indent="-342900" algn="just">
              <a:lnSpc>
                <a:spcPct val="80000"/>
              </a:lnSpc>
              <a:spcBef>
                <a:spcPct val="20000"/>
              </a:spcBef>
              <a:buFontTx/>
              <a:buChar char="•"/>
            </a:pPr>
            <a:r>
              <a:rPr lang="fr-CH" dirty="0" smtClean="0"/>
              <a:t>Le </a:t>
            </a:r>
            <a:r>
              <a:rPr lang="fr-CH" b="1" i="1" dirty="0" smtClean="0">
                <a:solidFill>
                  <a:schemeClr val="accent2"/>
                </a:solidFill>
              </a:rPr>
              <a:t>scénario 2 </a:t>
            </a:r>
            <a:r>
              <a:rPr lang="fr-CH" dirty="0" smtClean="0"/>
              <a:t>présume qu’il nous reste deux fois plus de ressources énergétiques que celles que nous avons localisées jusqu’à présent.  Pour cette raison, la population continue à croître durant encore quelques années.  Dans cette version du modèle mondial, la croissance sera limitée par la pollution générée par la production des biens industriels.</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dissolve">
                                      <p:cBhvr>
                                        <p:cTn id="7" dur="5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dissolve">
                                      <p:cBhvr>
                                        <p:cTn id="12" dur="500"/>
                                        <p:tgtEl>
                                          <p:spTgt spid="334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066800"/>
            <a:ext cx="9144000" cy="609600"/>
          </a:xfrm>
        </p:spPr>
        <p:txBody>
          <a:bodyPr/>
          <a:lstStyle/>
          <a:p>
            <a:pPr eaLnBrk="1" hangingPunct="1"/>
            <a:r>
              <a:rPr lang="fr-CH" sz="3200" b="1" u="none" dirty="0" smtClean="0"/>
              <a:t>Les limites de la croissance </a:t>
            </a:r>
            <a:r>
              <a:rPr lang="de-CH" sz="3200" b="1" u="none" dirty="0" smtClean="0"/>
              <a:t>V</a:t>
            </a:r>
          </a:p>
        </p:txBody>
      </p:sp>
      <p:sp>
        <p:nvSpPr>
          <p:cNvPr id="336899" name="Rectangle 3"/>
          <p:cNvSpPr>
            <a:spLocks noChangeArrowheads="1"/>
          </p:cNvSpPr>
          <p:nvPr/>
        </p:nvSpPr>
        <p:spPr bwMode="auto">
          <a:xfrm>
            <a:off x="381000" y="1905000"/>
            <a:ext cx="8382000" cy="3505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Le </a:t>
            </a:r>
            <a:r>
              <a:rPr lang="fr-CH" b="1" i="1" dirty="0" smtClean="0">
                <a:solidFill>
                  <a:schemeClr val="accent2"/>
                </a:solidFill>
              </a:rPr>
              <a:t>scénario 3 </a:t>
            </a:r>
            <a:r>
              <a:rPr lang="fr-CH" dirty="0" smtClean="0"/>
              <a:t>introduit des mesures extraordinaires en 2002, réduisant la pollution de 4%.  Par conséquent, la population continue à croître durant quelques années additionnelles, mais la population plus nombreuse ne peut plus être nourrie.  Cela résulte en une famine globale, provoquant la décroissance rapide de la population.</a:t>
            </a:r>
          </a:p>
          <a:p>
            <a:pPr marL="342900" indent="-342900" algn="just">
              <a:lnSpc>
                <a:spcPct val="80000"/>
              </a:lnSpc>
              <a:spcBef>
                <a:spcPct val="20000"/>
              </a:spcBef>
              <a:buFontTx/>
              <a:buChar char="•"/>
            </a:pPr>
            <a:r>
              <a:rPr lang="fr-CH" dirty="0" smtClean="0"/>
              <a:t>Le </a:t>
            </a:r>
            <a:r>
              <a:rPr lang="fr-CH" b="1" i="1" dirty="0" smtClean="0">
                <a:solidFill>
                  <a:schemeClr val="accent2"/>
                </a:solidFill>
              </a:rPr>
              <a:t>scénario 6</a:t>
            </a:r>
            <a:r>
              <a:rPr lang="fr-CH" dirty="0" smtClean="0"/>
              <a:t> introduit une palette de mesures supplémentaires,  comportant des investissements pour améliorer le rendement de la superficie agricole, pour réduire la dégradation du sol par surexploitation et des investissements pour améliorer l’efficacité de l’utilisation des ressources énergétiques.</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dissolve">
                                      <p:cBhvr>
                                        <p:cTn id="7" dur="500"/>
                                        <p:tgtEl>
                                          <p:spTgt spid="336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6899">
                                            <p:txEl>
                                              <p:pRg st="1" end="1"/>
                                            </p:txEl>
                                          </p:spTgt>
                                        </p:tgtEl>
                                        <p:attrNameLst>
                                          <p:attrName>style.visibility</p:attrName>
                                        </p:attrNameLst>
                                      </p:cBhvr>
                                      <p:to>
                                        <p:strVal val="visible"/>
                                      </p:to>
                                    </p:set>
                                    <p:animEffect transition="in" filter="dissolve">
                                      <p:cBhvr>
                                        <p:cTn id="12" dur="500"/>
                                        <p:tgtEl>
                                          <p:spTgt spid="336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066800"/>
            <a:ext cx="9144000" cy="609600"/>
          </a:xfrm>
        </p:spPr>
        <p:txBody>
          <a:bodyPr/>
          <a:lstStyle/>
          <a:p>
            <a:pPr eaLnBrk="1" hangingPunct="1"/>
            <a:r>
              <a:rPr lang="fr-CH" sz="3200" b="1" u="none" dirty="0" smtClean="0"/>
              <a:t>Les limites de la croissance </a:t>
            </a:r>
            <a:r>
              <a:rPr lang="de-CH" sz="3200" b="1" u="none" dirty="0" smtClean="0"/>
              <a:t>VI</a:t>
            </a:r>
          </a:p>
        </p:txBody>
      </p:sp>
      <p:sp>
        <p:nvSpPr>
          <p:cNvPr id="338947" name="Rectangle 3"/>
          <p:cNvSpPr>
            <a:spLocks noChangeArrowheads="1"/>
          </p:cNvSpPr>
          <p:nvPr/>
        </p:nvSpPr>
        <p:spPr bwMode="auto">
          <a:xfrm>
            <a:off x="381000" y="17526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a:t>C</a:t>
            </a:r>
            <a:r>
              <a:rPr lang="fr-CH" dirty="0" smtClean="0"/>
              <a:t>es mesures, ont-elles résolu nos problèmes?  Regardons </a:t>
            </a:r>
            <a:r>
              <a:rPr lang="fr-CH" dirty="0"/>
              <a:t>de plus </a:t>
            </a:r>
            <a:r>
              <a:rPr lang="fr-CH" dirty="0" smtClean="0"/>
              <a:t>près d’autres trajectoires. </a:t>
            </a:r>
            <a:endParaRPr lang="fr-CH" dirty="0"/>
          </a:p>
        </p:txBody>
      </p:sp>
      <p:pic>
        <p:nvPicPr>
          <p:cNvPr id="338950" name="Picture 6" descr="Lebenserwartung"/>
          <p:cNvPicPr>
            <a:picLocks noGrp="1" noChangeAspect="1" noChangeArrowheads="1"/>
          </p:cNvPicPr>
          <p:nvPr/>
        </p:nvPicPr>
        <p:blipFill>
          <a:blip r:embed="rId3" cstate="print"/>
          <a:srcRect/>
          <a:stretch>
            <a:fillRect/>
          </a:stretch>
        </p:blipFill>
        <p:spPr bwMode="auto">
          <a:xfrm>
            <a:off x="152400" y="2514600"/>
            <a:ext cx="4343400" cy="3505200"/>
          </a:xfrm>
          <a:prstGeom prst="rect">
            <a:avLst/>
          </a:prstGeom>
          <a:noFill/>
          <a:ln w="28575">
            <a:solidFill>
              <a:schemeClr val="accent1"/>
            </a:solidFill>
            <a:miter lim="800000"/>
            <a:headEnd/>
            <a:tailEnd/>
          </a:ln>
        </p:spPr>
      </p:pic>
      <p:pic>
        <p:nvPicPr>
          <p:cNvPr id="338952" name="Picture 8" descr="Wohlstandsindex"/>
          <p:cNvPicPr>
            <a:picLocks noGrp="1" noChangeAspect="1" noChangeArrowheads="1"/>
          </p:cNvPicPr>
          <p:nvPr/>
        </p:nvPicPr>
        <p:blipFill>
          <a:blip r:embed="rId4" cstate="print"/>
          <a:srcRect/>
          <a:stretch>
            <a:fillRect/>
          </a:stretch>
        </p:blipFill>
        <p:spPr bwMode="auto">
          <a:xfrm>
            <a:off x="4648200" y="2514600"/>
            <a:ext cx="4318000" cy="3527425"/>
          </a:xfrm>
          <a:prstGeom prst="rect">
            <a:avLst/>
          </a:prstGeom>
          <a:noFill/>
          <a:ln w="28575">
            <a:solidFill>
              <a:schemeClr val="accent1"/>
            </a:solidFill>
            <a:miter lim="800000"/>
            <a:headEnd/>
            <a:tailEnd/>
          </a:ln>
        </p:spPr>
      </p:pic>
      <p:sp>
        <p:nvSpPr>
          <p:cNvPr id="7" name="TextBox 6"/>
          <p:cNvSpPr txBox="1"/>
          <p:nvPr/>
        </p:nvSpPr>
        <p:spPr>
          <a:xfrm>
            <a:off x="1600200" y="2770760"/>
            <a:ext cx="1676400" cy="246221"/>
          </a:xfrm>
          <a:prstGeom prst="rect">
            <a:avLst/>
          </a:prstGeom>
          <a:solidFill>
            <a:schemeClr val="bg1"/>
          </a:solidFill>
        </p:spPr>
        <p:txBody>
          <a:bodyPr wrap="square" rtlCol="0">
            <a:spAutoFit/>
          </a:bodyPr>
          <a:lstStyle/>
          <a:p>
            <a:pPr algn="ctr"/>
            <a:r>
              <a:rPr lang="fr-CH" sz="1000" dirty="0" smtClean="0">
                <a:latin typeface="+mj-lt"/>
              </a:rPr>
              <a:t>espérance de vie</a:t>
            </a:r>
            <a:endParaRPr lang="fr-CH" sz="1000" dirty="0">
              <a:latin typeface="+mj-lt"/>
            </a:endParaRPr>
          </a:p>
        </p:txBody>
      </p:sp>
      <p:sp>
        <p:nvSpPr>
          <p:cNvPr id="8" name="TextBox 7"/>
          <p:cNvSpPr txBox="1"/>
          <p:nvPr/>
        </p:nvSpPr>
        <p:spPr>
          <a:xfrm>
            <a:off x="818744" y="3009088"/>
            <a:ext cx="762000" cy="215444"/>
          </a:xfrm>
          <a:prstGeom prst="rect">
            <a:avLst/>
          </a:prstGeom>
          <a:solidFill>
            <a:schemeClr val="bg1"/>
          </a:solidFill>
        </p:spPr>
        <p:txBody>
          <a:bodyPr wrap="square" rtlCol="0">
            <a:spAutoFit/>
          </a:bodyPr>
          <a:lstStyle/>
          <a:p>
            <a:r>
              <a:rPr lang="fr-CH" sz="800" dirty="0" smtClean="0">
                <a:latin typeface="+mj-lt"/>
              </a:rPr>
              <a:t>espérance I</a:t>
            </a:r>
            <a:endParaRPr lang="fr-CH" sz="800" dirty="0">
              <a:latin typeface="+mj-lt"/>
            </a:endParaRPr>
          </a:p>
        </p:txBody>
      </p:sp>
      <p:sp>
        <p:nvSpPr>
          <p:cNvPr id="9" name="TextBox 8"/>
          <p:cNvSpPr txBox="1"/>
          <p:nvPr/>
        </p:nvSpPr>
        <p:spPr>
          <a:xfrm>
            <a:off x="1676400" y="3009088"/>
            <a:ext cx="762000" cy="215444"/>
          </a:xfrm>
          <a:prstGeom prst="rect">
            <a:avLst/>
          </a:prstGeom>
          <a:solidFill>
            <a:schemeClr val="bg1"/>
          </a:solidFill>
        </p:spPr>
        <p:txBody>
          <a:bodyPr wrap="square" rtlCol="0">
            <a:spAutoFit/>
          </a:bodyPr>
          <a:lstStyle/>
          <a:p>
            <a:r>
              <a:rPr lang="fr-CH" sz="800" dirty="0" smtClean="0">
                <a:latin typeface="+mj-lt"/>
              </a:rPr>
              <a:t>espérance II</a:t>
            </a:r>
            <a:endParaRPr lang="fr-CH" sz="800" dirty="0">
              <a:latin typeface="+mj-lt"/>
            </a:endParaRPr>
          </a:p>
        </p:txBody>
      </p:sp>
      <p:sp>
        <p:nvSpPr>
          <p:cNvPr id="10" name="TextBox 9"/>
          <p:cNvSpPr txBox="1"/>
          <p:nvPr/>
        </p:nvSpPr>
        <p:spPr>
          <a:xfrm>
            <a:off x="2522704" y="3009088"/>
            <a:ext cx="810640" cy="215444"/>
          </a:xfrm>
          <a:prstGeom prst="rect">
            <a:avLst/>
          </a:prstGeom>
          <a:solidFill>
            <a:schemeClr val="bg1"/>
          </a:solidFill>
        </p:spPr>
        <p:txBody>
          <a:bodyPr wrap="square" rtlCol="0">
            <a:spAutoFit/>
          </a:bodyPr>
          <a:lstStyle/>
          <a:p>
            <a:r>
              <a:rPr lang="fr-CH" sz="800" dirty="0" smtClean="0">
                <a:latin typeface="+mj-lt"/>
              </a:rPr>
              <a:t>espérance III</a:t>
            </a:r>
            <a:endParaRPr lang="fr-CH" sz="800" dirty="0">
              <a:latin typeface="+mj-lt"/>
            </a:endParaRPr>
          </a:p>
        </p:txBody>
      </p:sp>
      <p:sp>
        <p:nvSpPr>
          <p:cNvPr id="11" name="TextBox 10"/>
          <p:cNvSpPr txBox="1"/>
          <p:nvPr/>
        </p:nvSpPr>
        <p:spPr>
          <a:xfrm>
            <a:off x="3430624" y="3009088"/>
            <a:ext cx="810640" cy="215444"/>
          </a:xfrm>
          <a:prstGeom prst="rect">
            <a:avLst/>
          </a:prstGeom>
          <a:solidFill>
            <a:schemeClr val="bg1"/>
          </a:solidFill>
        </p:spPr>
        <p:txBody>
          <a:bodyPr wrap="square" rtlCol="0">
            <a:spAutoFit/>
          </a:bodyPr>
          <a:lstStyle/>
          <a:p>
            <a:r>
              <a:rPr lang="fr-CH" sz="800" dirty="0" smtClean="0">
                <a:latin typeface="+mj-lt"/>
              </a:rPr>
              <a:t>espérance VI</a:t>
            </a:r>
            <a:endParaRPr lang="fr-CH" sz="800" dirty="0">
              <a:latin typeface="+mj-lt"/>
            </a:endParaRPr>
          </a:p>
        </p:txBody>
      </p:sp>
      <p:sp>
        <p:nvSpPr>
          <p:cNvPr id="12" name="TextBox 11"/>
          <p:cNvSpPr txBox="1"/>
          <p:nvPr/>
        </p:nvSpPr>
        <p:spPr>
          <a:xfrm>
            <a:off x="5943600" y="2762656"/>
            <a:ext cx="1905000" cy="246221"/>
          </a:xfrm>
          <a:prstGeom prst="rect">
            <a:avLst/>
          </a:prstGeom>
          <a:solidFill>
            <a:schemeClr val="bg1"/>
          </a:solidFill>
        </p:spPr>
        <p:txBody>
          <a:bodyPr wrap="square" rtlCol="0">
            <a:spAutoFit/>
          </a:bodyPr>
          <a:lstStyle/>
          <a:p>
            <a:pPr algn="ctr"/>
            <a:r>
              <a:rPr lang="fr-CH" sz="1000" dirty="0" smtClean="0">
                <a:latin typeface="+mj-lt"/>
              </a:rPr>
              <a:t>indice de bien-être</a:t>
            </a:r>
            <a:endParaRPr lang="fr-CH" sz="1000" dirty="0">
              <a:latin typeface="+mj-lt"/>
            </a:endParaRPr>
          </a:p>
        </p:txBody>
      </p:sp>
      <p:sp>
        <p:nvSpPr>
          <p:cNvPr id="13" name="TextBox 12"/>
          <p:cNvSpPr txBox="1"/>
          <p:nvPr/>
        </p:nvSpPr>
        <p:spPr>
          <a:xfrm>
            <a:off x="5218888" y="3018816"/>
            <a:ext cx="629056" cy="215444"/>
          </a:xfrm>
          <a:prstGeom prst="rect">
            <a:avLst/>
          </a:prstGeom>
          <a:solidFill>
            <a:schemeClr val="bg1"/>
          </a:solidFill>
        </p:spPr>
        <p:txBody>
          <a:bodyPr wrap="square" rtlCol="0">
            <a:spAutoFit/>
          </a:bodyPr>
          <a:lstStyle/>
          <a:p>
            <a:r>
              <a:rPr lang="fr-CH" sz="800" dirty="0" smtClean="0">
                <a:latin typeface="+mj-lt"/>
              </a:rPr>
              <a:t>richesse I</a:t>
            </a:r>
            <a:endParaRPr lang="fr-CH" sz="800" dirty="0">
              <a:latin typeface="+mj-lt"/>
            </a:endParaRPr>
          </a:p>
        </p:txBody>
      </p:sp>
      <p:sp>
        <p:nvSpPr>
          <p:cNvPr id="14" name="TextBox 13"/>
          <p:cNvSpPr txBox="1"/>
          <p:nvPr/>
        </p:nvSpPr>
        <p:spPr>
          <a:xfrm>
            <a:off x="6000344" y="3022244"/>
            <a:ext cx="724712" cy="215444"/>
          </a:xfrm>
          <a:prstGeom prst="rect">
            <a:avLst/>
          </a:prstGeom>
          <a:solidFill>
            <a:schemeClr val="bg1"/>
          </a:solidFill>
        </p:spPr>
        <p:txBody>
          <a:bodyPr wrap="square" rtlCol="0">
            <a:spAutoFit/>
          </a:bodyPr>
          <a:lstStyle/>
          <a:p>
            <a:r>
              <a:rPr lang="fr-CH" sz="800" dirty="0" smtClean="0">
                <a:latin typeface="+mj-lt"/>
              </a:rPr>
              <a:t>richesse II</a:t>
            </a:r>
            <a:endParaRPr lang="fr-CH" sz="800" dirty="0">
              <a:latin typeface="+mj-lt"/>
            </a:endParaRPr>
          </a:p>
        </p:txBody>
      </p:sp>
      <p:sp>
        <p:nvSpPr>
          <p:cNvPr id="15" name="TextBox 14"/>
          <p:cNvSpPr txBox="1"/>
          <p:nvPr/>
        </p:nvSpPr>
        <p:spPr>
          <a:xfrm>
            <a:off x="6866104" y="3022244"/>
            <a:ext cx="724712" cy="215444"/>
          </a:xfrm>
          <a:prstGeom prst="rect">
            <a:avLst/>
          </a:prstGeom>
          <a:solidFill>
            <a:schemeClr val="bg1"/>
          </a:solidFill>
        </p:spPr>
        <p:txBody>
          <a:bodyPr wrap="square" rtlCol="0">
            <a:spAutoFit/>
          </a:bodyPr>
          <a:lstStyle/>
          <a:p>
            <a:r>
              <a:rPr lang="fr-CH" sz="800" dirty="0" smtClean="0">
                <a:latin typeface="+mj-lt"/>
              </a:rPr>
              <a:t>richesse III</a:t>
            </a:r>
            <a:endParaRPr lang="fr-CH" sz="800" dirty="0">
              <a:latin typeface="+mj-lt"/>
            </a:endParaRPr>
          </a:p>
        </p:txBody>
      </p:sp>
      <p:sp>
        <p:nvSpPr>
          <p:cNvPr id="16" name="TextBox 15"/>
          <p:cNvSpPr txBox="1"/>
          <p:nvPr/>
        </p:nvSpPr>
        <p:spPr>
          <a:xfrm>
            <a:off x="7715656" y="3018816"/>
            <a:ext cx="724712" cy="215444"/>
          </a:xfrm>
          <a:prstGeom prst="rect">
            <a:avLst/>
          </a:prstGeom>
          <a:solidFill>
            <a:schemeClr val="bg1"/>
          </a:solidFill>
        </p:spPr>
        <p:txBody>
          <a:bodyPr wrap="square" rtlCol="0">
            <a:spAutoFit/>
          </a:bodyPr>
          <a:lstStyle/>
          <a:p>
            <a:r>
              <a:rPr lang="fr-CH" sz="800" dirty="0" smtClean="0">
                <a:latin typeface="+mj-lt"/>
              </a:rPr>
              <a:t>richesse VI</a:t>
            </a:r>
            <a:endParaRPr lang="fr-CH" sz="800" dirty="0">
              <a:latin typeface="+mj-lt"/>
            </a:endParaRPr>
          </a:p>
        </p:txBody>
      </p:sp>
      <p:sp>
        <p:nvSpPr>
          <p:cNvPr id="17" name="TextBox 16"/>
          <p:cNvSpPr txBox="1"/>
          <p:nvPr/>
        </p:nvSpPr>
        <p:spPr>
          <a:xfrm rot="16200000">
            <a:off x="-7390" y="4263238"/>
            <a:ext cx="762000" cy="215444"/>
          </a:xfrm>
          <a:prstGeom prst="rect">
            <a:avLst/>
          </a:prstGeom>
          <a:solidFill>
            <a:schemeClr val="bg1"/>
          </a:solidFill>
        </p:spPr>
        <p:txBody>
          <a:bodyPr wrap="square" rtlCol="0">
            <a:spAutoFit/>
          </a:bodyPr>
          <a:lstStyle/>
          <a:p>
            <a:r>
              <a:rPr lang="fr-CH" sz="800" dirty="0" smtClean="0">
                <a:latin typeface="+mj-lt"/>
              </a:rPr>
              <a:t>[années]</a:t>
            </a:r>
            <a:endParaRPr lang="fr-CH" sz="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Effect transition="in" filter="dissolve">
                                      <p:cBhvr>
                                        <p:cTn id="7" dur="500"/>
                                        <p:tgtEl>
                                          <p:spTgt spid="338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8950"/>
                                        </p:tgtEl>
                                        <p:attrNameLst>
                                          <p:attrName>style.visibility</p:attrName>
                                        </p:attrNameLst>
                                      </p:cBhvr>
                                      <p:to>
                                        <p:strVal val="visible"/>
                                      </p:to>
                                    </p:set>
                                    <p:animEffect transition="in" filter="dissolve">
                                      <p:cBhvr>
                                        <p:cTn id="12" dur="500"/>
                                        <p:tgtEl>
                                          <p:spTgt spid="33895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38952"/>
                                        </p:tgtEl>
                                        <p:attrNameLst>
                                          <p:attrName>style.visibility</p:attrName>
                                        </p:attrNameLst>
                                      </p:cBhvr>
                                      <p:to>
                                        <p:strVal val="visible"/>
                                      </p:to>
                                    </p:set>
                                    <p:animEffect transition="in" filter="dissolve">
                                      <p:cBhvr>
                                        <p:cTn id="35" dur="500"/>
                                        <p:tgtEl>
                                          <p:spTgt spid="33895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1143000"/>
            <a:ext cx="8458200" cy="609600"/>
          </a:xfrm>
        </p:spPr>
        <p:txBody>
          <a:bodyPr/>
          <a:lstStyle/>
          <a:p>
            <a:pPr eaLnBrk="1" hangingPunct="1"/>
            <a:r>
              <a:rPr lang="fr-CH" sz="3200" b="1" u="none" dirty="0" smtClean="0"/>
              <a:t>Continuons avec la simulation (scénario 6)</a:t>
            </a:r>
          </a:p>
        </p:txBody>
      </p:sp>
      <p:pic>
        <p:nvPicPr>
          <p:cNvPr id="343046" name="Picture 6" descr="Szenario_VI"/>
          <p:cNvPicPr>
            <a:picLocks noGrp="1" noChangeAspect="1" noChangeArrowheads="1"/>
          </p:cNvPicPr>
          <p:nvPr>
            <p:ph idx="1"/>
          </p:nvPr>
        </p:nvPicPr>
        <p:blipFill>
          <a:blip r:embed="rId3" cstate="print"/>
          <a:srcRect/>
          <a:stretch>
            <a:fillRect/>
          </a:stretch>
        </p:blipFill>
        <p:spPr bwMode="auto">
          <a:xfrm>
            <a:off x="792163" y="1905000"/>
            <a:ext cx="7559675" cy="4221163"/>
          </a:xfrm>
          <a:noFill/>
          <a:ln w="28575">
            <a:solidFill>
              <a:schemeClr val="accent1"/>
            </a:solidFill>
            <a:miter lim="800000"/>
            <a:headEnd/>
            <a:tailEnd/>
          </a:ln>
        </p:spPr>
      </p:pic>
      <p:sp>
        <p:nvSpPr>
          <p:cNvPr id="5" name="TextBox 4"/>
          <p:cNvSpPr txBox="1"/>
          <p:nvPr/>
        </p:nvSpPr>
        <p:spPr>
          <a:xfrm>
            <a:off x="1588848" y="2104416"/>
            <a:ext cx="830096" cy="215444"/>
          </a:xfrm>
          <a:prstGeom prst="rect">
            <a:avLst/>
          </a:prstGeom>
          <a:solidFill>
            <a:schemeClr val="accent3"/>
          </a:solidFill>
          <a:ln>
            <a:solidFill>
              <a:schemeClr val="accent3"/>
            </a:solidFill>
          </a:ln>
        </p:spPr>
        <p:txBody>
          <a:bodyPr wrap="square" rtlCol="0">
            <a:spAutoFit/>
          </a:bodyPr>
          <a:lstStyle/>
          <a:p>
            <a:r>
              <a:rPr lang="fr-CH" sz="800" dirty="0" smtClean="0">
                <a:latin typeface="+mj-lt"/>
              </a:rPr>
              <a:t>population VI</a:t>
            </a:r>
            <a:endParaRPr lang="en-US" sz="800" dirty="0">
              <a:latin typeface="+mj-lt"/>
            </a:endParaRPr>
          </a:p>
        </p:txBody>
      </p:sp>
      <p:sp>
        <p:nvSpPr>
          <p:cNvPr id="6" name="TextBox 5"/>
          <p:cNvSpPr txBox="1"/>
          <p:nvPr/>
        </p:nvSpPr>
        <p:spPr>
          <a:xfrm>
            <a:off x="5476672" y="2094688"/>
            <a:ext cx="1141376" cy="215444"/>
          </a:xfrm>
          <a:prstGeom prst="rect">
            <a:avLst/>
          </a:prstGeom>
          <a:solidFill>
            <a:schemeClr val="bg1"/>
          </a:solidFill>
        </p:spPr>
        <p:txBody>
          <a:bodyPr wrap="square" rtlCol="0">
            <a:spAutoFit/>
          </a:bodyPr>
          <a:lstStyle/>
          <a:p>
            <a:r>
              <a:rPr lang="fr-CH" sz="800" dirty="0" smtClean="0">
                <a:latin typeface="+mj-lt"/>
              </a:rPr>
              <a:t>espérance de vie VI</a:t>
            </a:r>
            <a:endParaRPr lang="fr-CH" sz="800" dirty="0">
              <a:latin typeface="+mj-lt"/>
            </a:endParaRPr>
          </a:p>
        </p:txBody>
      </p:sp>
      <p:sp>
        <p:nvSpPr>
          <p:cNvPr id="7" name="TextBox 6"/>
          <p:cNvSpPr txBox="1"/>
          <p:nvPr/>
        </p:nvSpPr>
        <p:spPr>
          <a:xfrm rot="16200000">
            <a:off x="4559934" y="2862454"/>
            <a:ext cx="762000" cy="215444"/>
          </a:xfrm>
          <a:prstGeom prst="rect">
            <a:avLst/>
          </a:prstGeom>
          <a:solidFill>
            <a:schemeClr val="bg1"/>
          </a:solidFill>
        </p:spPr>
        <p:txBody>
          <a:bodyPr wrap="square" rtlCol="0">
            <a:spAutoFit/>
          </a:bodyPr>
          <a:lstStyle/>
          <a:p>
            <a:r>
              <a:rPr lang="fr-CH" sz="800" dirty="0" smtClean="0">
                <a:latin typeface="+mj-lt"/>
              </a:rPr>
              <a:t>[années]</a:t>
            </a:r>
            <a:endParaRPr lang="fr-CH" sz="800" dirty="0">
              <a:latin typeface="+mj-lt"/>
            </a:endParaRPr>
          </a:p>
        </p:txBody>
      </p:sp>
      <p:sp>
        <p:nvSpPr>
          <p:cNvPr id="8" name="TextBox 7"/>
          <p:cNvSpPr txBox="1"/>
          <p:nvPr/>
        </p:nvSpPr>
        <p:spPr>
          <a:xfrm rot="16200000">
            <a:off x="717322" y="4997678"/>
            <a:ext cx="762000" cy="215444"/>
          </a:xfrm>
          <a:prstGeom prst="rect">
            <a:avLst/>
          </a:prstGeom>
          <a:solidFill>
            <a:schemeClr val="bg1"/>
          </a:solidFill>
        </p:spPr>
        <p:txBody>
          <a:bodyPr wrap="square" rtlCol="0">
            <a:spAutoFit/>
          </a:bodyPr>
          <a:lstStyle/>
          <a:p>
            <a:r>
              <a:rPr lang="fr-CH" sz="800" dirty="0" smtClean="0">
                <a:latin typeface="+mj-lt"/>
              </a:rPr>
              <a:t>[$/années]</a:t>
            </a:r>
            <a:endParaRPr lang="fr-CH" sz="800" dirty="0">
              <a:latin typeface="+mj-lt"/>
            </a:endParaRPr>
          </a:p>
        </p:txBody>
      </p:sp>
      <p:sp>
        <p:nvSpPr>
          <p:cNvPr id="9" name="TextBox 8"/>
          <p:cNvSpPr txBox="1"/>
          <p:nvPr/>
        </p:nvSpPr>
        <p:spPr>
          <a:xfrm rot="16200000">
            <a:off x="3274262" y="4997678"/>
            <a:ext cx="762000" cy="215444"/>
          </a:xfrm>
          <a:prstGeom prst="rect">
            <a:avLst/>
          </a:prstGeom>
          <a:solidFill>
            <a:schemeClr val="bg1"/>
          </a:solidFill>
        </p:spPr>
        <p:txBody>
          <a:bodyPr wrap="square" rtlCol="0">
            <a:spAutoFit/>
          </a:bodyPr>
          <a:lstStyle/>
          <a:p>
            <a:r>
              <a:rPr lang="fr-CH" sz="800" dirty="0" smtClean="0">
                <a:latin typeface="+mj-lt"/>
              </a:rPr>
              <a:t>[$/années]</a:t>
            </a:r>
            <a:endParaRPr lang="fr-CH" sz="800" dirty="0">
              <a:latin typeface="+mj-lt"/>
            </a:endParaRPr>
          </a:p>
        </p:txBody>
      </p:sp>
      <p:sp>
        <p:nvSpPr>
          <p:cNvPr id="10" name="TextBox 9"/>
          <p:cNvSpPr txBox="1"/>
          <p:nvPr/>
        </p:nvSpPr>
        <p:spPr>
          <a:xfrm rot="16200000">
            <a:off x="5796966" y="4997679"/>
            <a:ext cx="762000" cy="215444"/>
          </a:xfrm>
          <a:prstGeom prst="rect">
            <a:avLst/>
          </a:prstGeom>
          <a:solidFill>
            <a:schemeClr val="bg1"/>
          </a:solidFill>
        </p:spPr>
        <p:txBody>
          <a:bodyPr wrap="square" rtlCol="0">
            <a:spAutoFit/>
          </a:bodyPr>
          <a:lstStyle/>
          <a:p>
            <a:r>
              <a:rPr lang="fr-CH" sz="800" dirty="0" smtClean="0">
                <a:latin typeface="+mj-lt"/>
              </a:rPr>
              <a:t>[$/années]</a:t>
            </a:r>
            <a:endParaRPr lang="fr-CH" sz="800" dirty="0">
              <a:latin typeface="+mj-lt"/>
            </a:endParaRPr>
          </a:p>
        </p:txBody>
      </p:sp>
      <p:sp>
        <p:nvSpPr>
          <p:cNvPr id="11" name="TextBox 10"/>
          <p:cNvSpPr txBox="1"/>
          <p:nvPr/>
        </p:nvSpPr>
        <p:spPr>
          <a:xfrm>
            <a:off x="1676400" y="4233340"/>
            <a:ext cx="1381328" cy="215444"/>
          </a:xfrm>
          <a:prstGeom prst="rect">
            <a:avLst/>
          </a:prstGeom>
          <a:solidFill>
            <a:schemeClr val="bg1"/>
          </a:solidFill>
        </p:spPr>
        <p:txBody>
          <a:bodyPr wrap="square" rtlCol="0">
            <a:spAutoFit/>
          </a:bodyPr>
          <a:lstStyle/>
          <a:p>
            <a:r>
              <a:rPr lang="fr-CH" sz="800" dirty="0" smtClean="0">
                <a:latin typeface="+mj-lt"/>
              </a:rPr>
              <a:t>nourriture par habitant VI</a:t>
            </a:r>
            <a:endParaRPr lang="fr-CH" sz="800" dirty="0">
              <a:latin typeface="+mj-lt"/>
            </a:endParaRPr>
          </a:p>
        </p:txBody>
      </p:sp>
      <p:sp>
        <p:nvSpPr>
          <p:cNvPr id="12" name="TextBox 11"/>
          <p:cNvSpPr txBox="1"/>
          <p:nvPr/>
        </p:nvSpPr>
        <p:spPr>
          <a:xfrm>
            <a:off x="4257472" y="4238016"/>
            <a:ext cx="1381328" cy="215444"/>
          </a:xfrm>
          <a:prstGeom prst="rect">
            <a:avLst/>
          </a:prstGeom>
          <a:solidFill>
            <a:schemeClr val="bg1"/>
          </a:solidFill>
        </p:spPr>
        <p:txBody>
          <a:bodyPr wrap="square" rtlCol="0">
            <a:spAutoFit/>
          </a:bodyPr>
          <a:lstStyle/>
          <a:p>
            <a:r>
              <a:rPr lang="fr-CH" sz="800" dirty="0" smtClean="0">
                <a:latin typeface="+mj-lt"/>
              </a:rPr>
              <a:t>services par habitant VI</a:t>
            </a:r>
            <a:endParaRPr lang="fr-CH" sz="800" dirty="0">
              <a:latin typeface="+mj-lt"/>
            </a:endParaRPr>
          </a:p>
        </p:txBody>
      </p:sp>
      <p:sp>
        <p:nvSpPr>
          <p:cNvPr id="13" name="TextBox 12"/>
          <p:cNvSpPr txBox="1"/>
          <p:nvPr/>
        </p:nvSpPr>
        <p:spPr>
          <a:xfrm>
            <a:off x="6772072" y="4228288"/>
            <a:ext cx="1381328" cy="215444"/>
          </a:xfrm>
          <a:prstGeom prst="rect">
            <a:avLst/>
          </a:prstGeom>
          <a:solidFill>
            <a:schemeClr val="bg1"/>
          </a:solidFill>
        </p:spPr>
        <p:txBody>
          <a:bodyPr wrap="square" rtlCol="0">
            <a:spAutoFit/>
          </a:bodyPr>
          <a:lstStyle/>
          <a:p>
            <a:r>
              <a:rPr lang="fr-CH" sz="800" dirty="0" smtClean="0">
                <a:latin typeface="+mj-lt"/>
              </a:rPr>
              <a:t>production par habitant VI</a:t>
            </a:r>
            <a:endParaRPr lang="fr-CH" sz="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3046"/>
                                        </p:tgtEl>
                                        <p:attrNameLst>
                                          <p:attrName>style.visibility</p:attrName>
                                        </p:attrNameLst>
                                      </p:cBhvr>
                                      <p:to>
                                        <p:strVal val="visible"/>
                                      </p:to>
                                    </p:set>
                                    <p:animEffect transition="in" filter="diamond(in)">
                                      <p:cBhvr>
                                        <p:cTn id="7" dur="2000"/>
                                        <p:tgtEl>
                                          <p:spTgt spid="34304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5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2000"/>
                                        <p:tgtEl>
                                          <p:spTgt spid="8"/>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in)">
                                      <p:cBhvr>
                                        <p:cTn id="31" dur="2000"/>
                                        <p:tgtEl>
                                          <p:spTgt spid="9"/>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amond(in)">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21864" y="2362200"/>
            <a:ext cx="1524000" cy="2286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0" y="1275944"/>
            <a:ext cx="9144000" cy="609600"/>
          </a:xfrm>
        </p:spPr>
        <p:txBody>
          <a:bodyPr/>
          <a:lstStyle/>
          <a:p>
            <a:pPr eaLnBrk="1" hangingPunct="1">
              <a:lnSpc>
                <a:spcPct val="80000"/>
              </a:lnSpc>
            </a:pPr>
            <a:r>
              <a:rPr lang="fr-CH" b="1" u="none" dirty="0" smtClean="0"/>
              <a:t>Le peuplement de la Terre: Quo </a:t>
            </a:r>
            <a:r>
              <a:rPr lang="fr-CH" b="1" u="none" dirty="0" err="1" smtClean="0"/>
              <a:t>vadis</a:t>
            </a:r>
            <a:r>
              <a:rPr lang="fr-CH" b="1" u="none" dirty="0" smtClean="0"/>
              <a:t> ?</a:t>
            </a:r>
          </a:p>
        </p:txBody>
      </p:sp>
      <p:pic>
        <p:nvPicPr>
          <p:cNvPr id="4099" name="Picture 6" descr="Bevölkerung"/>
          <p:cNvPicPr>
            <a:picLocks noGrp="1" noChangeAspect="1" noChangeArrowheads="1"/>
          </p:cNvPicPr>
          <p:nvPr/>
        </p:nvPicPr>
        <p:blipFill>
          <a:blip r:embed="rId3" cstate="print"/>
          <a:srcRect/>
          <a:stretch>
            <a:fillRect/>
          </a:stretch>
        </p:blipFill>
        <p:spPr bwMode="auto">
          <a:xfrm>
            <a:off x="1143000" y="2133600"/>
            <a:ext cx="6808788" cy="2971800"/>
          </a:xfrm>
          <a:prstGeom prst="rect">
            <a:avLst/>
          </a:prstGeom>
          <a:noFill/>
          <a:ln w="28575">
            <a:solidFill>
              <a:schemeClr val="accent1"/>
            </a:solidFill>
            <a:miter lim="800000"/>
            <a:headEnd/>
            <a:tailEnd/>
          </a:ln>
        </p:spPr>
      </p:pic>
      <p:sp>
        <p:nvSpPr>
          <p:cNvPr id="285704" name="Text Box 8"/>
          <p:cNvSpPr txBox="1">
            <a:spLocks noChangeArrowheads="1"/>
          </p:cNvSpPr>
          <p:nvPr/>
        </p:nvSpPr>
        <p:spPr bwMode="auto">
          <a:xfrm>
            <a:off x="990600" y="5257800"/>
            <a:ext cx="5867400" cy="457200"/>
          </a:xfrm>
          <a:prstGeom prst="rect">
            <a:avLst/>
          </a:prstGeom>
          <a:noFill/>
          <a:ln w="9525">
            <a:noFill/>
            <a:miter lim="800000"/>
            <a:headEnd/>
            <a:tailEnd/>
          </a:ln>
        </p:spPr>
        <p:txBody>
          <a:bodyPr>
            <a:spAutoFit/>
          </a:bodyPr>
          <a:lstStyle/>
          <a:p>
            <a:pPr>
              <a:spcBef>
                <a:spcPct val="50000"/>
              </a:spcBef>
            </a:pPr>
            <a:r>
              <a:rPr lang="fr-CH" dirty="0" smtClean="0"/>
              <a:t>prédire est ardu </a:t>
            </a:r>
            <a:r>
              <a:rPr lang="de-CH" dirty="0" smtClean="0"/>
              <a:t>…</a:t>
            </a:r>
            <a:endParaRPr lang="en-US" dirty="0"/>
          </a:p>
        </p:txBody>
      </p:sp>
      <p:sp>
        <p:nvSpPr>
          <p:cNvPr id="285705" name="Text Box 9"/>
          <p:cNvSpPr txBox="1">
            <a:spLocks noChangeArrowheads="1"/>
          </p:cNvSpPr>
          <p:nvPr/>
        </p:nvSpPr>
        <p:spPr bwMode="auto">
          <a:xfrm>
            <a:off x="2476500" y="5638800"/>
            <a:ext cx="5715000" cy="457200"/>
          </a:xfrm>
          <a:prstGeom prst="rect">
            <a:avLst/>
          </a:prstGeom>
          <a:noFill/>
          <a:ln w="9525">
            <a:noFill/>
            <a:miter lim="800000"/>
            <a:headEnd/>
            <a:tailEnd/>
          </a:ln>
        </p:spPr>
        <p:txBody>
          <a:bodyPr>
            <a:spAutoFit/>
          </a:bodyPr>
          <a:lstStyle/>
          <a:p>
            <a:pPr>
              <a:spcBef>
                <a:spcPct val="50000"/>
              </a:spcBef>
            </a:pPr>
            <a:r>
              <a:rPr lang="de-CH" dirty="0"/>
              <a:t>… </a:t>
            </a:r>
            <a:r>
              <a:rPr lang="fr-CH" dirty="0" smtClean="0"/>
              <a:t>surtout quand il s’agit de l’avenir </a:t>
            </a:r>
            <a:endParaRPr lang="fr-CH" dirty="0"/>
          </a:p>
        </p:txBody>
      </p:sp>
      <p:sp>
        <p:nvSpPr>
          <p:cNvPr id="4102" name="Line 10"/>
          <p:cNvSpPr>
            <a:spLocks noChangeShapeType="1"/>
          </p:cNvSpPr>
          <p:nvPr/>
        </p:nvSpPr>
        <p:spPr bwMode="auto">
          <a:xfrm flipV="1">
            <a:off x="5115128" y="3060700"/>
            <a:ext cx="0" cy="1828800"/>
          </a:xfrm>
          <a:prstGeom prst="line">
            <a:avLst/>
          </a:prstGeom>
          <a:noFill/>
          <a:ln w="19050">
            <a:solidFill>
              <a:schemeClr val="accent1"/>
            </a:solidFill>
            <a:round/>
            <a:headEnd/>
            <a:tailEnd/>
          </a:ln>
        </p:spPr>
        <p:txBody>
          <a:bodyPr/>
          <a:lstStyle/>
          <a:p>
            <a:endParaRPr lang="en-US"/>
          </a:p>
        </p:txBody>
      </p:sp>
      <p:sp>
        <p:nvSpPr>
          <p:cNvPr id="4103" name="Line 12"/>
          <p:cNvSpPr>
            <a:spLocks noChangeShapeType="1"/>
          </p:cNvSpPr>
          <p:nvPr/>
        </p:nvSpPr>
        <p:spPr bwMode="auto">
          <a:xfrm flipH="1">
            <a:off x="3530600" y="4572000"/>
            <a:ext cx="2717800" cy="0"/>
          </a:xfrm>
          <a:prstGeom prst="line">
            <a:avLst/>
          </a:prstGeom>
          <a:noFill/>
          <a:ln w="19050">
            <a:solidFill>
              <a:schemeClr val="accent1"/>
            </a:solidFill>
            <a:round/>
            <a:headEnd type="triangle" w="med" len="med"/>
            <a:tailEnd type="triangle" w="med" len="med"/>
          </a:ln>
        </p:spPr>
        <p:txBody>
          <a:bodyPr/>
          <a:lstStyle/>
          <a:p>
            <a:endParaRPr lang="en-US"/>
          </a:p>
        </p:txBody>
      </p:sp>
      <p:sp>
        <p:nvSpPr>
          <p:cNvPr id="4104" name="Text Box 13"/>
          <p:cNvSpPr txBox="1">
            <a:spLocks noChangeArrowheads="1"/>
          </p:cNvSpPr>
          <p:nvPr/>
        </p:nvSpPr>
        <p:spPr bwMode="auto">
          <a:xfrm>
            <a:off x="4292600" y="4279900"/>
            <a:ext cx="812800" cy="304800"/>
          </a:xfrm>
          <a:prstGeom prst="rect">
            <a:avLst/>
          </a:prstGeom>
          <a:noFill/>
          <a:ln w="9525">
            <a:noFill/>
            <a:miter lim="800000"/>
            <a:headEnd/>
            <a:tailEnd/>
          </a:ln>
        </p:spPr>
        <p:txBody>
          <a:bodyPr wrap="square">
            <a:spAutoFit/>
          </a:bodyPr>
          <a:lstStyle/>
          <a:p>
            <a:pPr>
              <a:spcBef>
                <a:spcPct val="50000"/>
              </a:spcBef>
            </a:pPr>
            <a:r>
              <a:rPr lang="de-CH" sz="1400" b="1" dirty="0" smtClean="0">
                <a:solidFill>
                  <a:schemeClr val="accent1"/>
                </a:solidFill>
              </a:rPr>
              <a:t>passé</a:t>
            </a:r>
            <a:endParaRPr lang="de-CH" sz="1400" b="1" dirty="0">
              <a:solidFill>
                <a:schemeClr val="accent1"/>
              </a:solidFill>
            </a:endParaRPr>
          </a:p>
        </p:txBody>
      </p:sp>
      <p:sp>
        <p:nvSpPr>
          <p:cNvPr id="4105" name="Text Box 14"/>
          <p:cNvSpPr txBox="1">
            <a:spLocks noChangeArrowheads="1"/>
          </p:cNvSpPr>
          <p:nvPr/>
        </p:nvSpPr>
        <p:spPr bwMode="auto">
          <a:xfrm>
            <a:off x="5372912" y="4279900"/>
            <a:ext cx="838200" cy="304800"/>
          </a:xfrm>
          <a:prstGeom prst="rect">
            <a:avLst/>
          </a:prstGeom>
          <a:noFill/>
          <a:ln w="9525">
            <a:noFill/>
            <a:miter lim="800000"/>
            <a:headEnd/>
            <a:tailEnd/>
          </a:ln>
        </p:spPr>
        <p:txBody>
          <a:bodyPr>
            <a:spAutoFit/>
          </a:bodyPr>
          <a:lstStyle/>
          <a:p>
            <a:pPr>
              <a:spcBef>
                <a:spcPct val="50000"/>
              </a:spcBef>
            </a:pPr>
            <a:r>
              <a:rPr lang="fr-CH" sz="1400" b="1" dirty="0" smtClean="0">
                <a:solidFill>
                  <a:schemeClr val="accent1"/>
                </a:solidFill>
              </a:rPr>
              <a:t>futur</a:t>
            </a:r>
            <a:endParaRPr lang="fr-CH" sz="1400" b="1" dirty="0">
              <a:solidFill>
                <a:schemeClr val="accent1"/>
              </a:solidFill>
            </a:endParaRPr>
          </a:p>
        </p:txBody>
      </p:sp>
      <p:sp>
        <p:nvSpPr>
          <p:cNvPr id="4106" name="Text Box 15"/>
          <p:cNvSpPr txBox="1">
            <a:spLocks noChangeArrowheads="1"/>
          </p:cNvSpPr>
          <p:nvPr/>
        </p:nvSpPr>
        <p:spPr bwMode="auto">
          <a:xfrm>
            <a:off x="5943600" y="3429000"/>
            <a:ext cx="457200" cy="304800"/>
          </a:xfrm>
          <a:prstGeom prst="rect">
            <a:avLst/>
          </a:prstGeom>
          <a:noFill/>
          <a:ln w="9525">
            <a:noFill/>
            <a:miter lim="800000"/>
            <a:headEnd/>
            <a:tailEnd/>
          </a:ln>
        </p:spPr>
        <p:txBody>
          <a:bodyPr>
            <a:spAutoFit/>
          </a:bodyPr>
          <a:lstStyle/>
          <a:p>
            <a:pPr>
              <a:spcBef>
                <a:spcPct val="50000"/>
              </a:spcBef>
            </a:pPr>
            <a:r>
              <a:rPr lang="en-US" sz="1400" b="1">
                <a:solidFill>
                  <a:schemeClr val="accent2"/>
                </a:solidFill>
              </a:rPr>
              <a:t>(1)</a:t>
            </a:r>
          </a:p>
        </p:txBody>
      </p:sp>
      <p:sp>
        <p:nvSpPr>
          <p:cNvPr id="4107" name="Text Box 16"/>
          <p:cNvSpPr txBox="1">
            <a:spLocks noChangeArrowheads="1"/>
          </p:cNvSpPr>
          <p:nvPr/>
        </p:nvSpPr>
        <p:spPr bwMode="auto">
          <a:xfrm>
            <a:off x="6451600" y="3276600"/>
            <a:ext cx="457200" cy="304800"/>
          </a:xfrm>
          <a:prstGeom prst="rect">
            <a:avLst/>
          </a:prstGeom>
          <a:noFill/>
          <a:ln w="9525">
            <a:noFill/>
            <a:miter lim="800000"/>
            <a:headEnd/>
            <a:tailEnd/>
          </a:ln>
        </p:spPr>
        <p:txBody>
          <a:bodyPr>
            <a:spAutoFit/>
          </a:bodyPr>
          <a:lstStyle/>
          <a:p>
            <a:pPr>
              <a:spcBef>
                <a:spcPct val="50000"/>
              </a:spcBef>
            </a:pPr>
            <a:r>
              <a:rPr lang="en-US" sz="1400" b="1">
                <a:solidFill>
                  <a:schemeClr val="accent1"/>
                </a:solidFill>
              </a:rPr>
              <a:t>(2)</a:t>
            </a:r>
          </a:p>
        </p:txBody>
      </p:sp>
      <p:sp>
        <p:nvSpPr>
          <p:cNvPr id="4108" name="Text Box 17"/>
          <p:cNvSpPr txBox="1">
            <a:spLocks noChangeArrowheads="1"/>
          </p:cNvSpPr>
          <p:nvPr/>
        </p:nvSpPr>
        <p:spPr bwMode="auto">
          <a:xfrm>
            <a:off x="7010400" y="3200400"/>
            <a:ext cx="457200" cy="304800"/>
          </a:xfrm>
          <a:prstGeom prst="rect">
            <a:avLst/>
          </a:prstGeom>
          <a:noFill/>
          <a:ln w="9525">
            <a:noFill/>
            <a:miter lim="800000"/>
            <a:headEnd/>
            <a:tailEnd/>
          </a:ln>
        </p:spPr>
        <p:txBody>
          <a:bodyPr>
            <a:spAutoFit/>
          </a:bodyPr>
          <a:lstStyle/>
          <a:p>
            <a:pPr>
              <a:spcBef>
                <a:spcPct val="50000"/>
              </a:spcBef>
            </a:pPr>
            <a:r>
              <a:rPr lang="en-US" sz="1400" b="1">
                <a:solidFill>
                  <a:srgbClr val="008000"/>
                </a:solidFill>
              </a:rPr>
              <a:t>(3)</a:t>
            </a:r>
          </a:p>
        </p:txBody>
      </p:sp>
      <p:sp>
        <p:nvSpPr>
          <p:cNvPr id="4109" name="Text Box 18"/>
          <p:cNvSpPr txBox="1">
            <a:spLocks noChangeArrowheads="1"/>
          </p:cNvSpPr>
          <p:nvPr/>
        </p:nvSpPr>
        <p:spPr bwMode="auto">
          <a:xfrm>
            <a:off x="7315200" y="2819400"/>
            <a:ext cx="457200" cy="304800"/>
          </a:xfrm>
          <a:prstGeom prst="rect">
            <a:avLst/>
          </a:prstGeom>
          <a:noFill/>
          <a:ln w="9525">
            <a:noFill/>
            <a:miter lim="800000"/>
            <a:headEnd/>
            <a:tailEnd/>
          </a:ln>
        </p:spPr>
        <p:txBody>
          <a:bodyPr>
            <a:spAutoFit/>
          </a:bodyPr>
          <a:lstStyle/>
          <a:p>
            <a:pPr>
              <a:spcBef>
                <a:spcPct val="50000"/>
              </a:spcBef>
            </a:pPr>
            <a:r>
              <a:rPr lang="en-US" sz="1400" b="1">
                <a:solidFill>
                  <a:schemeClr val="hlink"/>
                </a:solidFill>
              </a:rPr>
              <a:t>(6)</a:t>
            </a:r>
          </a:p>
        </p:txBody>
      </p:sp>
      <p:sp>
        <p:nvSpPr>
          <p:cNvPr id="14" name="TextBox 13"/>
          <p:cNvSpPr txBox="1"/>
          <p:nvPr/>
        </p:nvSpPr>
        <p:spPr>
          <a:xfrm>
            <a:off x="3921864" y="2362200"/>
            <a:ext cx="1524000" cy="228600"/>
          </a:xfrm>
          <a:prstGeom prst="rect">
            <a:avLst/>
          </a:prstGeom>
          <a:solidFill>
            <a:schemeClr val="accent3"/>
          </a:solidFill>
        </p:spPr>
        <p:txBody>
          <a:bodyPr wrap="square" rtlCol="0">
            <a:spAutoFit/>
          </a:bodyPr>
          <a:lstStyle/>
          <a:p>
            <a:r>
              <a:rPr lang="fr-CH" sz="900" dirty="0" smtClean="0">
                <a:latin typeface="+mj-lt"/>
              </a:rPr>
              <a:t>Evolution démographique</a:t>
            </a:r>
            <a:endParaRPr lang="en-US" sz="900" dirty="0">
              <a:latin typeface="+mj-lt"/>
            </a:endParaRPr>
          </a:p>
        </p:txBody>
      </p:sp>
      <p:sp>
        <p:nvSpPr>
          <p:cNvPr id="16" name="TextBox 15"/>
          <p:cNvSpPr txBox="1"/>
          <p:nvPr/>
        </p:nvSpPr>
        <p:spPr>
          <a:xfrm>
            <a:off x="2067128" y="2535860"/>
            <a:ext cx="762000" cy="215444"/>
          </a:xfrm>
          <a:prstGeom prst="rect">
            <a:avLst/>
          </a:prstGeom>
          <a:solidFill>
            <a:schemeClr val="accent3"/>
          </a:solidFill>
          <a:ln>
            <a:solidFill>
              <a:schemeClr val="accent3"/>
            </a:solidFill>
          </a:ln>
        </p:spPr>
        <p:txBody>
          <a:bodyPr wrap="square" rtlCol="0">
            <a:spAutoFit/>
          </a:bodyPr>
          <a:lstStyle/>
          <a:p>
            <a:r>
              <a:rPr lang="fr-CH" sz="800" dirty="0" smtClean="0">
                <a:latin typeface="+mj-lt"/>
              </a:rPr>
              <a:t>population I</a:t>
            </a:r>
            <a:endParaRPr lang="en-US" sz="800" dirty="0">
              <a:latin typeface="+mj-lt"/>
            </a:endParaRPr>
          </a:p>
        </p:txBody>
      </p:sp>
      <p:sp>
        <p:nvSpPr>
          <p:cNvPr id="17" name="TextBox 16"/>
          <p:cNvSpPr txBox="1"/>
          <p:nvPr/>
        </p:nvSpPr>
        <p:spPr>
          <a:xfrm>
            <a:off x="3132304" y="2542160"/>
            <a:ext cx="762000" cy="215444"/>
          </a:xfrm>
          <a:prstGeom prst="rect">
            <a:avLst/>
          </a:prstGeom>
          <a:solidFill>
            <a:schemeClr val="accent3"/>
          </a:solidFill>
          <a:ln>
            <a:solidFill>
              <a:schemeClr val="accent3"/>
            </a:solidFill>
          </a:ln>
        </p:spPr>
        <p:txBody>
          <a:bodyPr wrap="square" rtlCol="0">
            <a:spAutoFit/>
          </a:bodyPr>
          <a:lstStyle/>
          <a:p>
            <a:r>
              <a:rPr lang="fr-CH" sz="800" dirty="0" smtClean="0">
                <a:latin typeface="+mj-lt"/>
              </a:rPr>
              <a:t>population II</a:t>
            </a:r>
            <a:endParaRPr lang="en-US" sz="800" dirty="0">
              <a:latin typeface="+mj-lt"/>
            </a:endParaRPr>
          </a:p>
        </p:txBody>
      </p:sp>
      <p:sp>
        <p:nvSpPr>
          <p:cNvPr id="18" name="TextBox 17"/>
          <p:cNvSpPr txBox="1"/>
          <p:nvPr/>
        </p:nvSpPr>
        <p:spPr>
          <a:xfrm>
            <a:off x="4218560" y="2543784"/>
            <a:ext cx="830096" cy="215444"/>
          </a:xfrm>
          <a:prstGeom prst="rect">
            <a:avLst/>
          </a:prstGeom>
          <a:solidFill>
            <a:schemeClr val="accent3"/>
          </a:solidFill>
          <a:ln>
            <a:solidFill>
              <a:schemeClr val="accent3"/>
            </a:solidFill>
          </a:ln>
        </p:spPr>
        <p:txBody>
          <a:bodyPr wrap="square" rtlCol="0">
            <a:spAutoFit/>
          </a:bodyPr>
          <a:lstStyle/>
          <a:p>
            <a:r>
              <a:rPr lang="fr-CH" sz="800" dirty="0" smtClean="0">
                <a:latin typeface="+mj-lt"/>
              </a:rPr>
              <a:t>population III</a:t>
            </a:r>
            <a:endParaRPr lang="en-US" sz="800" dirty="0">
              <a:latin typeface="+mj-lt"/>
            </a:endParaRPr>
          </a:p>
        </p:txBody>
      </p:sp>
      <p:sp>
        <p:nvSpPr>
          <p:cNvPr id="19" name="TextBox 18"/>
          <p:cNvSpPr txBox="1"/>
          <p:nvPr/>
        </p:nvSpPr>
        <p:spPr>
          <a:xfrm>
            <a:off x="5342104" y="2543784"/>
            <a:ext cx="830096" cy="215444"/>
          </a:xfrm>
          <a:prstGeom prst="rect">
            <a:avLst/>
          </a:prstGeom>
          <a:solidFill>
            <a:schemeClr val="accent3"/>
          </a:solidFill>
          <a:ln>
            <a:solidFill>
              <a:schemeClr val="accent3"/>
            </a:solidFill>
          </a:ln>
        </p:spPr>
        <p:txBody>
          <a:bodyPr wrap="square" rtlCol="0">
            <a:spAutoFit/>
          </a:bodyPr>
          <a:lstStyle/>
          <a:p>
            <a:r>
              <a:rPr lang="fr-CH" sz="800" dirty="0" smtClean="0">
                <a:latin typeface="+mj-lt"/>
              </a:rPr>
              <a:t>population VI</a:t>
            </a:r>
            <a:endParaRPr lang="en-US" sz="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5704"/>
                                        </p:tgtEl>
                                        <p:attrNameLst>
                                          <p:attrName>style.visibility</p:attrName>
                                        </p:attrNameLst>
                                      </p:cBhvr>
                                      <p:to>
                                        <p:strVal val="visible"/>
                                      </p:to>
                                    </p:set>
                                    <p:anim calcmode="lin" valueType="num">
                                      <p:cBhvr additive="base">
                                        <p:cTn id="7" dur="500" fill="hold"/>
                                        <p:tgtEl>
                                          <p:spTgt spid="285704"/>
                                        </p:tgtEl>
                                        <p:attrNameLst>
                                          <p:attrName>ppt_x</p:attrName>
                                        </p:attrNameLst>
                                      </p:cBhvr>
                                      <p:tavLst>
                                        <p:tav tm="0">
                                          <p:val>
                                            <p:strVal val="0-#ppt_w/2"/>
                                          </p:val>
                                        </p:tav>
                                        <p:tav tm="100000">
                                          <p:val>
                                            <p:strVal val="#ppt_x"/>
                                          </p:val>
                                        </p:tav>
                                      </p:tavLst>
                                    </p:anim>
                                    <p:anim calcmode="lin" valueType="num">
                                      <p:cBhvr additive="base">
                                        <p:cTn id="8" dur="500" fill="hold"/>
                                        <p:tgtEl>
                                          <p:spTgt spid="2857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5705"/>
                                        </p:tgtEl>
                                        <p:attrNameLst>
                                          <p:attrName>style.visibility</p:attrName>
                                        </p:attrNameLst>
                                      </p:cBhvr>
                                      <p:to>
                                        <p:strVal val="visible"/>
                                      </p:to>
                                    </p:set>
                                    <p:anim calcmode="lin" valueType="num">
                                      <p:cBhvr additive="base">
                                        <p:cTn id="13" dur="500" fill="hold"/>
                                        <p:tgtEl>
                                          <p:spTgt spid="285705"/>
                                        </p:tgtEl>
                                        <p:attrNameLst>
                                          <p:attrName>ppt_x</p:attrName>
                                        </p:attrNameLst>
                                      </p:cBhvr>
                                      <p:tavLst>
                                        <p:tav tm="0">
                                          <p:val>
                                            <p:strVal val="1+#ppt_w/2"/>
                                          </p:val>
                                        </p:tav>
                                        <p:tav tm="100000">
                                          <p:val>
                                            <p:strVal val="#ppt_x"/>
                                          </p:val>
                                        </p:tav>
                                      </p:tavLst>
                                    </p:anim>
                                    <p:anim calcmode="lin" valueType="num">
                                      <p:cBhvr additive="base">
                                        <p:cTn id="14" dur="500" fill="hold"/>
                                        <p:tgtEl>
                                          <p:spTgt spid="285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p:bldP spid="2857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066800"/>
            <a:ext cx="9144000" cy="609600"/>
          </a:xfrm>
        </p:spPr>
        <p:txBody>
          <a:bodyPr/>
          <a:lstStyle/>
          <a:p>
            <a:pPr eaLnBrk="1" hangingPunct="1"/>
            <a:r>
              <a:rPr lang="fr-CH" sz="3200" b="1" u="none" dirty="0" smtClean="0"/>
              <a:t>Interprétation du résultat des simulations</a:t>
            </a:r>
          </a:p>
        </p:txBody>
      </p:sp>
      <p:sp>
        <p:nvSpPr>
          <p:cNvPr id="346115" name="Rectangle 3"/>
          <p:cNvSpPr>
            <a:spLocks noChangeArrowheads="1"/>
          </p:cNvSpPr>
          <p:nvPr/>
        </p:nvSpPr>
        <p:spPr bwMode="auto">
          <a:xfrm>
            <a:off x="381000" y="1981200"/>
            <a:ext cx="8382000" cy="32766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En 2500, nous vivrons de nouveau dans un monde préindustriel.</a:t>
            </a:r>
          </a:p>
          <a:p>
            <a:pPr marL="342900" indent="-342900" algn="just">
              <a:lnSpc>
                <a:spcPct val="80000"/>
              </a:lnSpc>
              <a:spcBef>
                <a:spcPct val="20000"/>
              </a:spcBef>
              <a:buFontTx/>
              <a:buChar char="•"/>
            </a:pPr>
            <a:r>
              <a:rPr lang="fr-CH" dirty="0" smtClean="0"/>
              <a:t>Il n’y aura plus de services ni de production.</a:t>
            </a:r>
          </a:p>
          <a:p>
            <a:pPr marL="342900" indent="-342900" algn="just">
              <a:lnSpc>
                <a:spcPct val="80000"/>
              </a:lnSpc>
              <a:spcBef>
                <a:spcPct val="20000"/>
              </a:spcBef>
              <a:buFontTx/>
              <a:buChar char="•"/>
            </a:pPr>
            <a:r>
              <a:rPr lang="fr-CH" dirty="0" smtClean="0"/>
              <a:t>Le monde sera occupé à nourrir </a:t>
            </a:r>
            <a:r>
              <a:rPr lang="fr-CH" dirty="0"/>
              <a:t>tant bien que mal une </a:t>
            </a:r>
            <a:r>
              <a:rPr lang="fr-CH" dirty="0" smtClean="0"/>
              <a:t>population de 10 milliards de personnes.</a:t>
            </a:r>
          </a:p>
          <a:p>
            <a:pPr marL="342900" indent="-342900" algn="just">
              <a:lnSpc>
                <a:spcPct val="80000"/>
              </a:lnSpc>
              <a:spcBef>
                <a:spcPct val="20000"/>
              </a:spcBef>
              <a:buFontTx/>
              <a:buChar char="•"/>
            </a:pPr>
            <a:r>
              <a:rPr lang="fr-CH" dirty="0" smtClean="0"/>
              <a:t>L’espérance de vie sera retombée à 27 ans.</a:t>
            </a:r>
          </a:p>
          <a:p>
            <a:pPr marL="342900" indent="-342900" algn="just">
              <a:lnSpc>
                <a:spcPct val="80000"/>
              </a:lnSpc>
              <a:spcBef>
                <a:spcPct val="20000"/>
              </a:spcBef>
              <a:buFontTx/>
              <a:buChar char="•"/>
            </a:pPr>
            <a:r>
              <a:rPr lang="fr-CH" dirty="0" smtClean="0"/>
              <a:t>La mortalité infantile sera énorme.  Pour compenser la mortalité, chaque couple </a:t>
            </a:r>
            <a:r>
              <a:rPr lang="fr-CH" dirty="0" smtClean="0"/>
              <a:t>produira </a:t>
            </a:r>
            <a:r>
              <a:rPr lang="fr-CH" dirty="0" smtClean="0"/>
              <a:t>de nouveau 10 enfants </a:t>
            </a:r>
            <a:r>
              <a:rPr lang="fr-CH" dirty="0" smtClean="0"/>
              <a:t>et </a:t>
            </a:r>
            <a:r>
              <a:rPr lang="fr-CH" dirty="0" smtClean="0"/>
              <a:t>plus.</a:t>
            </a:r>
          </a:p>
          <a:p>
            <a:pPr marL="342900" indent="-342900" algn="just">
              <a:lnSpc>
                <a:spcPct val="80000"/>
              </a:lnSpc>
              <a:spcBef>
                <a:spcPct val="20000"/>
              </a:spcBef>
              <a:buFontTx/>
              <a:buChar char="•"/>
            </a:pPr>
            <a:r>
              <a:rPr lang="fr-CH" dirty="0" smtClean="0"/>
              <a:t>Est-ce </a:t>
            </a:r>
            <a:r>
              <a:rPr lang="fr-CH" dirty="0" smtClean="0"/>
              <a:t>un </a:t>
            </a:r>
            <a:r>
              <a:rPr lang="fr-CH" dirty="0" smtClean="0"/>
              <a:t>avenir vraiment </a:t>
            </a:r>
            <a:r>
              <a:rPr lang="fr-CH" dirty="0" smtClean="0"/>
              <a:t>souhaitable</a:t>
            </a:r>
            <a:r>
              <a:rPr lang="fr-CH" dirty="0" smtClean="0"/>
              <a:t>?</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dissolve">
                                      <p:cBhvr>
                                        <p:cTn id="7" dur="500"/>
                                        <p:tgtEl>
                                          <p:spTgt spid="346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6115">
                                            <p:txEl>
                                              <p:pRg st="1" end="1"/>
                                            </p:txEl>
                                          </p:spTgt>
                                        </p:tgtEl>
                                        <p:attrNameLst>
                                          <p:attrName>style.visibility</p:attrName>
                                        </p:attrNameLst>
                                      </p:cBhvr>
                                      <p:to>
                                        <p:strVal val="visible"/>
                                      </p:to>
                                    </p:set>
                                    <p:animEffect transition="in" filter="dissolve">
                                      <p:cBhvr>
                                        <p:cTn id="12" dur="500"/>
                                        <p:tgtEl>
                                          <p:spTgt spid="346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6115">
                                            <p:txEl>
                                              <p:pRg st="2" end="2"/>
                                            </p:txEl>
                                          </p:spTgt>
                                        </p:tgtEl>
                                        <p:attrNameLst>
                                          <p:attrName>style.visibility</p:attrName>
                                        </p:attrNameLst>
                                      </p:cBhvr>
                                      <p:to>
                                        <p:strVal val="visible"/>
                                      </p:to>
                                    </p:set>
                                    <p:animEffect transition="in" filter="dissolve">
                                      <p:cBhvr>
                                        <p:cTn id="17" dur="500"/>
                                        <p:tgtEl>
                                          <p:spTgt spid="346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6115">
                                            <p:txEl>
                                              <p:pRg st="3" end="3"/>
                                            </p:txEl>
                                          </p:spTgt>
                                        </p:tgtEl>
                                        <p:attrNameLst>
                                          <p:attrName>style.visibility</p:attrName>
                                        </p:attrNameLst>
                                      </p:cBhvr>
                                      <p:to>
                                        <p:strVal val="visible"/>
                                      </p:to>
                                    </p:set>
                                    <p:animEffect transition="in" filter="dissolve">
                                      <p:cBhvr>
                                        <p:cTn id="22" dur="500"/>
                                        <p:tgtEl>
                                          <p:spTgt spid="346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6115">
                                            <p:txEl>
                                              <p:pRg st="4" end="4"/>
                                            </p:txEl>
                                          </p:spTgt>
                                        </p:tgtEl>
                                        <p:attrNameLst>
                                          <p:attrName>style.visibility</p:attrName>
                                        </p:attrNameLst>
                                      </p:cBhvr>
                                      <p:to>
                                        <p:strVal val="visible"/>
                                      </p:to>
                                    </p:set>
                                    <p:animEffect transition="in" filter="dissolve">
                                      <p:cBhvr>
                                        <p:cTn id="27" dur="500"/>
                                        <p:tgtEl>
                                          <p:spTgt spid="3461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6115">
                                            <p:txEl>
                                              <p:pRg st="5" end="5"/>
                                            </p:txEl>
                                          </p:spTgt>
                                        </p:tgtEl>
                                        <p:attrNameLst>
                                          <p:attrName>style.visibility</p:attrName>
                                        </p:attrNameLst>
                                      </p:cBhvr>
                                      <p:to>
                                        <p:strVal val="visible"/>
                                      </p:to>
                                    </p:set>
                                    <p:animEffect transition="in" filter="dissolve">
                                      <p:cBhvr>
                                        <p:cTn id="32" dur="500"/>
                                        <p:tgtEl>
                                          <p:spTgt spid="346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066800"/>
            <a:ext cx="9144000" cy="609600"/>
          </a:xfrm>
        </p:spPr>
        <p:txBody>
          <a:bodyPr/>
          <a:lstStyle/>
          <a:p>
            <a:pPr eaLnBrk="1" hangingPunct="1"/>
            <a:r>
              <a:rPr lang="fr-CH" sz="3200" b="1" u="none" dirty="0" smtClean="0"/>
              <a:t>Interprétation des résultats des simulations </a:t>
            </a:r>
            <a:r>
              <a:rPr lang="de-CH" sz="3200" b="1" u="none" dirty="0" smtClean="0"/>
              <a:t>II</a:t>
            </a:r>
          </a:p>
        </p:txBody>
      </p:sp>
      <p:sp>
        <p:nvSpPr>
          <p:cNvPr id="348163" name="Rectangle 3"/>
          <p:cNvSpPr>
            <a:spLocks noChangeArrowheads="1"/>
          </p:cNvSpPr>
          <p:nvPr/>
        </p:nvSpPr>
        <p:spPr bwMode="auto">
          <a:xfrm>
            <a:off x="381000" y="1828800"/>
            <a:ext cx="8382000" cy="4267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Les limites à la croissance </a:t>
            </a:r>
            <a:r>
              <a:rPr lang="fr-CH" dirty="0" smtClean="0"/>
              <a:t>sont inévitables.  Elles seront toujours causée soit par l’un ou l’autre facteur est </a:t>
            </a:r>
            <a:r>
              <a:rPr lang="fr-CH" dirty="0" smtClean="0"/>
              <a:t>ne </a:t>
            </a:r>
            <a:r>
              <a:rPr lang="fr-CH" dirty="0" smtClean="0"/>
              <a:t>pourront </a:t>
            </a:r>
            <a:r>
              <a:rPr lang="fr-CH" dirty="0" smtClean="0"/>
              <a:t>pas être </a:t>
            </a:r>
            <a:r>
              <a:rPr lang="fr-CH" dirty="0" smtClean="0"/>
              <a:t>éliminées.</a:t>
            </a:r>
            <a:endParaRPr lang="fr-CH" dirty="0" smtClean="0"/>
          </a:p>
          <a:p>
            <a:pPr marL="342900" indent="-342900" algn="just">
              <a:lnSpc>
                <a:spcPct val="80000"/>
              </a:lnSpc>
              <a:spcBef>
                <a:spcPct val="20000"/>
              </a:spcBef>
              <a:buFontTx/>
              <a:buChar char="•"/>
            </a:pPr>
            <a:r>
              <a:rPr lang="fr-CH" dirty="0" smtClean="0"/>
              <a:t>Nous n’avons donc pas d’autre choix que de vivre de façon </a:t>
            </a:r>
            <a:r>
              <a:rPr lang="fr-CH" b="1" i="1" dirty="0" smtClean="0">
                <a:solidFill>
                  <a:schemeClr val="accent2"/>
                </a:solidFill>
              </a:rPr>
              <a:t>durable</a:t>
            </a:r>
            <a:r>
              <a:rPr lang="fr-CH" dirty="0" smtClean="0"/>
              <a:t>.</a:t>
            </a:r>
          </a:p>
          <a:p>
            <a:pPr marL="342900" indent="-342900" algn="just">
              <a:lnSpc>
                <a:spcPct val="80000"/>
              </a:lnSpc>
              <a:spcBef>
                <a:spcPct val="20000"/>
              </a:spcBef>
              <a:buFontTx/>
              <a:buChar char="•"/>
            </a:pPr>
            <a:r>
              <a:rPr lang="fr-CH" dirty="0" smtClean="0"/>
              <a:t>Plus nous produirons de ressources énergétiques </a:t>
            </a:r>
            <a:r>
              <a:rPr lang="fr-CH" dirty="0" smtClean="0"/>
              <a:t>renouvelables, </a:t>
            </a:r>
            <a:r>
              <a:rPr lang="fr-CH" dirty="0" smtClean="0"/>
              <a:t>plus </a:t>
            </a:r>
            <a:r>
              <a:rPr lang="fr-CH" dirty="0" smtClean="0"/>
              <a:t>nous </a:t>
            </a:r>
            <a:r>
              <a:rPr lang="fr-CH" dirty="0" smtClean="0"/>
              <a:t>vivrons bien (ou alternativement, plus </a:t>
            </a:r>
            <a:r>
              <a:rPr lang="fr-CH" dirty="0" smtClean="0"/>
              <a:t>il y aura d’êtres </a:t>
            </a:r>
            <a:r>
              <a:rPr lang="fr-CH" dirty="0" smtClean="0"/>
              <a:t>humains </a:t>
            </a:r>
            <a:r>
              <a:rPr lang="fr-CH" dirty="0" smtClean="0"/>
              <a:t>maintenus en vie).</a:t>
            </a:r>
            <a:endParaRPr lang="fr-CH" dirty="0" smtClean="0"/>
          </a:p>
          <a:p>
            <a:pPr marL="342900" indent="-342900" algn="just">
              <a:lnSpc>
                <a:spcPct val="80000"/>
              </a:lnSpc>
              <a:spcBef>
                <a:spcPct val="20000"/>
              </a:spcBef>
              <a:buFontTx/>
              <a:buChar char="•"/>
            </a:pPr>
            <a:r>
              <a:rPr lang="fr-CH" dirty="0" smtClean="0"/>
              <a:t>L’épuisement rapide des ressources énergétiques conduit à l’effondrement de la société industrielle.</a:t>
            </a:r>
          </a:p>
          <a:p>
            <a:pPr marL="342900" indent="-342900" algn="just">
              <a:lnSpc>
                <a:spcPct val="80000"/>
              </a:lnSpc>
              <a:spcBef>
                <a:spcPct val="20000"/>
              </a:spcBef>
              <a:buFontTx/>
              <a:buChar char="•"/>
            </a:pPr>
            <a:r>
              <a:rPr lang="fr-CH" dirty="0" smtClean="0"/>
              <a:t>Afin d’éviter </a:t>
            </a:r>
            <a:r>
              <a:rPr lang="fr-CH" dirty="0" smtClean="0"/>
              <a:t>(ou </a:t>
            </a:r>
            <a:r>
              <a:rPr lang="fr-CH" dirty="0" smtClean="0"/>
              <a:t>du </a:t>
            </a:r>
            <a:r>
              <a:rPr lang="fr-CH" dirty="0" smtClean="0"/>
              <a:t>moins </a:t>
            </a:r>
            <a:r>
              <a:rPr lang="fr-CH" dirty="0" smtClean="0"/>
              <a:t>de retarder</a:t>
            </a:r>
            <a:r>
              <a:rPr lang="fr-CH" dirty="0" smtClean="0"/>
              <a:t>) ce scénario, il est indispensable que nous </a:t>
            </a:r>
            <a:r>
              <a:rPr lang="fr-CH" dirty="0" smtClean="0"/>
              <a:t>produisions </a:t>
            </a:r>
            <a:r>
              <a:rPr lang="fr-CH" dirty="0" smtClean="0"/>
              <a:t>une grande quantité d’énergie renouvelable aussi </a:t>
            </a:r>
            <a:r>
              <a:rPr lang="fr-CH" dirty="0" smtClean="0"/>
              <a:t>rapidement </a:t>
            </a:r>
            <a:r>
              <a:rPr lang="fr-CH" dirty="0" smtClean="0"/>
              <a:t>que possible.</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Effect transition="in" filter="dissolve">
                                      <p:cBhvr>
                                        <p:cTn id="7" dur="500"/>
                                        <p:tgtEl>
                                          <p:spTgt spid="348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63">
                                            <p:txEl>
                                              <p:pRg st="1" end="1"/>
                                            </p:txEl>
                                          </p:spTgt>
                                        </p:tgtEl>
                                        <p:attrNameLst>
                                          <p:attrName>style.visibility</p:attrName>
                                        </p:attrNameLst>
                                      </p:cBhvr>
                                      <p:to>
                                        <p:strVal val="visible"/>
                                      </p:to>
                                    </p:set>
                                    <p:animEffect transition="in" filter="dissolve">
                                      <p:cBhvr>
                                        <p:cTn id="12" dur="500"/>
                                        <p:tgtEl>
                                          <p:spTgt spid="348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63">
                                            <p:txEl>
                                              <p:pRg st="2" end="2"/>
                                            </p:txEl>
                                          </p:spTgt>
                                        </p:tgtEl>
                                        <p:attrNameLst>
                                          <p:attrName>style.visibility</p:attrName>
                                        </p:attrNameLst>
                                      </p:cBhvr>
                                      <p:to>
                                        <p:strVal val="visible"/>
                                      </p:to>
                                    </p:set>
                                    <p:animEffect transition="in" filter="dissolve">
                                      <p:cBhvr>
                                        <p:cTn id="17" dur="500"/>
                                        <p:tgtEl>
                                          <p:spTgt spid="348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63">
                                            <p:txEl>
                                              <p:pRg st="3" end="3"/>
                                            </p:txEl>
                                          </p:spTgt>
                                        </p:tgtEl>
                                        <p:attrNameLst>
                                          <p:attrName>style.visibility</p:attrName>
                                        </p:attrNameLst>
                                      </p:cBhvr>
                                      <p:to>
                                        <p:strVal val="visible"/>
                                      </p:to>
                                    </p:set>
                                    <p:animEffect transition="in" filter="dissolve">
                                      <p:cBhvr>
                                        <p:cTn id="22" dur="500"/>
                                        <p:tgtEl>
                                          <p:spTgt spid="348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163">
                                            <p:txEl>
                                              <p:pRg st="4" end="4"/>
                                            </p:txEl>
                                          </p:spTgt>
                                        </p:tgtEl>
                                        <p:attrNameLst>
                                          <p:attrName>style.visibility</p:attrName>
                                        </p:attrNameLst>
                                      </p:cBhvr>
                                      <p:to>
                                        <p:strVal val="visible"/>
                                      </p:to>
                                    </p:set>
                                    <p:animEffect transition="in" filter="dissolve">
                                      <p:cBhvr>
                                        <p:cTn id="27" dur="500"/>
                                        <p:tgtEl>
                                          <p:spTgt spid="348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066800"/>
            <a:ext cx="9144000" cy="609600"/>
          </a:xfrm>
        </p:spPr>
        <p:txBody>
          <a:bodyPr/>
          <a:lstStyle/>
          <a:p>
            <a:pPr eaLnBrk="1" hangingPunct="1"/>
            <a:r>
              <a:rPr lang="fr-CH" sz="3200" b="1" u="none" dirty="0" smtClean="0"/>
              <a:t>L’épuisement des ressources</a:t>
            </a:r>
          </a:p>
        </p:txBody>
      </p:sp>
      <p:sp>
        <p:nvSpPr>
          <p:cNvPr id="350211" name="Rectangle 3"/>
          <p:cNvSpPr>
            <a:spLocks noChangeArrowheads="1"/>
          </p:cNvSpPr>
          <p:nvPr/>
        </p:nvSpPr>
        <p:spPr bwMode="auto">
          <a:xfrm>
            <a:off x="381000" y="1828800"/>
            <a:ext cx="8382000" cy="457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Sur ce sujet il existe aussi beaucoup de publications:</a:t>
            </a:r>
            <a:endParaRPr lang="fr-CH" dirty="0"/>
          </a:p>
        </p:txBody>
      </p:sp>
      <p:pic>
        <p:nvPicPr>
          <p:cNvPr id="350214" name="Picture 6" descr="Heinberg_2"/>
          <p:cNvPicPr>
            <a:picLocks noGrp="1" noChangeAspect="1" noChangeArrowheads="1"/>
          </p:cNvPicPr>
          <p:nvPr/>
        </p:nvPicPr>
        <p:blipFill>
          <a:blip r:embed="rId3" cstate="print"/>
          <a:srcRect/>
          <a:stretch>
            <a:fillRect/>
          </a:stretch>
        </p:blipFill>
        <p:spPr bwMode="auto">
          <a:xfrm>
            <a:off x="6434138" y="2362200"/>
            <a:ext cx="2405062" cy="3276600"/>
          </a:xfrm>
          <a:prstGeom prst="rect">
            <a:avLst/>
          </a:prstGeom>
          <a:noFill/>
          <a:ln w="28575">
            <a:solidFill>
              <a:srgbClr val="990000"/>
            </a:solidFill>
            <a:miter lim="800000"/>
            <a:headEnd/>
            <a:tailEnd/>
          </a:ln>
        </p:spPr>
      </p:pic>
      <p:pic>
        <p:nvPicPr>
          <p:cNvPr id="350218" name="Picture 10" descr="Heinberg_2a"/>
          <p:cNvPicPr>
            <a:picLocks noGrp="1" noChangeAspect="1" noChangeArrowheads="1"/>
          </p:cNvPicPr>
          <p:nvPr/>
        </p:nvPicPr>
        <p:blipFill>
          <a:blip r:embed="rId4" cstate="print"/>
          <a:srcRect/>
          <a:stretch>
            <a:fillRect/>
          </a:stretch>
        </p:blipFill>
        <p:spPr bwMode="auto">
          <a:xfrm>
            <a:off x="2743200" y="4058056"/>
            <a:ext cx="3505200" cy="1600200"/>
          </a:xfrm>
          <a:prstGeom prst="rect">
            <a:avLst/>
          </a:prstGeom>
          <a:noFill/>
          <a:ln w="28575">
            <a:solidFill>
              <a:schemeClr val="hlink"/>
            </a:solidFill>
            <a:miter lim="800000"/>
            <a:headEnd/>
            <a:tailEnd/>
          </a:ln>
        </p:spPr>
      </p:pic>
      <p:pic>
        <p:nvPicPr>
          <p:cNvPr id="8" name="Picture 7" descr="Heinberg_6.png"/>
          <p:cNvPicPr>
            <a:picLocks noChangeAspect="1"/>
          </p:cNvPicPr>
          <p:nvPr/>
        </p:nvPicPr>
        <p:blipFill>
          <a:blip r:embed="rId5" cstate="print"/>
          <a:stretch>
            <a:fillRect/>
          </a:stretch>
        </p:blipFill>
        <p:spPr>
          <a:xfrm>
            <a:off x="403228" y="2342744"/>
            <a:ext cx="2149602" cy="3296056"/>
          </a:xfrm>
          <a:prstGeom prst="rect">
            <a:avLst/>
          </a:prstGeom>
          <a:ln w="28575">
            <a:solidFill>
              <a:srgbClr val="990000"/>
            </a:solidFill>
          </a:ln>
        </p:spPr>
      </p:pic>
      <p:pic>
        <p:nvPicPr>
          <p:cNvPr id="9" name="Picture 8" descr="Heinberg_6a.png"/>
          <p:cNvPicPr>
            <a:picLocks noChangeAspect="1"/>
          </p:cNvPicPr>
          <p:nvPr/>
        </p:nvPicPr>
        <p:blipFill>
          <a:blip r:embed="rId6" cstate="print"/>
          <a:stretch>
            <a:fillRect/>
          </a:stretch>
        </p:blipFill>
        <p:spPr>
          <a:xfrm>
            <a:off x="2743200" y="2362200"/>
            <a:ext cx="3505200" cy="1520256"/>
          </a:xfrm>
          <a:prstGeom prst="rect">
            <a:avLst/>
          </a:prstGeom>
          <a:ln w="28575">
            <a:solidFill>
              <a:srgbClr val="9900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dissolve">
                                      <p:cBhvr>
                                        <p:cTn id="7" dur="500"/>
                                        <p:tgtEl>
                                          <p:spTgt spid="350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0214"/>
                                        </p:tgtEl>
                                        <p:attrNameLst>
                                          <p:attrName>style.visibility</p:attrName>
                                        </p:attrNameLst>
                                      </p:cBhvr>
                                      <p:to>
                                        <p:strVal val="visible"/>
                                      </p:to>
                                    </p:set>
                                    <p:animEffect transition="in" filter="dissolve">
                                      <p:cBhvr>
                                        <p:cTn id="12" dur="500"/>
                                        <p:tgtEl>
                                          <p:spTgt spid="3502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0218"/>
                                        </p:tgtEl>
                                        <p:attrNameLst>
                                          <p:attrName>style.visibility</p:attrName>
                                        </p:attrNameLst>
                                      </p:cBhvr>
                                      <p:to>
                                        <p:strVal val="visible"/>
                                      </p:to>
                                    </p:set>
                                    <p:anim calcmode="lin" valueType="num">
                                      <p:cBhvr additive="base">
                                        <p:cTn id="17" dur="500" fill="hold"/>
                                        <p:tgtEl>
                                          <p:spTgt spid="350218"/>
                                        </p:tgtEl>
                                        <p:attrNameLst>
                                          <p:attrName>ppt_x</p:attrName>
                                        </p:attrNameLst>
                                      </p:cBhvr>
                                      <p:tavLst>
                                        <p:tav tm="0">
                                          <p:val>
                                            <p:strVal val="#ppt_x"/>
                                          </p:val>
                                        </p:tav>
                                        <p:tav tm="100000">
                                          <p:val>
                                            <p:strVal val="#ppt_x"/>
                                          </p:val>
                                        </p:tav>
                                      </p:tavLst>
                                    </p:anim>
                                    <p:anim calcmode="lin" valueType="num">
                                      <p:cBhvr additive="base">
                                        <p:cTn id="18" dur="500" fill="hold"/>
                                        <p:tgtEl>
                                          <p:spTgt spid="3502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990600"/>
            <a:ext cx="9144000" cy="609600"/>
          </a:xfrm>
        </p:spPr>
        <p:txBody>
          <a:bodyPr/>
          <a:lstStyle/>
          <a:p>
            <a:pPr eaLnBrk="1" hangingPunct="1"/>
            <a:r>
              <a:rPr lang="fr-CH" sz="3200" b="1" u="none" dirty="0" smtClean="0"/>
              <a:t>L’épuisement des ressources </a:t>
            </a:r>
            <a:r>
              <a:rPr lang="de-CH" sz="3200" b="1" u="none" dirty="0" smtClean="0"/>
              <a:t>II</a:t>
            </a:r>
          </a:p>
        </p:txBody>
      </p:sp>
      <p:sp>
        <p:nvSpPr>
          <p:cNvPr id="356355" name="Rectangle 3"/>
          <p:cNvSpPr>
            <a:spLocks noChangeArrowheads="1"/>
          </p:cNvSpPr>
          <p:nvPr/>
        </p:nvSpPr>
        <p:spPr bwMode="auto">
          <a:xfrm>
            <a:off x="304800" y="5638800"/>
            <a:ext cx="8382000" cy="6858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Votre maîtrise de l’anglais vous permettra d’être toujours à la pointe </a:t>
            </a:r>
            <a:r>
              <a:rPr lang="fr-CH" dirty="0" smtClean="0"/>
              <a:t>pour lire les livres </a:t>
            </a:r>
            <a:r>
              <a:rPr lang="fr-CH" dirty="0" smtClean="0"/>
              <a:t>d’intérêt à ce sujet.</a:t>
            </a:r>
            <a:endParaRPr lang="fr-CH" dirty="0"/>
          </a:p>
        </p:txBody>
      </p:sp>
      <p:pic>
        <p:nvPicPr>
          <p:cNvPr id="356357" name="Picture 5" descr="Heinberg_2"/>
          <p:cNvPicPr>
            <a:picLocks noGrp="1" noChangeAspect="1" noChangeArrowheads="1"/>
          </p:cNvPicPr>
          <p:nvPr/>
        </p:nvPicPr>
        <p:blipFill>
          <a:blip r:embed="rId3" cstate="print"/>
          <a:srcRect/>
          <a:stretch>
            <a:fillRect/>
          </a:stretch>
        </p:blipFill>
        <p:spPr bwMode="auto">
          <a:xfrm>
            <a:off x="685800" y="1676400"/>
            <a:ext cx="1828800" cy="2590800"/>
          </a:xfrm>
          <a:prstGeom prst="rect">
            <a:avLst/>
          </a:prstGeom>
          <a:noFill/>
          <a:ln w="28575">
            <a:solidFill>
              <a:srgbClr val="990000"/>
            </a:solidFill>
            <a:miter lim="800000"/>
            <a:headEnd/>
            <a:tailEnd/>
          </a:ln>
        </p:spPr>
      </p:pic>
      <p:pic>
        <p:nvPicPr>
          <p:cNvPr id="356359" name="Picture 7" descr="Heinberg_2a"/>
          <p:cNvPicPr>
            <a:picLocks noGrp="1" noChangeAspect="1" noChangeArrowheads="1"/>
          </p:cNvPicPr>
          <p:nvPr/>
        </p:nvPicPr>
        <p:blipFill>
          <a:blip r:embed="rId4" cstate="print"/>
          <a:srcRect/>
          <a:stretch>
            <a:fillRect/>
          </a:stretch>
        </p:blipFill>
        <p:spPr bwMode="auto">
          <a:xfrm>
            <a:off x="685800" y="4470400"/>
            <a:ext cx="1828800" cy="990600"/>
          </a:xfrm>
          <a:prstGeom prst="rect">
            <a:avLst/>
          </a:prstGeom>
          <a:noFill/>
          <a:ln w="28575">
            <a:solidFill>
              <a:schemeClr val="hlink"/>
            </a:solidFill>
            <a:miter lim="800000"/>
            <a:headEnd/>
            <a:tailEnd/>
          </a:ln>
        </p:spPr>
      </p:pic>
      <p:pic>
        <p:nvPicPr>
          <p:cNvPr id="356360" name="Picture 8" descr="Heinberg_3"/>
          <p:cNvPicPr>
            <a:picLocks noGrp="1" noChangeAspect="1" noChangeArrowheads="1"/>
          </p:cNvPicPr>
          <p:nvPr/>
        </p:nvPicPr>
        <p:blipFill>
          <a:blip r:embed="rId5" cstate="print"/>
          <a:srcRect/>
          <a:stretch>
            <a:fillRect/>
          </a:stretch>
        </p:blipFill>
        <p:spPr bwMode="auto">
          <a:xfrm>
            <a:off x="2743200" y="1676400"/>
            <a:ext cx="1771650" cy="2590800"/>
          </a:xfrm>
          <a:prstGeom prst="rect">
            <a:avLst/>
          </a:prstGeom>
          <a:noFill/>
          <a:ln w="28575">
            <a:solidFill>
              <a:srgbClr val="990000"/>
            </a:solidFill>
            <a:miter lim="800000"/>
            <a:headEnd/>
            <a:tailEnd/>
          </a:ln>
        </p:spPr>
      </p:pic>
      <p:pic>
        <p:nvPicPr>
          <p:cNvPr id="356362" name="Picture 10" descr="Heinberg_4"/>
          <p:cNvPicPr>
            <a:picLocks noGrp="1" noChangeAspect="1" noChangeArrowheads="1"/>
          </p:cNvPicPr>
          <p:nvPr/>
        </p:nvPicPr>
        <p:blipFill>
          <a:blip r:embed="rId6" cstate="print"/>
          <a:srcRect/>
          <a:stretch>
            <a:fillRect/>
          </a:stretch>
        </p:blipFill>
        <p:spPr bwMode="auto">
          <a:xfrm>
            <a:off x="4724400" y="1676400"/>
            <a:ext cx="1755775" cy="2590800"/>
          </a:xfrm>
          <a:prstGeom prst="rect">
            <a:avLst/>
          </a:prstGeom>
          <a:noFill/>
          <a:ln w="28575">
            <a:solidFill>
              <a:srgbClr val="990000"/>
            </a:solidFill>
            <a:miter lim="800000"/>
            <a:headEnd/>
            <a:tailEnd/>
          </a:ln>
        </p:spPr>
      </p:pic>
      <p:pic>
        <p:nvPicPr>
          <p:cNvPr id="356364" name="Picture 12" descr="Heinberg_5"/>
          <p:cNvPicPr>
            <a:picLocks noGrp="1" noChangeAspect="1" noChangeArrowheads="1"/>
          </p:cNvPicPr>
          <p:nvPr/>
        </p:nvPicPr>
        <p:blipFill>
          <a:blip r:embed="rId7" cstate="print"/>
          <a:srcRect/>
          <a:stretch>
            <a:fillRect/>
          </a:stretch>
        </p:blipFill>
        <p:spPr bwMode="auto">
          <a:xfrm>
            <a:off x="6692900" y="1676400"/>
            <a:ext cx="1731963" cy="2590800"/>
          </a:xfrm>
          <a:prstGeom prst="rect">
            <a:avLst/>
          </a:prstGeom>
          <a:noFill/>
          <a:ln w="28575">
            <a:solidFill>
              <a:srgbClr val="990000"/>
            </a:solidFill>
            <a:miter lim="800000"/>
            <a:headEnd/>
            <a:tailEnd/>
          </a:ln>
        </p:spPr>
      </p:pic>
      <p:pic>
        <p:nvPicPr>
          <p:cNvPr id="356366" name="Picture 14" descr="Heinberg_3a"/>
          <p:cNvPicPr>
            <a:picLocks noGrp="1" noChangeAspect="1" noChangeArrowheads="1"/>
          </p:cNvPicPr>
          <p:nvPr/>
        </p:nvPicPr>
        <p:blipFill>
          <a:blip r:embed="rId8" cstate="print"/>
          <a:srcRect/>
          <a:stretch>
            <a:fillRect/>
          </a:stretch>
        </p:blipFill>
        <p:spPr bwMode="auto">
          <a:xfrm>
            <a:off x="2730500" y="4470400"/>
            <a:ext cx="1828800" cy="996950"/>
          </a:xfrm>
          <a:prstGeom prst="rect">
            <a:avLst/>
          </a:prstGeom>
          <a:noFill/>
          <a:ln w="28575">
            <a:solidFill>
              <a:schemeClr val="hlink"/>
            </a:solidFill>
            <a:miter lim="800000"/>
            <a:headEnd/>
            <a:tailEnd/>
          </a:ln>
        </p:spPr>
      </p:pic>
      <p:pic>
        <p:nvPicPr>
          <p:cNvPr id="356368" name="Picture 16" descr="Heinberg_4a"/>
          <p:cNvPicPr>
            <a:picLocks noGrp="1" noChangeAspect="1" noChangeArrowheads="1"/>
          </p:cNvPicPr>
          <p:nvPr/>
        </p:nvPicPr>
        <p:blipFill>
          <a:blip r:embed="rId9" cstate="print"/>
          <a:srcRect/>
          <a:stretch>
            <a:fillRect/>
          </a:stretch>
        </p:blipFill>
        <p:spPr bwMode="auto">
          <a:xfrm>
            <a:off x="4737100" y="4457700"/>
            <a:ext cx="1752600" cy="995363"/>
          </a:xfrm>
          <a:prstGeom prst="rect">
            <a:avLst/>
          </a:prstGeom>
          <a:noFill/>
          <a:ln w="28575">
            <a:solidFill>
              <a:schemeClr val="hlink"/>
            </a:solidFill>
            <a:miter lim="800000"/>
            <a:headEnd/>
            <a:tailEnd/>
          </a:ln>
        </p:spPr>
      </p:pic>
      <p:pic>
        <p:nvPicPr>
          <p:cNvPr id="356370" name="Picture 18" descr="Heinberg_5a"/>
          <p:cNvPicPr>
            <a:picLocks noGrp="1" noChangeAspect="1" noChangeArrowheads="1"/>
          </p:cNvPicPr>
          <p:nvPr/>
        </p:nvPicPr>
        <p:blipFill>
          <a:blip r:embed="rId10" cstate="print"/>
          <a:srcRect/>
          <a:stretch>
            <a:fillRect/>
          </a:stretch>
        </p:blipFill>
        <p:spPr bwMode="auto">
          <a:xfrm>
            <a:off x="6692900" y="4465638"/>
            <a:ext cx="1765300" cy="1020762"/>
          </a:xfrm>
          <a:prstGeom prst="rect">
            <a:avLst/>
          </a:prstGeom>
          <a:noFill/>
          <a:ln w="28575">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6357"/>
                                        </p:tgtEl>
                                        <p:attrNameLst>
                                          <p:attrName>style.visibility</p:attrName>
                                        </p:attrNameLst>
                                      </p:cBhvr>
                                      <p:to>
                                        <p:strVal val="visible"/>
                                      </p:to>
                                    </p:set>
                                    <p:animEffect transition="in" filter="dissolve">
                                      <p:cBhvr>
                                        <p:cTn id="7" dur="500"/>
                                        <p:tgtEl>
                                          <p:spTgt spid="356357"/>
                                        </p:tgtEl>
                                      </p:cBhvr>
                                    </p:animEffect>
                                  </p:childTnLst>
                                </p:cTn>
                              </p:par>
                              <p:par>
                                <p:cTn id="8" presetID="9" presetClass="entr" presetSubtype="0" fill="hold" nodeType="withEffect">
                                  <p:stCondLst>
                                    <p:cond delay="0"/>
                                  </p:stCondLst>
                                  <p:childTnLst>
                                    <p:set>
                                      <p:cBhvr>
                                        <p:cTn id="9" dur="1" fill="hold">
                                          <p:stCondLst>
                                            <p:cond delay="0"/>
                                          </p:stCondLst>
                                        </p:cTn>
                                        <p:tgtEl>
                                          <p:spTgt spid="356359"/>
                                        </p:tgtEl>
                                        <p:attrNameLst>
                                          <p:attrName>style.visibility</p:attrName>
                                        </p:attrNameLst>
                                      </p:cBhvr>
                                      <p:to>
                                        <p:strVal val="visible"/>
                                      </p:to>
                                    </p:set>
                                    <p:animEffect transition="in" filter="dissolve">
                                      <p:cBhvr>
                                        <p:cTn id="10" dur="500"/>
                                        <p:tgtEl>
                                          <p:spTgt spid="35635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56360"/>
                                        </p:tgtEl>
                                        <p:attrNameLst>
                                          <p:attrName>style.visibility</p:attrName>
                                        </p:attrNameLst>
                                      </p:cBhvr>
                                      <p:to>
                                        <p:strVal val="visible"/>
                                      </p:to>
                                    </p:set>
                                    <p:animEffect transition="in" filter="dissolve">
                                      <p:cBhvr>
                                        <p:cTn id="15" dur="500"/>
                                        <p:tgtEl>
                                          <p:spTgt spid="356360"/>
                                        </p:tgtEl>
                                      </p:cBhvr>
                                    </p:animEffect>
                                  </p:childTnLst>
                                </p:cTn>
                              </p:par>
                              <p:par>
                                <p:cTn id="16" presetID="9" presetClass="entr" presetSubtype="0" fill="hold" nodeType="withEffect">
                                  <p:stCondLst>
                                    <p:cond delay="0"/>
                                  </p:stCondLst>
                                  <p:childTnLst>
                                    <p:set>
                                      <p:cBhvr>
                                        <p:cTn id="17" dur="1" fill="hold">
                                          <p:stCondLst>
                                            <p:cond delay="0"/>
                                          </p:stCondLst>
                                        </p:cTn>
                                        <p:tgtEl>
                                          <p:spTgt spid="356366"/>
                                        </p:tgtEl>
                                        <p:attrNameLst>
                                          <p:attrName>style.visibility</p:attrName>
                                        </p:attrNameLst>
                                      </p:cBhvr>
                                      <p:to>
                                        <p:strVal val="visible"/>
                                      </p:to>
                                    </p:set>
                                    <p:animEffect transition="in" filter="dissolve">
                                      <p:cBhvr>
                                        <p:cTn id="18" dur="500"/>
                                        <p:tgtEl>
                                          <p:spTgt spid="35636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56362"/>
                                        </p:tgtEl>
                                        <p:attrNameLst>
                                          <p:attrName>style.visibility</p:attrName>
                                        </p:attrNameLst>
                                      </p:cBhvr>
                                      <p:to>
                                        <p:strVal val="visible"/>
                                      </p:to>
                                    </p:set>
                                    <p:animEffect transition="in" filter="dissolve">
                                      <p:cBhvr>
                                        <p:cTn id="23" dur="500"/>
                                        <p:tgtEl>
                                          <p:spTgt spid="356362"/>
                                        </p:tgtEl>
                                      </p:cBhvr>
                                    </p:animEffect>
                                  </p:childTnLst>
                                </p:cTn>
                              </p:par>
                              <p:par>
                                <p:cTn id="24" presetID="9" presetClass="entr" presetSubtype="0" fill="hold" nodeType="withEffect">
                                  <p:stCondLst>
                                    <p:cond delay="0"/>
                                  </p:stCondLst>
                                  <p:childTnLst>
                                    <p:set>
                                      <p:cBhvr>
                                        <p:cTn id="25" dur="1" fill="hold">
                                          <p:stCondLst>
                                            <p:cond delay="0"/>
                                          </p:stCondLst>
                                        </p:cTn>
                                        <p:tgtEl>
                                          <p:spTgt spid="356368"/>
                                        </p:tgtEl>
                                        <p:attrNameLst>
                                          <p:attrName>style.visibility</p:attrName>
                                        </p:attrNameLst>
                                      </p:cBhvr>
                                      <p:to>
                                        <p:strVal val="visible"/>
                                      </p:to>
                                    </p:set>
                                    <p:animEffect transition="in" filter="dissolve">
                                      <p:cBhvr>
                                        <p:cTn id="26" dur="500"/>
                                        <p:tgtEl>
                                          <p:spTgt spid="35636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56364"/>
                                        </p:tgtEl>
                                        <p:attrNameLst>
                                          <p:attrName>style.visibility</p:attrName>
                                        </p:attrNameLst>
                                      </p:cBhvr>
                                      <p:to>
                                        <p:strVal val="visible"/>
                                      </p:to>
                                    </p:set>
                                    <p:animEffect transition="in" filter="dissolve">
                                      <p:cBhvr>
                                        <p:cTn id="31" dur="500"/>
                                        <p:tgtEl>
                                          <p:spTgt spid="356364"/>
                                        </p:tgtEl>
                                      </p:cBhvr>
                                    </p:animEffect>
                                  </p:childTnLst>
                                </p:cTn>
                              </p:par>
                              <p:par>
                                <p:cTn id="32" presetID="9" presetClass="entr" presetSubtype="0" fill="hold" nodeType="withEffect">
                                  <p:stCondLst>
                                    <p:cond delay="0"/>
                                  </p:stCondLst>
                                  <p:childTnLst>
                                    <p:set>
                                      <p:cBhvr>
                                        <p:cTn id="33" dur="1" fill="hold">
                                          <p:stCondLst>
                                            <p:cond delay="0"/>
                                          </p:stCondLst>
                                        </p:cTn>
                                        <p:tgtEl>
                                          <p:spTgt spid="356370"/>
                                        </p:tgtEl>
                                        <p:attrNameLst>
                                          <p:attrName>style.visibility</p:attrName>
                                        </p:attrNameLst>
                                      </p:cBhvr>
                                      <p:to>
                                        <p:strVal val="visible"/>
                                      </p:to>
                                    </p:set>
                                    <p:animEffect transition="in" filter="dissolve">
                                      <p:cBhvr>
                                        <p:cTn id="34" dur="500"/>
                                        <p:tgtEl>
                                          <p:spTgt spid="35637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56355"/>
                                        </p:tgtEl>
                                        <p:attrNameLst>
                                          <p:attrName>style.visibility</p:attrName>
                                        </p:attrNameLst>
                                      </p:cBhvr>
                                      <p:to>
                                        <p:strVal val="visible"/>
                                      </p:to>
                                    </p:set>
                                    <p:anim calcmode="lin" valueType="num">
                                      <p:cBhvr additive="base">
                                        <p:cTn id="39" dur="500" fill="hold"/>
                                        <p:tgtEl>
                                          <p:spTgt spid="356355"/>
                                        </p:tgtEl>
                                        <p:attrNameLst>
                                          <p:attrName>ppt_x</p:attrName>
                                        </p:attrNameLst>
                                      </p:cBhvr>
                                      <p:tavLst>
                                        <p:tav tm="0">
                                          <p:val>
                                            <p:strVal val="1+#ppt_w/2"/>
                                          </p:val>
                                        </p:tav>
                                        <p:tav tm="100000">
                                          <p:val>
                                            <p:strVal val="#ppt_x"/>
                                          </p:val>
                                        </p:tav>
                                      </p:tavLst>
                                    </p:anim>
                                    <p:anim calcmode="lin" valueType="num">
                                      <p:cBhvr additive="base">
                                        <p:cTn id="40" dur="500" fill="hold"/>
                                        <p:tgtEl>
                                          <p:spTgt spid="356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066800"/>
            <a:ext cx="9144000" cy="838200"/>
          </a:xfrm>
        </p:spPr>
        <p:txBody>
          <a:bodyPr/>
          <a:lstStyle/>
          <a:p>
            <a:pPr eaLnBrk="1" hangingPunct="1"/>
            <a:r>
              <a:rPr lang="fr-CH" sz="3200" b="1" u="none" dirty="0" smtClean="0"/>
              <a:t>Comment savoir quand le pétrole atteindra son sommet « </a:t>
            </a:r>
            <a:r>
              <a:rPr lang="fr-CH" sz="3200" b="1" u="none" dirty="0" err="1" smtClean="0"/>
              <a:t>Peak</a:t>
            </a:r>
            <a:r>
              <a:rPr lang="fr-CH" sz="3200" b="1" u="none" dirty="0" smtClean="0"/>
              <a:t> </a:t>
            </a:r>
            <a:r>
              <a:rPr lang="fr-CH" sz="3200" b="1" u="none" dirty="0" err="1" smtClean="0"/>
              <a:t>Oil</a:t>
            </a:r>
            <a:r>
              <a:rPr lang="fr-CH" sz="3200" b="1" u="none" dirty="0" smtClean="0"/>
              <a:t> »?</a:t>
            </a:r>
          </a:p>
        </p:txBody>
      </p:sp>
      <p:sp>
        <p:nvSpPr>
          <p:cNvPr id="364547" name="Rectangle 3"/>
          <p:cNvSpPr>
            <a:spLocks noChangeArrowheads="1"/>
          </p:cNvSpPr>
          <p:nvPr/>
        </p:nvSpPr>
        <p:spPr bwMode="auto">
          <a:xfrm>
            <a:off x="381000" y="20574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Cette question a été déjà résolue il y a plus de 50 ans par le géologue américain </a:t>
            </a:r>
            <a:r>
              <a:rPr lang="fr-CH" b="1" i="1" dirty="0" smtClean="0">
                <a:solidFill>
                  <a:schemeClr val="accent2"/>
                </a:solidFill>
              </a:rPr>
              <a:t>M. King </a:t>
            </a:r>
            <a:r>
              <a:rPr lang="fr-CH" b="1" i="1" dirty="0" err="1" smtClean="0">
                <a:solidFill>
                  <a:schemeClr val="accent2"/>
                </a:solidFill>
              </a:rPr>
              <a:t>Hubbert</a:t>
            </a:r>
            <a:r>
              <a:rPr lang="fr-CH" dirty="0" smtClean="0"/>
              <a:t>.</a:t>
            </a:r>
            <a:endParaRPr lang="fr-CH" dirty="0"/>
          </a:p>
        </p:txBody>
      </p:sp>
      <p:pic>
        <p:nvPicPr>
          <p:cNvPr id="364548" name="Picture 4" descr="Hubbert_2"/>
          <p:cNvPicPr>
            <a:picLocks noGrp="1" noChangeAspect="1" noChangeArrowheads="1"/>
          </p:cNvPicPr>
          <p:nvPr/>
        </p:nvPicPr>
        <p:blipFill>
          <a:blip r:embed="rId3" cstate="print"/>
          <a:srcRect/>
          <a:stretch>
            <a:fillRect/>
          </a:stretch>
        </p:blipFill>
        <p:spPr bwMode="auto">
          <a:xfrm>
            <a:off x="1371600" y="2858008"/>
            <a:ext cx="2705100" cy="3390392"/>
          </a:xfrm>
          <a:prstGeom prst="rect">
            <a:avLst/>
          </a:prstGeom>
          <a:noFill/>
          <a:ln w="28575">
            <a:solidFill>
              <a:srgbClr val="990000"/>
            </a:solidFill>
            <a:miter lim="800000"/>
            <a:headEnd/>
            <a:tailEnd/>
          </a:ln>
        </p:spPr>
      </p:pic>
      <p:pic>
        <p:nvPicPr>
          <p:cNvPr id="364550" name="Picture 6" descr="Hubbert"/>
          <p:cNvPicPr>
            <a:picLocks noGrp="1" noChangeAspect="1" noChangeArrowheads="1"/>
          </p:cNvPicPr>
          <p:nvPr/>
        </p:nvPicPr>
        <p:blipFill>
          <a:blip r:embed="rId4" cstate="print"/>
          <a:srcRect/>
          <a:stretch>
            <a:fillRect/>
          </a:stretch>
        </p:blipFill>
        <p:spPr bwMode="auto">
          <a:xfrm>
            <a:off x="4648200" y="2819400"/>
            <a:ext cx="3094612" cy="3429000"/>
          </a:xfrm>
          <a:prstGeom prst="rect">
            <a:avLst/>
          </a:prstGeom>
          <a:noFill/>
          <a:ln w="28575">
            <a:solidFill>
              <a:srgbClr val="99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Effect transition="in" filter="dissolve">
                                      <p:cBhvr>
                                        <p:cTn id="7" dur="500"/>
                                        <p:tgtEl>
                                          <p:spTgt spid="364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64548"/>
                                        </p:tgtEl>
                                        <p:attrNameLst>
                                          <p:attrName>style.visibility</p:attrName>
                                        </p:attrNameLst>
                                      </p:cBhvr>
                                      <p:to>
                                        <p:strVal val="visible"/>
                                      </p:to>
                                    </p:set>
                                    <p:animEffect transition="in" filter="diamond(in)">
                                      <p:cBhvr>
                                        <p:cTn id="12" dur="2000"/>
                                        <p:tgtEl>
                                          <p:spTgt spid="36454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64550"/>
                                        </p:tgtEl>
                                        <p:attrNameLst>
                                          <p:attrName>style.visibility</p:attrName>
                                        </p:attrNameLst>
                                      </p:cBhvr>
                                      <p:to>
                                        <p:strVal val="visible"/>
                                      </p:to>
                                    </p:set>
                                    <p:animEffect transition="in" filter="checkerboard(across)">
                                      <p:cBhvr>
                                        <p:cTn id="17" dur="500"/>
                                        <p:tgtEl>
                                          <p:spTgt spid="364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CH" sz="3200" b="1" u="none" dirty="0" smtClean="0"/>
              <a:t>Le « </a:t>
            </a:r>
            <a:r>
              <a:rPr lang="fr-CH" sz="3200" b="1" u="none" dirty="0" err="1" smtClean="0"/>
              <a:t>Peak</a:t>
            </a:r>
            <a:r>
              <a:rPr lang="fr-CH" sz="3200" b="1" u="none" dirty="0" smtClean="0"/>
              <a:t> » de </a:t>
            </a:r>
            <a:r>
              <a:rPr lang="fr-CH" sz="3200" b="1" u="none" dirty="0" err="1" smtClean="0"/>
              <a:t>Hubbert</a:t>
            </a:r>
            <a:endParaRPr lang="fr-CH" sz="3200" b="1" u="none" dirty="0" smtClean="0"/>
          </a:p>
        </p:txBody>
      </p:sp>
      <p:sp>
        <p:nvSpPr>
          <p:cNvPr id="368643" name="Rectangle 3"/>
          <p:cNvSpPr>
            <a:spLocks noChangeArrowheads="1"/>
          </p:cNvSpPr>
          <p:nvPr/>
        </p:nvSpPr>
        <p:spPr bwMode="auto">
          <a:xfrm>
            <a:off x="228600" y="1854200"/>
            <a:ext cx="8686800" cy="19558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sz="2000" dirty="0" err="1" smtClean="0"/>
              <a:t>Hubbert</a:t>
            </a:r>
            <a:r>
              <a:rPr lang="fr-CH" sz="2000" dirty="0" smtClean="0"/>
              <a:t> a prédit en 1956 que la production de pétrole aux Etats </a:t>
            </a:r>
            <a:r>
              <a:rPr lang="fr-CH" sz="2000" dirty="0" smtClean="0"/>
              <a:t>Unis atteindrait </a:t>
            </a:r>
            <a:r>
              <a:rPr lang="fr-CH" sz="2000" dirty="0" smtClean="0"/>
              <a:t>son apogée en 1971.</a:t>
            </a:r>
          </a:p>
          <a:p>
            <a:pPr marL="342900" indent="-342900" algn="just">
              <a:lnSpc>
                <a:spcPct val="80000"/>
              </a:lnSpc>
              <a:spcBef>
                <a:spcPct val="20000"/>
              </a:spcBef>
              <a:buFontTx/>
              <a:buChar char="•"/>
            </a:pPr>
            <a:r>
              <a:rPr lang="fr-CH" sz="2000" dirty="0" smtClean="0"/>
              <a:t>De même, i</a:t>
            </a:r>
            <a:r>
              <a:rPr lang="fr-CH" sz="2000" dirty="0" smtClean="0"/>
              <a:t>l </a:t>
            </a:r>
            <a:r>
              <a:rPr lang="fr-CH" sz="2000" dirty="0" smtClean="0"/>
              <a:t>a </a:t>
            </a:r>
            <a:r>
              <a:rPr lang="fr-CH" sz="2000" dirty="0"/>
              <a:t>prédit </a:t>
            </a:r>
            <a:r>
              <a:rPr lang="fr-CH" sz="2000" dirty="0" smtClean="0"/>
              <a:t>que </a:t>
            </a:r>
            <a:r>
              <a:rPr lang="fr-CH" sz="2000" dirty="0"/>
              <a:t>la production de </a:t>
            </a:r>
            <a:r>
              <a:rPr lang="fr-CH" sz="2000" dirty="0" smtClean="0"/>
              <a:t>pétrole mondiale </a:t>
            </a:r>
            <a:r>
              <a:rPr lang="fr-CH" sz="2000" dirty="0" smtClean="0"/>
              <a:t>atteindrait </a:t>
            </a:r>
            <a:r>
              <a:rPr lang="fr-CH" sz="2000" dirty="0" smtClean="0"/>
              <a:t>son apogée durant les premières années du nouveau siècle.</a:t>
            </a:r>
          </a:p>
          <a:p>
            <a:pPr marL="342900" indent="-342900" algn="just">
              <a:lnSpc>
                <a:spcPct val="80000"/>
              </a:lnSpc>
              <a:spcBef>
                <a:spcPct val="20000"/>
              </a:spcBef>
              <a:buFontTx/>
              <a:buChar char="•"/>
            </a:pPr>
            <a:r>
              <a:rPr lang="fr-CH" sz="2000" dirty="0" smtClean="0"/>
              <a:t>Sa prédiction de l’apogée aux Etats </a:t>
            </a:r>
            <a:r>
              <a:rPr lang="fr-CH" sz="2000" dirty="0" smtClean="0"/>
              <a:t>Unis s’est avérée </a:t>
            </a:r>
            <a:r>
              <a:rPr lang="fr-CH" sz="2000" dirty="0" smtClean="0"/>
              <a:t>correcte.  Sa deuxième prédiction est probablement également correcte.  Il semble que nous </a:t>
            </a:r>
            <a:r>
              <a:rPr lang="fr-CH" sz="2000" dirty="0" smtClean="0"/>
              <a:t>ayons </a:t>
            </a:r>
            <a:r>
              <a:rPr lang="fr-CH" sz="2000" dirty="0" smtClean="0"/>
              <a:t>atteint l’apogée mondial de la production de pétrole </a:t>
            </a:r>
            <a:r>
              <a:rPr lang="fr-CH" sz="2000" dirty="0" smtClean="0"/>
              <a:t>conventionnelle </a:t>
            </a:r>
            <a:r>
              <a:rPr lang="fr-CH" sz="2000" dirty="0" smtClean="0"/>
              <a:t>en 2004.</a:t>
            </a:r>
            <a:endParaRPr lang="fr-CH" sz="2000" dirty="0"/>
          </a:p>
        </p:txBody>
      </p:sp>
      <p:pic>
        <p:nvPicPr>
          <p:cNvPr id="368646" name="Picture 6" descr="Hubberts_Peak"/>
          <p:cNvPicPr>
            <a:picLocks noGrp="1" noChangeAspect="1" noChangeArrowheads="1"/>
          </p:cNvPicPr>
          <p:nvPr>
            <p:ph idx="1"/>
          </p:nvPr>
        </p:nvPicPr>
        <p:blipFill>
          <a:blip r:embed="rId3" cstate="print"/>
          <a:srcRect/>
          <a:stretch>
            <a:fillRect/>
          </a:stretch>
        </p:blipFill>
        <p:spPr bwMode="auto">
          <a:xfrm>
            <a:off x="1282700" y="3886200"/>
            <a:ext cx="6577013" cy="2286000"/>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dissolve">
                                      <p:cBhvr>
                                        <p:cTn id="7" dur="500"/>
                                        <p:tgtEl>
                                          <p:spTgt spid="36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43">
                                            <p:txEl>
                                              <p:pRg st="1" end="1"/>
                                            </p:txEl>
                                          </p:spTgt>
                                        </p:tgtEl>
                                        <p:attrNameLst>
                                          <p:attrName>style.visibility</p:attrName>
                                        </p:attrNameLst>
                                      </p:cBhvr>
                                      <p:to>
                                        <p:strVal val="visible"/>
                                      </p:to>
                                    </p:set>
                                    <p:animEffect transition="in" filter="dissolve">
                                      <p:cBhvr>
                                        <p:cTn id="12" dur="500"/>
                                        <p:tgtEl>
                                          <p:spTgt spid="368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43">
                                            <p:txEl>
                                              <p:pRg st="2" end="2"/>
                                            </p:txEl>
                                          </p:spTgt>
                                        </p:tgtEl>
                                        <p:attrNameLst>
                                          <p:attrName>style.visibility</p:attrName>
                                        </p:attrNameLst>
                                      </p:cBhvr>
                                      <p:to>
                                        <p:strVal val="visible"/>
                                      </p:to>
                                    </p:set>
                                    <p:animEffect transition="in" filter="dissolve">
                                      <p:cBhvr>
                                        <p:cTn id="17" dur="500"/>
                                        <p:tgtEl>
                                          <p:spTgt spid="368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68646"/>
                                        </p:tgtEl>
                                        <p:attrNameLst>
                                          <p:attrName>style.visibility</p:attrName>
                                        </p:attrNameLst>
                                      </p:cBhvr>
                                      <p:to>
                                        <p:strVal val="visible"/>
                                      </p:to>
                                    </p:set>
                                    <p:animEffect transition="in" filter="dissolve">
                                      <p:cBhvr>
                                        <p:cTn id="22" dur="500"/>
                                        <p:tgtEl>
                                          <p:spTgt spid="36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990600"/>
            <a:ext cx="7772400" cy="609600"/>
          </a:xfrm>
        </p:spPr>
        <p:txBody>
          <a:bodyPr/>
          <a:lstStyle/>
          <a:p>
            <a:pPr eaLnBrk="1" hangingPunct="1"/>
            <a:r>
              <a:rPr lang="fr-CH" sz="3200" b="1" u="none" dirty="0" smtClean="0"/>
              <a:t>Le « </a:t>
            </a:r>
            <a:r>
              <a:rPr lang="fr-CH" sz="3200" b="1" u="none" dirty="0" err="1" smtClean="0"/>
              <a:t>Peak</a:t>
            </a:r>
            <a:r>
              <a:rPr lang="fr-CH" sz="3200" b="1" u="none" dirty="0" smtClean="0"/>
              <a:t> » de </a:t>
            </a:r>
            <a:r>
              <a:rPr lang="fr-CH" sz="3200" b="1" u="none" dirty="0" err="1" smtClean="0"/>
              <a:t>Hubbert</a:t>
            </a:r>
            <a:r>
              <a:rPr lang="fr-CH" sz="3200" b="1" u="none" dirty="0" smtClean="0"/>
              <a:t> </a:t>
            </a:r>
            <a:r>
              <a:rPr lang="de-CH" sz="3200" b="1" u="none" dirty="0" smtClean="0"/>
              <a:t>II</a:t>
            </a:r>
          </a:p>
        </p:txBody>
      </p:sp>
      <p:sp>
        <p:nvSpPr>
          <p:cNvPr id="378883" name="Rectangle 3"/>
          <p:cNvSpPr>
            <a:spLocks noChangeArrowheads="1"/>
          </p:cNvSpPr>
          <p:nvPr/>
        </p:nvSpPr>
        <p:spPr bwMode="auto">
          <a:xfrm>
            <a:off x="381000" y="1600200"/>
            <a:ext cx="8382000" cy="1524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sz="2000" dirty="0" smtClean="0"/>
              <a:t>Une </a:t>
            </a:r>
            <a:r>
              <a:rPr lang="fr-CH" sz="2000" dirty="0" smtClean="0"/>
              <a:t>courbe </a:t>
            </a:r>
            <a:r>
              <a:rPr lang="fr-CH" sz="2000" dirty="0" smtClean="0"/>
              <a:t>en forme de cloche ne </a:t>
            </a:r>
            <a:r>
              <a:rPr lang="fr-CH" sz="2000" dirty="0" smtClean="0"/>
              <a:t>pourra être </a:t>
            </a:r>
            <a:r>
              <a:rPr lang="fr-CH" sz="2000" dirty="0" smtClean="0"/>
              <a:t>prédite </a:t>
            </a:r>
            <a:r>
              <a:rPr lang="fr-CH" sz="2000" dirty="0" smtClean="0"/>
              <a:t>dans sa </a:t>
            </a:r>
            <a:r>
              <a:rPr lang="fr-CH" sz="2000" dirty="0" smtClean="0"/>
              <a:t>forme </a:t>
            </a:r>
            <a:r>
              <a:rPr lang="fr-CH" sz="2000" dirty="0" smtClean="0"/>
              <a:t>parfaitement précise </a:t>
            </a:r>
            <a:r>
              <a:rPr lang="fr-CH" sz="2000" dirty="0" smtClean="0"/>
              <a:t>que quand l’apogée </a:t>
            </a:r>
            <a:r>
              <a:rPr lang="fr-CH" sz="2000" dirty="0" smtClean="0"/>
              <a:t>aura </a:t>
            </a:r>
            <a:r>
              <a:rPr lang="fr-CH" sz="2000" dirty="0" smtClean="0"/>
              <a:t>été </a:t>
            </a:r>
            <a:r>
              <a:rPr lang="fr-CH" sz="2000" dirty="0" smtClean="0"/>
              <a:t>dépassée</a:t>
            </a:r>
            <a:r>
              <a:rPr lang="fr-CH" sz="2000" dirty="0" smtClean="0"/>
              <a:t>.</a:t>
            </a:r>
          </a:p>
          <a:p>
            <a:pPr marL="342900" indent="-342900" algn="just">
              <a:lnSpc>
                <a:spcPct val="80000"/>
              </a:lnSpc>
              <a:spcBef>
                <a:spcPct val="20000"/>
              </a:spcBef>
              <a:buFontTx/>
              <a:buChar char="•"/>
            </a:pPr>
            <a:r>
              <a:rPr lang="fr-CH" sz="2000" dirty="0" smtClean="0"/>
              <a:t>Comment </a:t>
            </a:r>
            <a:r>
              <a:rPr lang="fr-CH" sz="2000" dirty="0" err="1" smtClean="0"/>
              <a:t>Hubbert</a:t>
            </a:r>
            <a:r>
              <a:rPr lang="fr-CH" sz="2000" dirty="0" smtClean="0"/>
              <a:t> </a:t>
            </a:r>
            <a:r>
              <a:rPr lang="fr-CH" sz="2000" dirty="0" smtClean="0"/>
              <a:t>s’y est pris pour la prédire avant que l’apogée ait été atteinte?</a:t>
            </a:r>
            <a:endParaRPr lang="fr-CH" sz="2000" dirty="0" smtClean="0"/>
          </a:p>
          <a:p>
            <a:pPr marL="342900" indent="-342900" algn="just">
              <a:lnSpc>
                <a:spcPct val="80000"/>
              </a:lnSpc>
              <a:spcBef>
                <a:spcPct val="20000"/>
              </a:spcBef>
              <a:buFontTx/>
              <a:buChar char="•"/>
            </a:pPr>
            <a:r>
              <a:rPr lang="fr-CH" sz="2000" dirty="0" smtClean="0"/>
              <a:t>Il a calculé la courbe </a:t>
            </a:r>
            <a:r>
              <a:rPr lang="fr-CH" sz="2000" dirty="0" smtClean="0"/>
              <a:t>de façon </a:t>
            </a:r>
            <a:r>
              <a:rPr lang="fr-CH" sz="2000" dirty="0" smtClean="0"/>
              <a:t>indirecte.</a:t>
            </a:r>
            <a:endParaRPr lang="fr-CH" sz="2000" dirty="0"/>
          </a:p>
        </p:txBody>
      </p:sp>
      <p:pic>
        <p:nvPicPr>
          <p:cNvPr id="378886" name="Picture 6" descr="USGS_2"/>
          <p:cNvPicPr>
            <a:picLocks noGrp="1" noChangeAspect="1" noChangeArrowheads="1"/>
          </p:cNvPicPr>
          <p:nvPr>
            <p:ph idx="1"/>
          </p:nvPr>
        </p:nvPicPr>
        <p:blipFill>
          <a:blip r:embed="rId3" cstate="print"/>
          <a:srcRect/>
          <a:stretch>
            <a:fillRect/>
          </a:stretch>
        </p:blipFill>
        <p:spPr bwMode="auto">
          <a:xfrm>
            <a:off x="1376363" y="3124200"/>
            <a:ext cx="6389687" cy="2362200"/>
          </a:xfrm>
          <a:noFill/>
          <a:ln w="28575">
            <a:solidFill>
              <a:schemeClr val="accent1"/>
            </a:solidFill>
            <a:miter lim="800000"/>
            <a:headEnd/>
            <a:tailEnd/>
          </a:ln>
        </p:spPr>
      </p:pic>
      <p:sp>
        <p:nvSpPr>
          <p:cNvPr id="378888" name="Rectangle 8"/>
          <p:cNvSpPr>
            <a:spLocks noChangeArrowheads="1"/>
          </p:cNvSpPr>
          <p:nvPr/>
        </p:nvSpPr>
        <p:spPr bwMode="auto">
          <a:xfrm>
            <a:off x="381000" y="5638800"/>
            <a:ext cx="8382000" cy="660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sz="2000" dirty="0" smtClean="0"/>
              <a:t>La découverte de gisements </a:t>
            </a:r>
            <a:r>
              <a:rPr lang="fr-CH" sz="2000" dirty="0" smtClean="0"/>
              <a:t>pétroliers </a:t>
            </a:r>
            <a:r>
              <a:rPr lang="fr-CH" sz="2000" dirty="0" smtClean="0"/>
              <a:t>suit une courbe exponentielle négative.  Cette courbe peut être prédite </a:t>
            </a:r>
            <a:r>
              <a:rPr lang="fr-CH" sz="2000" dirty="0" smtClean="0"/>
              <a:t>bien avant.</a:t>
            </a:r>
            <a:endParaRPr lang="fr-CH"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dissolve">
                                      <p:cBhvr>
                                        <p:cTn id="7" dur="500"/>
                                        <p:tgtEl>
                                          <p:spTgt spid="378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883">
                                            <p:txEl>
                                              <p:pRg st="1" end="1"/>
                                            </p:txEl>
                                          </p:spTgt>
                                        </p:tgtEl>
                                        <p:attrNameLst>
                                          <p:attrName>style.visibility</p:attrName>
                                        </p:attrNameLst>
                                      </p:cBhvr>
                                      <p:to>
                                        <p:strVal val="visible"/>
                                      </p:to>
                                    </p:set>
                                    <p:animEffect transition="in" filter="dissolve">
                                      <p:cBhvr>
                                        <p:cTn id="12" dur="500"/>
                                        <p:tgtEl>
                                          <p:spTgt spid="378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883">
                                            <p:txEl>
                                              <p:pRg st="2" end="2"/>
                                            </p:txEl>
                                          </p:spTgt>
                                        </p:tgtEl>
                                        <p:attrNameLst>
                                          <p:attrName>style.visibility</p:attrName>
                                        </p:attrNameLst>
                                      </p:cBhvr>
                                      <p:to>
                                        <p:strVal val="visible"/>
                                      </p:to>
                                    </p:set>
                                    <p:animEffect transition="in" filter="dissolve">
                                      <p:cBhvr>
                                        <p:cTn id="17" dur="500"/>
                                        <p:tgtEl>
                                          <p:spTgt spid="378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8886"/>
                                        </p:tgtEl>
                                        <p:attrNameLst>
                                          <p:attrName>style.visibility</p:attrName>
                                        </p:attrNameLst>
                                      </p:cBhvr>
                                      <p:to>
                                        <p:strVal val="visible"/>
                                      </p:to>
                                    </p:set>
                                    <p:animEffect transition="in" filter="dissolve">
                                      <p:cBhvr>
                                        <p:cTn id="22" dur="500"/>
                                        <p:tgtEl>
                                          <p:spTgt spid="3788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888">
                                            <p:txEl>
                                              <p:pRg st="0" end="0"/>
                                            </p:txEl>
                                          </p:spTgt>
                                        </p:tgtEl>
                                        <p:attrNameLst>
                                          <p:attrName>style.visibility</p:attrName>
                                        </p:attrNameLst>
                                      </p:cBhvr>
                                      <p:to>
                                        <p:strVal val="visible"/>
                                      </p:to>
                                    </p:set>
                                    <p:animEffect transition="in" filter="dissolve">
                                      <p:cBhvr>
                                        <p:cTn id="27" dur="500"/>
                                        <p:tgtEl>
                                          <p:spTgt spid="3788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P spid="37888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990600"/>
            <a:ext cx="7772400" cy="609600"/>
          </a:xfrm>
        </p:spPr>
        <p:txBody>
          <a:bodyPr/>
          <a:lstStyle/>
          <a:p>
            <a:pPr eaLnBrk="1" hangingPunct="1"/>
            <a:r>
              <a:rPr lang="fr-CH" sz="3200" b="1" u="none" dirty="0" smtClean="0"/>
              <a:t>Le « </a:t>
            </a:r>
            <a:r>
              <a:rPr lang="fr-CH" sz="3200" b="1" u="none" dirty="0" err="1" smtClean="0"/>
              <a:t>Peak</a:t>
            </a:r>
            <a:r>
              <a:rPr lang="fr-CH" sz="3200" b="1" u="none" dirty="0" smtClean="0"/>
              <a:t> » de </a:t>
            </a:r>
            <a:r>
              <a:rPr lang="fr-CH" sz="3200" b="1" u="none" dirty="0" err="1" smtClean="0"/>
              <a:t>Hubbert</a:t>
            </a:r>
            <a:r>
              <a:rPr lang="fr-CH" sz="3200" b="1" u="none" dirty="0" smtClean="0"/>
              <a:t> </a:t>
            </a:r>
            <a:r>
              <a:rPr lang="de-CH" sz="3200" b="1" u="none" dirty="0" smtClean="0"/>
              <a:t>III</a:t>
            </a:r>
          </a:p>
        </p:txBody>
      </p:sp>
      <p:sp>
        <p:nvSpPr>
          <p:cNvPr id="380931" name="Rectangle 3"/>
          <p:cNvSpPr>
            <a:spLocks noChangeArrowheads="1"/>
          </p:cNvSpPr>
          <p:nvPr/>
        </p:nvSpPr>
        <p:spPr bwMode="auto">
          <a:xfrm>
            <a:off x="381000" y="4572000"/>
            <a:ext cx="8382000" cy="1676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sz="2000" dirty="0" smtClean="0"/>
              <a:t>La surface sous la courbe (l’intégrale de cette courbe) jusqu’à une année donnée nous donne la somme totale de tous les gisements découverts jusqu’à ce temps-là.</a:t>
            </a:r>
          </a:p>
          <a:p>
            <a:pPr marL="342900" indent="-342900" algn="just">
              <a:lnSpc>
                <a:spcPct val="80000"/>
              </a:lnSpc>
              <a:spcBef>
                <a:spcPct val="20000"/>
              </a:spcBef>
              <a:buFontTx/>
              <a:buChar char="•"/>
            </a:pPr>
            <a:r>
              <a:rPr lang="fr-CH" sz="2000" dirty="0" smtClean="0"/>
              <a:t>En </a:t>
            </a:r>
            <a:r>
              <a:rPr lang="fr-CH" sz="2000" dirty="0" smtClean="0"/>
              <a:t>plus, </a:t>
            </a:r>
            <a:r>
              <a:rPr lang="fr-CH" sz="2000" dirty="0" smtClean="0"/>
              <a:t>nous pouvons estimer la demande (la production suit la demande si le pétrole peut être </a:t>
            </a:r>
            <a:r>
              <a:rPr lang="fr-CH" sz="2000" dirty="0" smtClean="0"/>
              <a:t>extrait </a:t>
            </a:r>
            <a:r>
              <a:rPr lang="fr-CH" sz="2000" dirty="0" smtClean="0"/>
              <a:t>économiquement).  Avec ces pièces d’information, </a:t>
            </a:r>
            <a:r>
              <a:rPr lang="fr-CH" sz="2000" dirty="0" smtClean="0"/>
              <a:t>on peut déduire la </a:t>
            </a:r>
            <a:r>
              <a:rPr lang="fr-CH" sz="2000" dirty="0" smtClean="0"/>
              <a:t>courbe en forme de </a:t>
            </a:r>
            <a:r>
              <a:rPr lang="fr-CH" sz="2000" dirty="0" smtClean="0"/>
              <a:t>cloche.</a:t>
            </a:r>
            <a:endParaRPr lang="fr-CH" sz="2000" dirty="0"/>
          </a:p>
        </p:txBody>
      </p:sp>
      <p:pic>
        <p:nvPicPr>
          <p:cNvPr id="29700" name="Picture 7" descr="USGS_2"/>
          <p:cNvPicPr>
            <a:picLocks noGrp="1" noChangeAspect="1" noChangeArrowheads="1"/>
          </p:cNvPicPr>
          <p:nvPr>
            <p:ph idx="1"/>
          </p:nvPr>
        </p:nvPicPr>
        <p:blipFill>
          <a:blip r:embed="rId3" cstate="print"/>
          <a:srcRect/>
          <a:stretch>
            <a:fillRect/>
          </a:stretch>
        </p:blipFill>
        <p:spPr bwMode="auto">
          <a:xfrm>
            <a:off x="1376363" y="1752600"/>
            <a:ext cx="6389687" cy="2590800"/>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Effect transition="in" filter="dissolve">
                                      <p:cBhvr>
                                        <p:cTn id="7" dur="500"/>
                                        <p:tgtEl>
                                          <p:spTgt spid="380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0931">
                                            <p:txEl>
                                              <p:pRg st="1" end="1"/>
                                            </p:txEl>
                                          </p:spTgt>
                                        </p:tgtEl>
                                        <p:attrNameLst>
                                          <p:attrName>style.visibility</p:attrName>
                                        </p:attrNameLst>
                                      </p:cBhvr>
                                      <p:to>
                                        <p:strVal val="visible"/>
                                      </p:to>
                                    </p:set>
                                    <p:animEffect transition="in" filter="dissolve">
                                      <p:cBhvr>
                                        <p:cTn id="12" dur="500"/>
                                        <p:tgtEl>
                                          <p:spTgt spid="380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990600"/>
            <a:ext cx="7772400" cy="609600"/>
          </a:xfrm>
        </p:spPr>
        <p:txBody>
          <a:bodyPr/>
          <a:lstStyle/>
          <a:p>
            <a:pPr eaLnBrk="1" hangingPunct="1"/>
            <a:r>
              <a:rPr lang="fr-CH" sz="3200" b="1" u="none" dirty="0" smtClean="0"/>
              <a:t>La réalité</a:t>
            </a:r>
          </a:p>
        </p:txBody>
      </p:sp>
      <p:pic>
        <p:nvPicPr>
          <p:cNvPr id="382982" name="Picture 6" descr="NonOPEC"/>
          <p:cNvPicPr>
            <a:picLocks noGrp="1" noChangeAspect="1" noChangeArrowheads="1"/>
          </p:cNvPicPr>
          <p:nvPr>
            <p:ph idx="1"/>
          </p:nvPr>
        </p:nvPicPr>
        <p:blipFill>
          <a:blip r:embed="rId3" cstate="print"/>
          <a:srcRect/>
          <a:stretch>
            <a:fillRect/>
          </a:stretch>
        </p:blipFill>
        <p:spPr bwMode="auto">
          <a:xfrm>
            <a:off x="1116013" y="1752600"/>
            <a:ext cx="6911975" cy="3886200"/>
          </a:xfrm>
          <a:noFill/>
          <a:ln w="28575">
            <a:solidFill>
              <a:schemeClr val="accent1"/>
            </a:solidFill>
            <a:miter lim="800000"/>
            <a:headEnd/>
            <a:tailEnd/>
          </a:ln>
        </p:spPr>
      </p:pic>
      <p:sp>
        <p:nvSpPr>
          <p:cNvPr id="382984" name="Text Box 8"/>
          <p:cNvSpPr txBox="1">
            <a:spLocks noChangeArrowheads="1"/>
          </p:cNvSpPr>
          <p:nvPr/>
        </p:nvSpPr>
        <p:spPr bwMode="auto">
          <a:xfrm>
            <a:off x="1257300" y="5667984"/>
            <a:ext cx="6858000" cy="646331"/>
          </a:xfrm>
          <a:prstGeom prst="rect">
            <a:avLst/>
          </a:prstGeom>
          <a:noFill/>
          <a:ln w="9525">
            <a:noFill/>
            <a:miter lim="800000"/>
            <a:headEnd/>
            <a:tailEnd/>
          </a:ln>
        </p:spPr>
        <p:txBody>
          <a:bodyPr>
            <a:spAutoFit/>
          </a:bodyPr>
          <a:lstStyle/>
          <a:p>
            <a:pPr>
              <a:spcBef>
                <a:spcPct val="50000"/>
              </a:spcBef>
            </a:pPr>
            <a:r>
              <a:rPr lang="fr-CH" sz="1800" b="1" dirty="0" smtClean="0">
                <a:solidFill>
                  <a:schemeClr val="accent1"/>
                </a:solidFill>
              </a:rPr>
              <a:t>Production mondiale de pétrole sans </a:t>
            </a:r>
            <a:r>
              <a:rPr lang="fr-CH" sz="1800" b="1" dirty="0" smtClean="0">
                <a:solidFill>
                  <a:schemeClr val="accent1"/>
                </a:solidFill>
              </a:rPr>
              <a:t>l’OPEC </a:t>
            </a:r>
            <a:r>
              <a:rPr lang="fr-CH" sz="1800" b="1" dirty="0" smtClean="0">
                <a:solidFill>
                  <a:schemeClr val="accent1"/>
                </a:solidFill>
              </a:rPr>
              <a:t>et sans les pays de l’ancienne Union Soviétique</a:t>
            </a:r>
            <a:endParaRPr lang="fr-CH" sz="18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2982"/>
                                        </p:tgtEl>
                                        <p:attrNameLst>
                                          <p:attrName>style.visibility</p:attrName>
                                        </p:attrNameLst>
                                      </p:cBhvr>
                                      <p:to>
                                        <p:strVal val="visible"/>
                                      </p:to>
                                    </p:set>
                                    <p:animEffect transition="in" filter="dissolve">
                                      <p:cBhvr>
                                        <p:cTn id="7" dur="500"/>
                                        <p:tgtEl>
                                          <p:spTgt spid="38298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2984"/>
                                        </p:tgtEl>
                                        <p:attrNameLst>
                                          <p:attrName>style.visibility</p:attrName>
                                        </p:attrNameLst>
                                      </p:cBhvr>
                                      <p:to>
                                        <p:strVal val="visible"/>
                                      </p:to>
                                    </p:set>
                                    <p:animEffect transition="in" filter="dissolve">
                                      <p:cBhvr>
                                        <p:cTn id="10" dur="500"/>
                                        <p:tgtEl>
                                          <p:spTgt spid="382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990600"/>
            <a:ext cx="7772400" cy="609600"/>
          </a:xfrm>
        </p:spPr>
        <p:txBody>
          <a:bodyPr/>
          <a:lstStyle/>
          <a:p>
            <a:pPr eaLnBrk="1" hangingPunct="1"/>
            <a:r>
              <a:rPr lang="fr-CH" sz="3200" b="1" u="none" dirty="0" smtClean="0"/>
              <a:t>La réalité </a:t>
            </a:r>
            <a:r>
              <a:rPr lang="de-CH" sz="3200" b="1" u="none" dirty="0" smtClean="0"/>
              <a:t>II</a:t>
            </a:r>
          </a:p>
        </p:txBody>
      </p:sp>
      <p:sp>
        <p:nvSpPr>
          <p:cNvPr id="385028" name="Text Box 4"/>
          <p:cNvSpPr txBox="1">
            <a:spLocks noChangeArrowheads="1"/>
          </p:cNvSpPr>
          <p:nvPr/>
        </p:nvSpPr>
        <p:spPr bwMode="auto">
          <a:xfrm>
            <a:off x="1524000" y="5638800"/>
            <a:ext cx="6400800" cy="646331"/>
          </a:xfrm>
          <a:prstGeom prst="rect">
            <a:avLst/>
          </a:prstGeom>
          <a:noFill/>
          <a:ln w="9525">
            <a:noFill/>
            <a:miter lim="800000"/>
            <a:headEnd/>
            <a:tailEnd/>
          </a:ln>
        </p:spPr>
        <p:txBody>
          <a:bodyPr wrap="square">
            <a:spAutoFit/>
          </a:bodyPr>
          <a:lstStyle/>
          <a:p>
            <a:pPr>
              <a:spcBef>
                <a:spcPct val="50000"/>
              </a:spcBef>
            </a:pPr>
            <a:r>
              <a:rPr lang="fr-CH" sz="1800" b="1" dirty="0" smtClean="0">
                <a:solidFill>
                  <a:schemeClr val="accent1"/>
                </a:solidFill>
              </a:rPr>
              <a:t>Production mondiale de pétrole </a:t>
            </a:r>
            <a:r>
              <a:rPr lang="fr-CH" sz="1800" b="1" dirty="0" smtClean="0">
                <a:solidFill>
                  <a:schemeClr val="accent1"/>
                </a:solidFill>
              </a:rPr>
              <a:t>y compris l’OPEC </a:t>
            </a:r>
            <a:r>
              <a:rPr lang="fr-CH" sz="1800" b="1" dirty="0" smtClean="0">
                <a:solidFill>
                  <a:schemeClr val="accent1"/>
                </a:solidFill>
              </a:rPr>
              <a:t>et </a:t>
            </a:r>
            <a:r>
              <a:rPr lang="fr-CH" sz="1800" b="1" dirty="0" smtClean="0">
                <a:solidFill>
                  <a:schemeClr val="accent1"/>
                </a:solidFill>
              </a:rPr>
              <a:t>les pays </a:t>
            </a:r>
            <a:r>
              <a:rPr lang="fr-CH" sz="1800" b="1" dirty="0" smtClean="0">
                <a:solidFill>
                  <a:schemeClr val="accent1"/>
                </a:solidFill>
              </a:rPr>
              <a:t>de </a:t>
            </a:r>
            <a:r>
              <a:rPr lang="fr-CH" sz="1800" b="1" dirty="0" smtClean="0">
                <a:solidFill>
                  <a:schemeClr val="accent1"/>
                </a:solidFill>
              </a:rPr>
              <a:t>l’ancienne </a:t>
            </a:r>
            <a:r>
              <a:rPr lang="fr-CH" sz="1800" b="1" dirty="0" smtClean="0">
                <a:solidFill>
                  <a:schemeClr val="accent1"/>
                </a:solidFill>
              </a:rPr>
              <a:t>Union Soviétique</a:t>
            </a:r>
            <a:endParaRPr lang="fr-CH" sz="1800" b="1" dirty="0">
              <a:solidFill>
                <a:schemeClr val="accent1"/>
              </a:solidFill>
            </a:endParaRPr>
          </a:p>
        </p:txBody>
      </p:sp>
      <p:pic>
        <p:nvPicPr>
          <p:cNvPr id="385030" name="Picture 6" descr="WorldProduction"/>
          <p:cNvPicPr>
            <a:picLocks noGrp="1" noChangeAspect="1" noChangeArrowheads="1"/>
          </p:cNvPicPr>
          <p:nvPr>
            <p:ph idx="1"/>
          </p:nvPr>
        </p:nvPicPr>
        <p:blipFill>
          <a:blip r:embed="rId3" cstate="print"/>
          <a:srcRect/>
          <a:stretch>
            <a:fillRect/>
          </a:stretch>
        </p:blipFill>
        <p:spPr bwMode="auto">
          <a:xfrm>
            <a:off x="914400" y="1752600"/>
            <a:ext cx="7315200" cy="3810000"/>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5030"/>
                                        </p:tgtEl>
                                        <p:attrNameLst>
                                          <p:attrName>style.visibility</p:attrName>
                                        </p:attrNameLst>
                                      </p:cBhvr>
                                      <p:to>
                                        <p:strVal val="visible"/>
                                      </p:to>
                                    </p:set>
                                    <p:animEffect transition="in" filter="dissolve">
                                      <p:cBhvr>
                                        <p:cTn id="7" dur="500"/>
                                        <p:tgtEl>
                                          <p:spTgt spid="3850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5028"/>
                                        </p:tgtEl>
                                        <p:attrNameLst>
                                          <p:attrName>style.visibility</p:attrName>
                                        </p:attrNameLst>
                                      </p:cBhvr>
                                      <p:to>
                                        <p:strVal val="visible"/>
                                      </p:to>
                                    </p:set>
                                    <p:animEffect transition="in" filter="dissolve">
                                      <p:cBhvr>
                                        <p:cTn id="10" dur="500"/>
                                        <p:tgtEl>
                                          <p:spTgt spid="385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143000"/>
            <a:ext cx="9144000" cy="609600"/>
          </a:xfrm>
        </p:spPr>
        <p:txBody>
          <a:bodyPr/>
          <a:lstStyle/>
          <a:p>
            <a:pPr eaLnBrk="1" hangingPunct="1"/>
            <a:r>
              <a:rPr lang="fr-CH" sz="3200" b="1" u="none" dirty="0" smtClean="0"/>
              <a:t>Interprétation des résultats de la simulation</a:t>
            </a:r>
          </a:p>
        </p:txBody>
      </p:sp>
      <p:sp>
        <p:nvSpPr>
          <p:cNvPr id="92163" name="Rectangle 3"/>
          <p:cNvSpPr>
            <a:spLocks noGrp="1" noChangeArrowheads="1"/>
          </p:cNvSpPr>
          <p:nvPr>
            <p:ph type="body" idx="1"/>
          </p:nvPr>
        </p:nvSpPr>
        <p:spPr bwMode="auto">
          <a:xfrm>
            <a:off x="685800" y="2133600"/>
            <a:ext cx="7772400" cy="34290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fr-CH" sz="2400" dirty="0" smtClean="0"/>
              <a:t>Les deux scénarios I et II prédisent un avenir sombre.</a:t>
            </a:r>
          </a:p>
          <a:p>
            <a:pPr algn="just" eaLnBrk="1" hangingPunct="1">
              <a:lnSpc>
                <a:spcPct val="80000"/>
              </a:lnSpc>
            </a:pPr>
            <a:r>
              <a:rPr lang="fr-CH" sz="2400" dirty="0" smtClean="0"/>
              <a:t>Même les deux guerres mondiales n’ont réduit d’autant la croissance de la population.</a:t>
            </a:r>
          </a:p>
          <a:p>
            <a:pPr algn="just" eaLnBrk="1" hangingPunct="1">
              <a:lnSpc>
                <a:spcPct val="80000"/>
              </a:lnSpc>
            </a:pPr>
            <a:r>
              <a:rPr lang="fr-CH" sz="2400" dirty="0" smtClean="0"/>
              <a:t>Pas même la grippe espagnole de l’hiver 1918 avec ses 50 millions de morts n’a </a:t>
            </a:r>
            <a:r>
              <a:rPr lang="fr-CH" sz="2400" dirty="0"/>
              <a:t>autant ralenti la croissance </a:t>
            </a:r>
            <a:r>
              <a:rPr lang="fr-CH" sz="2400" dirty="0" smtClean="0"/>
              <a:t>de </a:t>
            </a:r>
            <a:r>
              <a:rPr lang="fr-CH" sz="2400" dirty="0"/>
              <a:t>la population.</a:t>
            </a:r>
            <a:endParaRPr lang="fr-CH" sz="2400" dirty="0" smtClean="0"/>
          </a:p>
          <a:p>
            <a:pPr algn="just" eaLnBrk="1" hangingPunct="1">
              <a:lnSpc>
                <a:spcPct val="80000"/>
              </a:lnSpc>
            </a:pPr>
            <a:r>
              <a:rPr lang="fr-CH" sz="2400" dirty="0" smtClean="0"/>
              <a:t>La réduction de la population prédite par le scénario II correspond à des conditions de vie six fois pire qu’en Iraq durant les premières semaines de la guerre de 2003 et affecterait la planète entière durant 30-50 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dissolve">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dissolve">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dissolve">
                                      <p:cBhvr>
                                        <p:cTn id="22" dur="500"/>
                                        <p:tgtEl>
                                          <p:spTgt spid="92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990600"/>
            <a:ext cx="7772400" cy="609600"/>
          </a:xfrm>
        </p:spPr>
        <p:txBody>
          <a:bodyPr/>
          <a:lstStyle/>
          <a:p>
            <a:pPr eaLnBrk="1" hangingPunct="1"/>
            <a:r>
              <a:rPr lang="fr-CH" sz="3200" b="1" u="none" dirty="0" smtClean="0"/>
              <a:t>La réalité </a:t>
            </a:r>
            <a:r>
              <a:rPr lang="de-CH" sz="3200" b="1" u="none" dirty="0" smtClean="0"/>
              <a:t>III</a:t>
            </a:r>
          </a:p>
        </p:txBody>
      </p:sp>
      <p:sp>
        <p:nvSpPr>
          <p:cNvPr id="391171" name="Text Box 3"/>
          <p:cNvSpPr txBox="1">
            <a:spLocks noChangeArrowheads="1"/>
          </p:cNvSpPr>
          <p:nvPr/>
        </p:nvSpPr>
        <p:spPr bwMode="auto">
          <a:xfrm>
            <a:off x="1447800" y="5648528"/>
            <a:ext cx="6219825" cy="646331"/>
          </a:xfrm>
          <a:prstGeom prst="rect">
            <a:avLst/>
          </a:prstGeom>
          <a:noFill/>
          <a:ln w="9525">
            <a:noFill/>
            <a:miter lim="800000"/>
            <a:headEnd/>
            <a:tailEnd/>
          </a:ln>
        </p:spPr>
        <p:txBody>
          <a:bodyPr wrap="square">
            <a:spAutoFit/>
          </a:bodyPr>
          <a:lstStyle/>
          <a:p>
            <a:pPr>
              <a:spcBef>
                <a:spcPct val="50000"/>
              </a:spcBef>
            </a:pPr>
            <a:r>
              <a:rPr lang="fr-CH" sz="1800" b="1" dirty="0">
                <a:solidFill>
                  <a:schemeClr val="accent1"/>
                </a:solidFill>
              </a:rPr>
              <a:t>Production mondiale de pétrole y compris l’OPEC et les pays de l’ancienne Union Soviétique</a:t>
            </a:r>
            <a:endParaRPr lang="fr-CH" sz="1800" b="1" dirty="0">
              <a:solidFill>
                <a:schemeClr val="accent1"/>
              </a:solidFill>
            </a:endParaRPr>
          </a:p>
        </p:txBody>
      </p:sp>
      <p:pic>
        <p:nvPicPr>
          <p:cNvPr id="391174" name="Picture 6" descr="WorldProduction_2"/>
          <p:cNvPicPr>
            <a:picLocks noGrp="1" noChangeAspect="1" noChangeArrowheads="1"/>
          </p:cNvPicPr>
          <p:nvPr>
            <p:ph idx="1"/>
          </p:nvPr>
        </p:nvPicPr>
        <p:blipFill>
          <a:blip r:embed="rId3" cstate="print"/>
          <a:srcRect/>
          <a:stretch>
            <a:fillRect/>
          </a:stretch>
        </p:blipFill>
        <p:spPr bwMode="auto">
          <a:xfrm>
            <a:off x="838200" y="1752600"/>
            <a:ext cx="7400925" cy="3810000"/>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1174"/>
                                        </p:tgtEl>
                                        <p:attrNameLst>
                                          <p:attrName>style.visibility</p:attrName>
                                        </p:attrNameLst>
                                      </p:cBhvr>
                                      <p:to>
                                        <p:strVal val="visible"/>
                                      </p:to>
                                    </p:set>
                                    <p:animEffect transition="in" filter="dissolve">
                                      <p:cBhvr>
                                        <p:cTn id="7" dur="500"/>
                                        <p:tgtEl>
                                          <p:spTgt spid="3911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1171"/>
                                        </p:tgtEl>
                                        <p:attrNameLst>
                                          <p:attrName>style.visibility</p:attrName>
                                        </p:attrNameLst>
                                      </p:cBhvr>
                                      <p:to>
                                        <p:strVal val="visible"/>
                                      </p:to>
                                    </p:set>
                                    <p:animEffect transition="in" filter="dissolve">
                                      <p:cBhvr>
                                        <p:cTn id="10" dur="500"/>
                                        <p:tgtEl>
                                          <p:spTgt spid="391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 y="990600"/>
            <a:ext cx="8839200" cy="609600"/>
          </a:xfrm>
        </p:spPr>
        <p:txBody>
          <a:bodyPr/>
          <a:lstStyle/>
          <a:p>
            <a:pPr eaLnBrk="1" hangingPunct="1"/>
            <a:r>
              <a:rPr lang="fr-CH" sz="3200" b="1" u="none" dirty="0" smtClean="0"/>
              <a:t>Pourquoi le « </a:t>
            </a:r>
            <a:r>
              <a:rPr lang="fr-CH" sz="3200" b="1" u="none" dirty="0" err="1" smtClean="0"/>
              <a:t>Peak</a:t>
            </a:r>
            <a:r>
              <a:rPr lang="fr-CH" sz="3200" b="1" u="none" dirty="0" smtClean="0"/>
              <a:t> </a:t>
            </a:r>
            <a:r>
              <a:rPr lang="fr-CH" sz="3200" b="1" u="none" dirty="0" err="1" smtClean="0"/>
              <a:t>Oil</a:t>
            </a:r>
            <a:r>
              <a:rPr lang="fr-CH" sz="3200" b="1" u="none" dirty="0" smtClean="0"/>
              <a:t> » est-il important?</a:t>
            </a:r>
          </a:p>
        </p:txBody>
      </p:sp>
      <p:pic>
        <p:nvPicPr>
          <p:cNvPr id="387078" name="Picture 6" descr="USGS_1"/>
          <p:cNvPicPr>
            <a:picLocks noGrp="1" noChangeAspect="1" noChangeArrowheads="1"/>
          </p:cNvPicPr>
          <p:nvPr>
            <p:ph idx="1"/>
          </p:nvPr>
        </p:nvPicPr>
        <p:blipFill>
          <a:blip r:embed="rId3" cstate="print"/>
          <a:srcRect/>
          <a:stretch>
            <a:fillRect/>
          </a:stretch>
        </p:blipFill>
        <p:spPr bwMode="auto">
          <a:xfrm>
            <a:off x="1116013" y="1752600"/>
            <a:ext cx="6910387" cy="4373563"/>
          </a:xfrm>
          <a:noFill/>
          <a:ln w="2857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7078"/>
                                        </p:tgtEl>
                                        <p:attrNameLst>
                                          <p:attrName>style.visibility</p:attrName>
                                        </p:attrNameLst>
                                      </p:cBhvr>
                                      <p:to>
                                        <p:strVal val="visible"/>
                                      </p:to>
                                    </p:set>
                                    <p:animEffect transition="in" filter="dissolve">
                                      <p:cBhvr>
                                        <p:cTn id="7" dur="500"/>
                                        <p:tgtEl>
                                          <p:spTgt spid="387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990600"/>
            <a:ext cx="7772400" cy="609600"/>
          </a:xfrm>
        </p:spPr>
        <p:txBody>
          <a:bodyPr/>
          <a:lstStyle/>
          <a:p>
            <a:pPr eaLnBrk="1" hangingPunct="1"/>
            <a:r>
              <a:rPr lang="fr-CH" b="1" u="none" dirty="0" smtClean="0"/>
              <a:t>La situation en Suisse</a:t>
            </a:r>
          </a:p>
        </p:txBody>
      </p:sp>
      <p:pic>
        <p:nvPicPr>
          <p:cNvPr id="389125" name="Picture 5" descr="Energieverteilung"/>
          <p:cNvPicPr>
            <a:picLocks noGrp="1" noChangeAspect="1" noChangeArrowheads="1"/>
          </p:cNvPicPr>
          <p:nvPr>
            <p:ph idx="1"/>
          </p:nvPr>
        </p:nvPicPr>
        <p:blipFill>
          <a:blip r:embed="rId3" cstate="print"/>
          <a:srcRect/>
          <a:stretch>
            <a:fillRect/>
          </a:stretch>
        </p:blipFill>
        <p:spPr bwMode="auto">
          <a:xfrm>
            <a:off x="1381125" y="1600200"/>
            <a:ext cx="6381750" cy="4525963"/>
          </a:xfrm>
          <a:noFill/>
          <a:ln w="28575">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89125"/>
                                        </p:tgtEl>
                                        <p:attrNameLst>
                                          <p:attrName>style.visibility</p:attrName>
                                        </p:attrNameLst>
                                      </p:cBhvr>
                                      <p:to>
                                        <p:strVal val="visible"/>
                                      </p:to>
                                    </p:set>
                                    <p:animEffect transition="in" filter="checkerboard(across)">
                                      <p:cBhvr>
                                        <p:cTn id="7" dur="500"/>
                                        <p:tgtEl>
                                          <p:spTgt spid="389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990600"/>
            <a:ext cx="7772400" cy="609600"/>
          </a:xfrm>
        </p:spPr>
        <p:txBody>
          <a:bodyPr/>
          <a:lstStyle/>
          <a:p>
            <a:pPr eaLnBrk="1" hangingPunct="1"/>
            <a:r>
              <a:rPr lang="fr-CH" b="1" u="none" dirty="0" smtClean="0"/>
              <a:t>La situation en Suisse </a:t>
            </a:r>
            <a:r>
              <a:rPr lang="de-CH" b="1" u="none" dirty="0" smtClean="0"/>
              <a:t>II</a:t>
            </a:r>
          </a:p>
        </p:txBody>
      </p:sp>
      <p:pic>
        <p:nvPicPr>
          <p:cNvPr id="393221" name="Picture 5" descr="Energieverbrauch"/>
          <p:cNvPicPr>
            <a:picLocks noGrp="1" noChangeAspect="1" noChangeArrowheads="1"/>
          </p:cNvPicPr>
          <p:nvPr>
            <p:ph idx="1"/>
          </p:nvPr>
        </p:nvPicPr>
        <p:blipFill>
          <a:blip r:embed="rId3" cstate="print"/>
          <a:srcRect/>
          <a:stretch>
            <a:fillRect/>
          </a:stretch>
        </p:blipFill>
        <p:spPr bwMode="auto">
          <a:xfrm>
            <a:off x="1219200" y="1752600"/>
            <a:ext cx="6705600" cy="4373563"/>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3221"/>
                                        </p:tgtEl>
                                        <p:attrNameLst>
                                          <p:attrName>style.visibility</p:attrName>
                                        </p:attrNameLst>
                                      </p:cBhvr>
                                      <p:to>
                                        <p:strVal val="visible"/>
                                      </p:to>
                                    </p:set>
                                    <p:animEffect transition="in" filter="dissolve">
                                      <p:cBhvr>
                                        <p:cTn id="7" dur="500"/>
                                        <p:tgtEl>
                                          <p:spTgt spid="393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990600"/>
            <a:ext cx="7772400" cy="609600"/>
          </a:xfrm>
        </p:spPr>
        <p:txBody>
          <a:bodyPr/>
          <a:lstStyle/>
          <a:p>
            <a:pPr eaLnBrk="1" hangingPunct="1"/>
            <a:r>
              <a:rPr lang="fr-CH" b="1" u="none" dirty="0" smtClean="0"/>
              <a:t>La société de 2000 Watt</a:t>
            </a:r>
          </a:p>
        </p:txBody>
      </p:sp>
      <p:pic>
        <p:nvPicPr>
          <p:cNvPr id="36867" name="Picture 3" descr="Energieverbrauch"/>
          <p:cNvPicPr>
            <a:picLocks noGrp="1" noChangeAspect="1" noChangeArrowheads="1"/>
          </p:cNvPicPr>
          <p:nvPr>
            <p:ph idx="1"/>
          </p:nvPr>
        </p:nvPicPr>
        <p:blipFill>
          <a:blip r:embed="rId3" cstate="print"/>
          <a:srcRect/>
          <a:stretch>
            <a:fillRect/>
          </a:stretch>
        </p:blipFill>
        <p:spPr bwMode="auto">
          <a:xfrm>
            <a:off x="1219200" y="1752600"/>
            <a:ext cx="6705600" cy="4373563"/>
          </a:xfrm>
          <a:noFill/>
          <a:ln>
            <a:miter lim="800000"/>
            <a:headEnd/>
            <a:tailEnd/>
          </a:ln>
        </p:spPr>
      </p:pic>
      <p:sp>
        <p:nvSpPr>
          <p:cNvPr id="397316" name="Line 4"/>
          <p:cNvSpPr>
            <a:spLocks noChangeShapeType="1"/>
          </p:cNvSpPr>
          <p:nvPr/>
        </p:nvSpPr>
        <p:spPr bwMode="auto">
          <a:xfrm flipV="1">
            <a:off x="1981200" y="3962400"/>
            <a:ext cx="2438400" cy="76200"/>
          </a:xfrm>
          <a:prstGeom prst="line">
            <a:avLst/>
          </a:prstGeom>
          <a:noFill/>
          <a:ln w="28575">
            <a:solidFill>
              <a:srgbClr val="990099"/>
            </a:solidFill>
            <a:round/>
            <a:headEnd/>
            <a:tailEnd/>
          </a:ln>
        </p:spPr>
        <p:txBody>
          <a:bodyPr/>
          <a:lstStyle/>
          <a:p>
            <a:endParaRPr lang="en-US"/>
          </a:p>
        </p:txBody>
      </p:sp>
      <p:sp>
        <p:nvSpPr>
          <p:cNvPr id="397317" name="Line 5"/>
          <p:cNvSpPr>
            <a:spLocks noChangeShapeType="1"/>
          </p:cNvSpPr>
          <p:nvPr/>
        </p:nvSpPr>
        <p:spPr bwMode="auto">
          <a:xfrm flipV="1">
            <a:off x="4419600" y="3657600"/>
            <a:ext cx="1752600" cy="304800"/>
          </a:xfrm>
          <a:prstGeom prst="line">
            <a:avLst/>
          </a:prstGeom>
          <a:noFill/>
          <a:ln w="28575">
            <a:solidFill>
              <a:srgbClr val="990099"/>
            </a:solidFill>
            <a:round/>
            <a:headEnd/>
            <a:tailEnd/>
          </a:ln>
        </p:spPr>
        <p:txBody>
          <a:bodyPr/>
          <a:lstStyle/>
          <a:p>
            <a:endParaRPr lang="en-US"/>
          </a:p>
        </p:txBody>
      </p:sp>
      <p:sp>
        <p:nvSpPr>
          <p:cNvPr id="397318" name="Line 6"/>
          <p:cNvSpPr>
            <a:spLocks noChangeShapeType="1"/>
          </p:cNvSpPr>
          <p:nvPr/>
        </p:nvSpPr>
        <p:spPr bwMode="auto">
          <a:xfrm flipV="1">
            <a:off x="6172200" y="3581400"/>
            <a:ext cx="1447800" cy="76200"/>
          </a:xfrm>
          <a:prstGeom prst="line">
            <a:avLst/>
          </a:prstGeom>
          <a:noFill/>
          <a:ln w="28575">
            <a:solidFill>
              <a:srgbClr val="990099"/>
            </a:solidFill>
            <a:round/>
            <a:headEnd/>
            <a:tailEnd/>
          </a:ln>
        </p:spPr>
        <p:txBody>
          <a:bodyPr/>
          <a:lstStyle/>
          <a:p>
            <a:endParaRPr lang="en-US"/>
          </a:p>
        </p:txBody>
      </p:sp>
      <p:sp>
        <p:nvSpPr>
          <p:cNvPr id="397319" name="Text Box 7"/>
          <p:cNvSpPr txBox="1">
            <a:spLocks noChangeArrowheads="1"/>
          </p:cNvSpPr>
          <p:nvPr/>
        </p:nvSpPr>
        <p:spPr bwMode="auto">
          <a:xfrm>
            <a:off x="2057400" y="3616325"/>
            <a:ext cx="2514600" cy="396875"/>
          </a:xfrm>
          <a:prstGeom prst="rect">
            <a:avLst/>
          </a:prstGeom>
          <a:noFill/>
          <a:ln w="9525">
            <a:noFill/>
            <a:miter lim="800000"/>
            <a:headEnd/>
            <a:tailEnd/>
          </a:ln>
        </p:spPr>
        <p:txBody>
          <a:bodyPr wrap="square">
            <a:spAutoFit/>
          </a:bodyPr>
          <a:lstStyle/>
          <a:p>
            <a:pPr>
              <a:spcBef>
                <a:spcPct val="50000"/>
              </a:spcBef>
            </a:pPr>
            <a:r>
              <a:rPr lang="fr-CH" sz="2000" b="1" dirty="0" smtClean="0">
                <a:solidFill>
                  <a:srgbClr val="990099"/>
                </a:solidFill>
              </a:rPr>
              <a:t>2000 Watt/personne</a:t>
            </a:r>
            <a:endParaRPr lang="fr-CH" sz="2000" b="1" dirty="0">
              <a:solidFill>
                <a:srgbClr val="99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7316"/>
                                        </p:tgtEl>
                                        <p:attrNameLst>
                                          <p:attrName>style.visibility</p:attrName>
                                        </p:attrNameLst>
                                      </p:cBhvr>
                                      <p:to>
                                        <p:strVal val="visible"/>
                                      </p:to>
                                    </p:set>
                                    <p:animEffect transition="in" filter="dissolve">
                                      <p:cBhvr>
                                        <p:cTn id="7" dur="500"/>
                                        <p:tgtEl>
                                          <p:spTgt spid="3973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7317"/>
                                        </p:tgtEl>
                                        <p:attrNameLst>
                                          <p:attrName>style.visibility</p:attrName>
                                        </p:attrNameLst>
                                      </p:cBhvr>
                                      <p:to>
                                        <p:strVal val="visible"/>
                                      </p:to>
                                    </p:set>
                                    <p:animEffect transition="in" filter="dissolve">
                                      <p:cBhvr>
                                        <p:cTn id="10" dur="500"/>
                                        <p:tgtEl>
                                          <p:spTgt spid="3973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7318"/>
                                        </p:tgtEl>
                                        <p:attrNameLst>
                                          <p:attrName>style.visibility</p:attrName>
                                        </p:attrNameLst>
                                      </p:cBhvr>
                                      <p:to>
                                        <p:strVal val="visible"/>
                                      </p:to>
                                    </p:set>
                                    <p:animEffect transition="in" filter="dissolve">
                                      <p:cBhvr>
                                        <p:cTn id="13" dur="500"/>
                                        <p:tgtEl>
                                          <p:spTgt spid="3973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97319"/>
                                        </p:tgtEl>
                                        <p:attrNameLst>
                                          <p:attrName>style.visibility</p:attrName>
                                        </p:attrNameLst>
                                      </p:cBhvr>
                                      <p:to>
                                        <p:strVal val="visible"/>
                                      </p:to>
                                    </p:set>
                                    <p:animEffect transition="in" filter="dissolve">
                                      <p:cBhvr>
                                        <p:cTn id="16"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animBg="1"/>
      <p:bldP spid="397317" grpId="0" animBg="1"/>
      <p:bldP spid="397318" grpId="0" animBg="1"/>
      <p:bldP spid="3973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r-CH" sz="3200" b="1" u="none" dirty="0" smtClean="0"/>
              <a:t>La société de 2000 Watt </a:t>
            </a:r>
            <a:r>
              <a:rPr lang="de-CH" sz="3200" b="1" u="none" dirty="0" smtClean="0"/>
              <a:t>II</a:t>
            </a:r>
          </a:p>
        </p:txBody>
      </p:sp>
      <p:sp>
        <p:nvSpPr>
          <p:cNvPr id="399363" name="Rectangle 3"/>
          <p:cNvSpPr>
            <a:spLocks noChangeArrowheads="1"/>
          </p:cNvSpPr>
          <p:nvPr/>
        </p:nvSpPr>
        <p:spPr bwMode="auto">
          <a:xfrm>
            <a:off x="381000" y="2057400"/>
            <a:ext cx="8382000" cy="36576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Dès aujourd’hui, </a:t>
            </a:r>
            <a:r>
              <a:rPr lang="fr-CH" dirty="0" smtClean="0"/>
              <a:t>on peut conclure qu’il ne restera que peu de combustible en 2050 (peut-être 30% de la quantité disponible en 2012).</a:t>
            </a:r>
          </a:p>
          <a:p>
            <a:pPr marL="342900" indent="-342900" algn="just">
              <a:lnSpc>
                <a:spcPct val="80000"/>
              </a:lnSpc>
              <a:spcBef>
                <a:spcPct val="20000"/>
              </a:spcBef>
              <a:buFontTx/>
              <a:buChar char="•"/>
            </a:pPr>
            <a:r>
              <a:rPr lang="fr-CH" dirty="0" smtClean="0"/>
              <a:t>A la suite de Fukushima, </a:t>
            </a:r>
            <a:r>
              <a:rPr lang="fr-CH" dirty="0" smtClean="0"/>
              <a:t>la Suisse a </a:t>
            </a:r>
            <a:r>
              <a:rPr lang="fr-CH" dirty="0" smtClean="0"/>
              <a:t>décidé </a:t>
            </a:r>
            <a:r>
              <a:rPr lang="fr-CH" dirty="0" smtClean="0"/>
              <a:t>de </a:t>
            </a:r>
            <a:r>
              <a:rPr lang="fr-CH" dirty="0" smtClean="0"/>
              <a:t>renoncer à l’énergie </a:t>
            </a:r>
            <a:r>
              <a:rPr lang="fr-CH" dirty="0" smtClean="0"/>
              <a:t>nucléaire </a:t>
            </a:r>
            <a:r>
              <a:rPr lang="fr-CH" dirty="0"/>
              <a:t>(les médias </a:t>
            </a:r>
            <a:r>
              <a:rPr lang="fr-CH" dirty="0" smtClean="0"/>
              <a:t>ont minimisé les </a:t>
            </a:r>
            <a:r>
              <a:rPr lang="fr-CH" dirty="0" smtClean="0"/>
              <a:t>conséquences de la catastrophe </a:t>
            </a:r>
            <a:r>
              <a:rPr lang="fr-CH" dirty="0" smtClean="0"/>
              <a:t>japonaise).</a:t>
            </a:r>
            <a:endParaRPr lang="fr-CH" dirty="0" smtClean="0"/>
          </a:p>
          <a:p>
            <a:pPr marL="342900" indent="-342900" algn="just">
              <a:lnSpc>
                <a:spcPct val="80000"/>
              </a:lnSpc>
              <a:spcBef>
                <a:spcPct val="20000"/>
              </a:spcBef>
              <a:buFontTx/>
              <a:buChar char="•"/>
            </a:pPr>
            <a:r>
              <a:rPr lang="fr-CH" dirty="0" smtClean="0"/>
              <a:t>Sans augmenter massivement la production d’énergie renouvelable, la Suisse de 2050 </a:t>
            </a:r>
            <a:r>
              <a:rPr lang="fr-CH" dirty="0" smtClean="0"/>
              <a:t>sera pas </a:t>
            </a:r>
            <a:r>
              <a:rPr lang="fr-CH" dirty="0" smtClean="0"/>
              <a:t>une société de 2000 Watt, mais une </a:t>
            </a:r>
            <a:r>
              <a:rPr lang="fr-CH" b="1" i="1" dirty="0" smtClean="0">
                <a:solidFill>
                  <a:schemeClr val="accent2"/>
                </a:solidFill>
              </a:rPr>
              <a:t>société de 1000 Watt </a:t>
            </a:r>
            <a:r>
              <a:rPr lang="fr-CH" dirty="0" smtClean="0"/>
              <a:t>…</a:t>
            </a:r>
          </a:p>
          <a:p>
            <a:pPr marL="342900" indent="-342900" algn="just">
              <a:lnSpc>
                <a:spcPct val="80000"/>
              </a:lnSpc>
              <a:spcBef>
                <a:spcPct val="20000"/>
              </a:spcBef>
              <a:buFontTx/>
              <a:buChar char="•"/>
            </a:pPr>
            <a:r>
              <a:rPr lang="fr-CH" dirty="0" smtClean="0"/>
              <a:t>… non pas parce que nous le voulons ainsi, mais parce qu’il ne restera plus assez d’énergie.</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Effect transition="in" filter="dissolve">
                                      <p:cBhvr>
                                        <p:cTn id="7" dur="500"/>
                                        <p:tgtEl>
                                          <p:spTgt spid="399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63">
                                            <p:txEl>
                                              <p:pRg st="1" end="1"/>
                                            </p:txEl>
                                          </p:spTgt>
                                        </p:tgtEl>
                                        <p:attrNameLst>
                                          <p:attrName>style.visibility</p:attrName>
                                        </p:attrNameLst>
                                      </p:cBhvr>
                                      <p:to>
                                        <p:strVal val="visible"/>
                                      </p:to>
                                    </p:set>
                                    <p:animEffect transition="in" filter="dissolve">
                                      <p:cBhvr>
                                        <p:cTn id="12" dur="500"/>
                                        <p:tgtEl>
                                          <p:spTgt spid="399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63">
                                            <p:txEl>
                                              <p:pRg st="2" end="2"/>
                                            </p:txEl>
                                          </p:spTgt>
                                        </p:tgtEl>
                                        <p:attrNameLst>
                                          <p:attrName>style.visibility</p:attrName>
                                        </p:attrNameLst>
                                      </p:cBhvr>
                                      <p:to>
                                        <p:strVal val="visible"/>
                                      </p:to>
                                    </p:set>
                                    <p:animEffect transition="in" filter="dissolve">
                                      <p:cBhvr>
                                        <p:cTn id="17" dur="500"/>
                                        <p:tgtEl>
                                          <p:spTgt spid="399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63">
                                            <p:txEl>
                                              <p:pRg st="3" end="3"/>
                                            </p:txEl>
                                          </p:spTgt>
                                        </p:tgtEl>
                                        <p:attrNameLst>
                                          <p:attrName>style.visibility</p:attrName>
                                        </p:attrNameLst>
                                      </p:cBhvr>
                                      <p:to>
                                        <p:strVal val="visible"/>
                                      </p:to>
                                    </p:set>
                                    <p:animEffect transition="in" filter="dissolve">
                                      <p:cBhvr>
                                        <p:cTn id="22" dur="500"/>
                                        <p:tgtEl>
                                          <p:spTgt spid="399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1143000"/>
            <a:ext cx="8839200" cy="609600"/>
          </a:xfrm>
        </p:spPr>
        <p:txBody>
          <a:bodyPr/>
          <a:lstStyle/>
          <a:p>
            <a:pPr eaLnBrk="1" hangingPunct="1"/>
            <a:r>
              <a:rPr lang="fr-CH" sz="3200" b="1" u="none" dirty="0" smtClean="0"/>
              <a:t>Sommet d’énergie = sommet de nourriture</a:t>
            </a:r>
          </a:p>
        </p:txBody>
      </p:sp>
      <p:sp>
        <p:nvSpPr>
          <p:cNvPr id="399363" name="Rectangle 3"/>
          <p:cNvSpPr>
            <a:spLocks noChangeArrowheads="1"/>
          </p:cNvSpPr>
          <p:nvPr/>
        </p:nvSpPr>
        <p:spPr bwMode="auto">
          <a:xfrm>
            <a:off x="381000" y="2133600"/>
            <a:ext cx="8382000" cy="25146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La production d’engrais </a:t>
            </a:r>
            <a:r>
              <a:rPr lang="fr-CH" dirty="0" smtClean="0"/>
              <a:t>consomme </a:t>
            </a:r>
            <a:r>
              <a:rPr lang="fr-CH" dirty="0" smtClean="0"/>
              <a:t>beaucoup d’énergie.</a:t>
            </a:r>
          </a:p>
          <a:p>
            <a:pPr marL="342900" indent="-342900" algn="just">
              <a:lnSpc>
                <a:spcPct val="80000"/>
              </a:lnSpc>
              <a:spcBef>
                <a:spcPct val="20000"/>
              </a:spcBef>
              <a:buFontTx/>
              <a:buChar char="•"/>
            </a:pPr>
            <a:r>
              <a:rPr lang="fr-CH" dirty="0" smtClean="0"/>
              <a:t>Avec beaucoup moins d’énergie disponible le monde </a:t>
            </a:r>
            <a:r>
              <a:rPr lang="fr-CH" dirty="0" smtClean="0"/>
              <a:t>vivra de graves famines.</a:t>
            </a:r>
            <a:endParaRPr lang="fr-CH" dirty="0" smtClean="0"/>
          </a:p>
          <a:p>
            <a:pPr marL="342900" indent="-342900" algn="just">
              <a:lnSpc>
                <a:spcPct val="80000"/>
              </a:lnSpc>
              <a:spcBef>
                <a:spcPct val="20000"/>
              </a:spcBef>
              <a:buFontTx/>
              <a:buChar char="•"/>
            </a:pPr>
            <a:r>
              <a:rPr lang="fr-CH" dirty="0" smtClean="0"/>
              <a:t>La Suisse ne peut pas nourrir sa population sans importer de grandes quantités de nourriture.</a:t>
            </a:r>
          </a:p>
          <a:p>
            <a:pPr marL="342900" indent="-342900" algn="just">
              <a:lnSpc>
                <a:spcPct val="80000"/>
              </a:lnSpc>
              <a:spcBef>
                <a:spcPct val="20000"/>
              </a:spcBef>
              <a:buFontTx/>
              <a:buChar char="•"/>
            </a:pPr>
            <a:r>
              <a:rPr lang="fr-CH" dirty="0" smtClean="0"/>
              <a:t>La Suisse importe pour le moment à peu près 60% de tous les produits alimentaires consommés dans le pays.</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Effect transition="in" filter="dissolve">
                                      <p:cBhvr>
                                        <p:cTn id="7" dur="500"/>
                                        <p:tgtEl>
                                          <p:spTgt spid="399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63">
                                            <p:txEl>
                                              <p:pRg st="1" end="1"/>
                                            </p:txEl>
                                          </p:spTgt>
                                        </p:tgtEl>
                                        <p:attrNameLst>
                                          <p:attrName>style.visibility</p:attrName>
                                        </p:attrNameLst>
                                      </p:cBhvr>
                                      <p:to>
                                        <p:strVal val="visible"/>
                                      </p:to>
                                    </p:set>
                                    <p:animEffect transition="in" filter="dissolve">
                                      <p:cBhvr>
                                        <p:cTn id="12" dur="500"/>
                                        <p:tgtEl>
                                          <p:spTgt spid="399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63">
                                            <p:txEl>
                                              <p:pRg st="2" end="2"/>
                                            </p:txEl>
                                          </p:spTgt>
                                        </p:tgtEl>
                                        <p:attrNameLst>
                                          <p:attrName>style.visibility</p:attrName>
                                        </p:attrNameLst>
                                      </p:cBhvr>
                                      <p:to>
                                        <p:strVal val="visible"/>
                                      </p:to>
                                    </p:set>
                                    <p:animEffect transition="in" filter="dissolve">
                                      <p:cBhvr>
                                        <p:cTn id="17" dur="500"/>
                                        <p:tgtEl>
                                          <p:spTgt spid="399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63">
                                            <p:txEl>
                                              <p:pRg st="3" end="3"/>
                                            </p:txEl>
                                          </p:spTgt>
                                        </p:tgtEl>
                                        <p:attrNameLst>
                                          <p:attrName>style.visibility</p:attrName>
                                        </p:attrNameLst>
                                      </p:cBhvr>
                                      <p:to>
                                        <p:strVal val="visible"/>
                                      </p:to>
                                    </p:set>
                                    <p:animEffect transition="in" filter="dissolve">
                                      <p:cBhvr>
                                        <p:cTn id="22" dur="500"/>
                                        <p:tgtEl>
                                          <p:spTgt spid="399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1143000"/>
            <a:ext cx="8458200" cy="609600"/>
          </a:xfrm>
        </p:spPr>
        <p:txBody>
          <a:bodyPr/>
          <a:lstStyle/>
          <a:p>
            <a:pPr eaLnBrk="1" hangingPunct="1"/>
            <a:r>
              <a:rPr lang="fr-CH" b="1" u="none" dirty="0" smtClean="0"/>
              <a:t>Que pouvons nous faire en Suisse?</a:t>
            </a:r>
          </a:p>
        </p:txBody>
      </p:sp>
      <p:sp>
        <p:nvSpPr>
          <p:cNvPr id="401411" name="Rectangle 3"/>
          <p:cNvSpPr>
            <a:spLocks noChangeArrowheads="1"/>
          </p:cNvSpPr>
          <p:nvPr/>
        </p:nvSpPr>
        <p:spPr bwMode="auto">
          <a:xfrm>
            <a:off x="381000" y="2057400"/>
            <a:ext cx="8382000" cy="3962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Suite à la pénurie de combustibles/carburants, beaucoup de gens en Suisse passeront à d’autres sources d’énergie (pompe à chaleur, voiture électrique).  Pour cette raison, la demande en électricité augmentera.</a:t>
            </a:r>
          </a:p>
          <a:p>
            <a:pPr marL="342900" indent="-342900" algn="just">
              <a:lnSpc>
                <a:spcPct val="80000"/>
              </a:lnSpc>
              <a:spcBef>
                <a:spcPct val="20000"/>
              </a:spcBef>
              <a:buFontTx/>
              <a:buChar char="•"/>
            </a:pPr>
            <a:r>
              <a:rPr lang="fr-CH" dirty="0" smtClean="0"/>
              <a:t>Pour éviter des interruptions de l’approvisionnement en énergie il est important d’investir massivement dans des installations d’énergie solaire et éolienne.</a:t>
            </a:r>
          </a:p>
          <a:p>
            <a:pPr marL="342900" indent="-342900" algn="just">
              <a:lnSpc>
                <a:spcPct val="80000"/>
              </a:lnSpc>
              <a:spcBef>
                <a:spcPct val="20000"/>
              </a:spcBef>
              <a:buFontTx/>
              <a:buChar char="•"/>
            </a:pPr>
            <a:r>
              <a:rPr lang="fr-CH" dirty="0" smtClean="0"/>
              <a:t>L’Allemagne et l’Autriche ont favorisé </a:t>
            </a:r>
            <a:r>
              <a:rPr lang="fr-CH" dirty="0" smtClean="0"/>
              <a:t>bien plus </a:t>
            </a:r>
            <a:r>
              <a:rPr lang="fr-CH" dirty="0"/>
              <a:t>que la Suisse la </a:t>
            </a:r>
            <a:r>
              <a:rPr lang="fr-CH" dirty="0" smtClean="0"/>
              <a:t>création de tels systèmes </a:t>
            </a:r>
            <a:r>
              <a:rPr lang="fr-CH" dirty="0" smtClean="0"/>
              <a:t>par une </a:t>
            </a:r>
            <a:r>
              <a:rPr lang="fr-CH" dirty="0"/>
              <a:t>politique de subventions </a:t>
            </a:r>
            <a:r>
              <a:rPr lang="fr-CH" dirty="0" smtClean="0"/>
              <a:t>attrayantes </a:t>
            </a:r>
            <a:r>
              <a:rPr lang="fr-CH" dirty="0"/>
              <a:t>durant </a:t>
            </a:r>
            <a:r>
              <a:rPr lang="fr-CH" dirty="0" smtClean="0"/>
              <a:t>les dernières </a:t>
            </a:r>
            <a:r>
              <a:rPr lang="fr-CH" dirty="0" smtClean="0"/>
              <a:t>vingt années.</a:t>
            </a:r>
            <a:endParaRPr lang="fr-CH" dirty="0" smtClean="0"/>
          </a:p>
          <a:p>
            <a:pPr marL="342900" indent="-342900" algn="just">
              <a:lnSpc>
                <a:spcPct val="80000"/>
              </a:lnSpc>
              <a:spcBef>
                <a:spcPct val="20000"/>
              </a:spcBef>
              <a:buFontTx/>
              <a:buChar char="•"/>
            </a:pPr>
            <a:r>
              <a:rPr lang="fr-CH" dirty="0" smtClean="0"/>
              <a:t>La politique </a:t>
            </a:r>
            <a:r>
              <a:rPr lang="fr-CH" dirty="0" smtClean="0"/>
              <a:t>suisse </a:t>
            </a:r>
            <a:r>
              <a:rPr lang="fr-CH" dirty="0" smtClean="0"/>
              <a:t>doit enfin </a:t>
            </a:r>
            <a:r>
              <a:rPr lang="fr-CH" dirty="0" smtClean="0"/>
              <a:t>sortir de </a:t>
            </a:r>
            <a:r>
              <a:rPr lang="fr-CH" dirty="0" smtClean="0"/>
              <a:t>son sommeil de </a:t>
            </a:r>
            <a:r>
              <a:rPr lang="fr-CH" dirty="0" smtClean="0"/>
              <a:t>Belle </a:t>
            </a:r>
            <a:r>
              <a:rPr lang="fr-CH" dirty="0" smtClean="0"/>
              <a:t>au </a:t>
            </a:r>
            <a:r>
              <a:rPr lang="fr-CH" dirty="0" smtClean="0"/>
              <a:t>bois dormant</a:t>
            </a:r>
            <a:r>
              <a:rPr lang="fr-CH" dirty="0" smtClean="0"/>
              <a:t>.</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Effect transition="in" filter="dissolve">
                                      <p:cBhvr>
                                        <p:cTn id="7" dur="500"/>
                                        <p:tgtEl>
                                          <p:spTgt spid="401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1411">
                                            <p:txEl>
                                              <p:pRg st="1" end="1"/>
                                            </p:txEl>
                                          </p:spTgt>
                                        </p:tgtEl>
                                        <p:attrNameLst>
                                          <p:attrName>style.visibility</p:attrName>
                                        </p:attrNameLst>
                                      </p:cBhvr>
                                      <p:to>
                                        <p:strVal val="visible"/>
                                      </p:to>
                                    </p:set>
                                    <p:animEffect transition="in" filter="dissolve">
                                      <p:cBhvr>
                                        <p:cTn id="12" dur="500"/>
                                        <p:tgtEl>
                                          <p:spTgt spid="401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1411">
                                            <p:txEl>
                                              <p:pRg st="2" end="2"/>
                                            </p:txEl>
                                          </p:spTgt>
                                        </p:tgtEl>
                                        <p:attrNameLst>
                                          <p:attrName>style.visibility</p:attrName>
                                        </p:attrNameLst>
                                      </p:cBhvr>
                                      <p:to>
                                        <p:strVal val="visible"/>
                                      </p:to>
                                    </p:set>
                                    <p:animEffect transition="in" filter="dissolve">
                                      <p:cBhvr>
                                        <p:cTn id="17" dur="500"/>
                                        <p:tgtEl>
                                          <p:spTgt spid="401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1411">
                                            <p:txEl>
                                              <p:pRg st="3" end="3"/>
                                            </p:txEl>
                                          </p:spTgt>
                                        </p:tgtEl>
                                        <p:attrNameLst>
                                          <p:attrName>style.visibility</p:attrName>
                                        </p:attrNameLst>
                                      </p:cBhvr>
                                      <p:to>
                                        <p:strVal val="visible"/>
                                      </p:to>
                                    </p:set>
                                    <p:animEffect transition="in" filter="dissolve">
                                      <p:cBhvr>
                                        <p:cTn id="22" dur="500"/>
                                        <p:tgtEl>
                                          <p:spTgt spid="401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143000"/>
            <a:ext cx="9144000" cy="609600"/>
          </a:xfrm>
        </p:spPr>
        <p:txBody>
          <a:bodyPr/>
          <a:lstStyle/>
          <a:p>
            <a:pPr eaLnBrk="1" hangingPunct="1"/>
            <a:r>
              <a:rPr lang="fr-CH" b="1" u="none" dirty="0" smtClean="0"/>
              <a:t>Que pouvons nous faire en Suisse? </a:t>
            </a:r>
            <a:r>
              <a:rPr lang="de-CH" b="1" u="none" dirty="0" smtClean="0"/>
              <a:t>(II)</a:t>
            </a:r>
          </a:p>
        </p:txBody>
      </p:sp>
      <p:sp>
        <p:nvSpPr>
          <p:cNvPr id="403459" name="Rectangle 3"/>
          <p:cNvSpPr>
            <a:spLocks noChangeArrowheads="1"/>
          </p:cNvSpPr>
          <p:nvPr/>
        </p:nvSpPr>
        <p:spPr bwMode="auto">
          <a:xfrm>
            <a:off x="381000" y="2057400"/>
            <a:ext cx="8382000" cy="3810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Les permis de construire ne devraient être approuvés que si le demandeur démontre qu’au moins 25% de l’énergie consommée par le bâtiment est produite localement (installation solaire, géothermie</a:t>
            </a:r>
            <a:r>
              <a:rPr lang="fr-CH" dirty="0" smtClean="0"/>
              <a:t>), soit </a:t>
            </a:r>
            <a:r>
              <a:rPr lang="fr-CH" dirty="0" smtClean="0"/>
              <a:t>qu’au moins 10% du budget de construction est attribué à la production d’énergie locale ou à la réduction de </a:t>
            </a:r>
            <a:r>
              <a:rPr lang="fr-CH" dirty="0" smtClean="0"/>
              <a:t>sa consommation.  </a:t>
            </a:r>
            <a:r>
              <a:rPr lang="fr-CH" dirty="0" smtClean="0"/>
              <a:t>Ceci est économiquement faisable.</a:t>
            </a:r>
          </a:p>
          <a:p>
            <a:pPr marL="342900" indent="-342900" algn="just">
              <a:lnSpc>
                <a:spcPct val="80000"/>
              </a:lnSpc>
              <a:spcBef>
                <a:spcPct val="20000"/>
              </a:spcBef>
              <a:buFontTx/>
              <a:buChar char="•"/>
            </a:pPr>
            <a:r>
              <a:rPr lang="fr-CH" dirty="0" smtClean="0"/>
              <a:t>Les propriétaires devraient être encouragés à mettre en œuvre de tels projets </a:t>
            </a:r>
            <a:r>
              <a:rPr lang="fr-CH" dirty="0" smtClean="0"/>
              <a:t>par des </a:t>
            </a:r>
            <a:r>
              <a:rPr lang="fr-CH" dirty="0" smtClean="0"/>
              <a:t>avantages fiscaux et même </a:t>
            </a:r>
            <a:r>
              <a:rPr lang="fr-CH" dirty="0" smtClean="0"/>
              <a:t>par des </a:t>
            </a:r>
            <a:r>
              <a:rPr lang="fr-CH" dirty="0" smtClean="0"/>
              <a:t>prêts sans </a:t>
            </a:r>
            <a:r>
              <a:rPr lang="fr-CH" dirty="0" smtClean="0"/>
              <a:t>intérêts.  </a:t>
            </a:r>
            <a:r>
              <a:rPr lang="fr-CH" dirty="0" smtClean="0"/>
              <a:t>Ces prêts permettraient aux constructeurs de remettre à plus tard </a:t>
            </a:r>
            <a:r>
              <a:rPr lang="fr-CH" dirty="0" smtClean="0"/>
              <a:t>les </a:t>
            </a:r>
            <a:r>
              <a:rPr lang="fr-CH" dirty="0" smtClean="0"/>
              <a:t>paiements </a:t>
            </a:r>
            <a:r>
              <a:rPr lang="fr-CH" dirty="0" smtClean="0"/>
              <a:t>d’impôts </a:t>
            </a:r>
            <a:r>
              <a:rPr lang="fr-CH" dirty="0" smtClean="0"/>
              <a:t>si l’argent dû est utilisé pour la réalisation d’un projet de production locale d’énergie.</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Effect transition="in" filter="dissolve">
                                      <p:cBhvr>
                                        <p:cTn id="7" dur="500"/>
                                        <p:tgtEl>
                                          <p:spTgt spid="403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3459">
                                            <p:txEl>
                                              <p:pRg st="1" end="1"/>
                                            </p:txEl>
                                          </p:spTgt>
                                        </p:tgtEl>
                                        <p:attrNameLst>
                                          <p:attrName>style.visibility</p:attrName>
                                        </p:attrNameLst>
                                      </p:cBhvr>
                                      <p:to>
                                        <p:strVal val="visible"/>
                                      </p:to>
                                    </p:set>
                                    <p:animEffect transition="in" filter="dissolve">
                                      <p:cBhvr>
                                        <p:cTn id="12" dur="500"/>
                                        <p:tgtEl>
                                          <p:spTgt spid="403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143000"/>
            <a:ext cx="9144000" cy="609600"/>
          </a:xfrm>
        </p:spPr>
        <p:txBody>
          <a:bodyPr/>
          <a:lstStyle/>
          <a:p>
            <a:pPr eaLnBrk="1" hangingPunct="1"/>
            <a:r>
              <a:rPr lang="fr-CH" b="1" u="none" dirty="0" smtClean="0"/>
              <a:t>Que pouvons nous faire en Suisse? </a:t>
            </a:r>
            <a:r>
              <a:rPr lang="de-CH" b="1" u="none" dirty="0" smtClean="0"/>
              <a:t>(III)</a:t>
            </a:r>
          </a:p>
        </p:txBody>
      </p:sp>
      <p:sp>
        <p:nvSpPr>
          <p:cNvPr id="405507" name="Rectangle 3"/>
          <p:cNvSpPr>
            <a:spLocks noChangeArrowheads="1"/>
          </p:cNvSpPr>
          <p:nvPr/>
        </p:nvSpPr>
        <p:spPr bwMode="auto">
          <a:xfrm>
            <a:off x="381000" y="1981200"/>
            <a:ext cx="8382000" cy="4267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sz="2000" dirty="0" smtClean="0"/>
              <a:t>Il y a bien s</a:t>
            </a:r>
            <a:r>
              <a:rPr lang="fr-CH" sz="2000" dirty="0" smtClean="0"/>
              <a:t>uffisamment </a:t>
            </a:r>
            <a:r>
              <a:rPr lang="fr-CH" sz="2000" dirty="0" smtClean="0"/>
              <a:t>d’énergie solaire </a:t>
            </a:r>
            <a:r>
              <a:rPr lang="fr-CH" sz="2000" dirty="0" smtClean="0"/>
              <a:t>atteignant la </a:t>
            </a:r>
            <a:r>
              <a:rPr lang="fr-CH" sz="2000" dirty="0" smtClean="0"/>
              <a:t>surface de notre planète, mais elle n’est pas utilisée efficacement.</a:t>
            </a:r>
          </a:p>
          <a:p>
            <a:pPr marL="342900" indent="-342900" algn="just">
              <a:lnSpc>
                <a:spcPct val="80000"/>
              </a:lnSpc>
              <a:spcBef>
                <a:spcPct val="20000"/>
              </a:spcBef>
              <a:buFontTx/>
              <a:buChar char="•"/>
            </a:pPr>
            <a:r>
              <a:rPr lang="fr-CH" sz="2000" dirty="0" smtClean="0"/>
              <a:t>Il faudrait que la </a:t>
            </a:r>
            <a:r>
              <a:rPr lang="fr-CH" sz="2000" dirty="0" smtClean="0"/>
              <a:t>Suisse </a:t>
            </a:r>
            <a:r>
              <a:rPr lang="fr-CH" sz="2000" dirty="0" smtClean="0"/>
              <a:t>signe </a:t>
            </a:r>
            <a:r>
              <a:rPr lang="fr-CH" sz="2000" dirty="0" smtClean="0"/>
              <a:t>des contrats avec des pays </a:t>
            </a:r>
            <a:r>
              <a:rPr lang="fr-CH" sz="2000" dirty="0" smtClean="0"/>
              <a:t>de l’Afrique </a:t>
            </a:r>
            <a:r>
              <a:rPr lang="fr-CH" sz="2000" dirty="0" smtClean="0"/>
              <a:t>du Nord, </a:t>
            </a:r>
            <a:r>
              <a:rPr lang="fr-CH" sz="2000" dirty="0" smtClean="0"/>
              <a:t>ce qui </a:t>
            </a:r>
            <a:r>
              <a:rPr lang="fr-CH" sz="2000" dirty="0" smtClean="0"/>
              <a:t>nous </a:t>
            </a:r>
            <a:r>
              <a:rPr lang="fr-CH" sz="2000" dirty="0" smtClean="0"/>
              <a:t>permettrait d’y financer </a:t>
            </a:r>
            <a:r>
              <a:rPr lang="fr-CH" sz="2000" dirty="0" smtClean="0"/>
              <a:t>et construire </a:t>
            </a:r>
            <a:r>
              <a:rPr lang="fr-CH" sz="2000" dirty="0" smtClean="0"/>
              <a:t>de </a:t>
            </a:r>
            <a:r>
              <a:rPr lang="fr-CH" sz="2000" dirty="0" smtClean="0"/>
              <a:t>grandes centrales </a:t>
            </a:r>
            <a:r>
              <a:rPr lang="fr-CH" sz="2000" dirty="0" smtClean="0"/>
              <a:t>solaires.</a:t>
            </a:r>
            <a:endParaRPr lang="fr-CH" sz="2000" dirty="0" smtClean="0"/>
          </a:p>
          <a:p>
            <a:pPr marL="342900" indent="-342900" algn="just">
              <a:lnSpc>
                <a:spcPct val="80000"/>
              </a:lnSpc>
              <a:spcBef>
                <a:spcPct val="20000"/>
              </a:spcBef>
              <a:buFontTx/>
              <a:buChar char="•"/>
            </a:pPr>
            <a:r>
              <a:rPr lang="fr-CH" sz="2000" dirty="0" smtClean="0"/>
              <a:t>Ce serait une aide </a:t>
            </a:r>
            <a:r>
              <a:rPr lang="fr-CH" sz="2000" dirty="0"/>
              <a:t>au développement ciblée, </a:t>
            </a:r>
            <a:r>
              <a:rPr lang="fr-CH" sz="2000" dirty="0" smtClean="0"/>
              <a:t>encourageant ces </a:t>
            </a:r>
            <a:r>
              <a:rPr lang="fr-CH" sz="2000" dirty="0" smtClean="0"/>
              <a:t>pays à devenir </a:t>
            </a:r>
            <a:r>
              <a:rPr lang="fr-CH" sz="2000" dirty="0" smtClean="0"/>
              <a:t>indépendants, tout en créant des emplois et avec l’effet de freiner les vagues d’émigration, sans dire que cela </a:t>
            </a:r>
            <a:r>
              <a:rPr lang="fr-CH" sz="2000" dirty="0" smtClean="0"/>
              <a:t>serait </a:t>
            </a:r>
            <a:r>
              <a:rPr lang="fr-CH" sz="2000" dirty="0" smtClean="0"/>
              <a:t>bénéfique aussi bien pour </a:t>
            </a:r>
            <a:r>
              <a:rPr lang="fr-CH" sz="2000" dirty="0" smtClean="0"/>
              <a:t>la planète </a:t>
            </a:r>
            <a:r>
              <a:rPr lang="fr-CH" sz="2000" dirty="0" smtClean="0"/>
              <a:t>que </a:t>
            </a:r>
            <a:r>
              <a:rPr lang="fr-CH" sz="2000" dirty="0" smtClean="0"/>
              <a:t>pour </a:t>
            </a:r>
            <a:r>
              <a:rPr lang="fr-CH" sz="2000" dirty="0" smtClean="0"/>
              <a:t>nous-mêmes.</a:t>
            </a:r>
            <a:endParaRPr lang="fr-CH" sz="2000" dirty="0" smtClean="0"/>
          </a:p>
          <a:p>
            <a:pPr marL="342900" indent="-342900" algn="just">
              <a:lnSpc>
                <a:spcPct val="80000"/>
              </a:lnSpc>
              <a:spcBef>
                <a:spcPct val="20000"/>
              </a:spcBef>
              <a:buFontTx/>
              <a:buChar char="•"/>
            </a:pPr>
            <a:r>
              <a:rPr lang="fr-CH" sz="2000" dirty="0" smtClean="0"/>
              <a:t>A long terme il sera nécessaire de construire </a:t>
            </a:r>
            <a:r>
              <a:rPr lang="fr-CH" sz="2000" dirty="0" smtClean="0"/>
              <a:t>de </a:t>
            </a:r>
            <a:r>
              <a:rPr lang="fr-CH" sz="2000" dirty="0" smtClean="0"/>
              <a:t>grandes centrales solaires dans les pays avec beaucoup de radiation </a:t>
            </a:r>
            <a:r>
              <a:rPr lang="fr-CH" sz="2000" dirty="0" smtClean="0"/>
              <a:t>solaire, afin de </a:t>
            </a:r>
            <a:r>
              <a:rPr lang="fr-CH" sz="2000" dirty="0" smtClean="0"/>
              <a:t>préserver notre économie et notre qualité de vie.</a:t>
            </a:r>
          </a:p>
          <a:p>
            <a:pPr marL="342900" indent="-342900" algn="just">
              <a:lnSpc>
                <a:spcPct val="80000"/>
              </a:lnSpc>
              <a:spcBef>
                <a:spcPct val="20000"/>
              </a:spcBef>
              <a:buFontTx/>
              <a:buChar char="•"/>
            </a:pPr>
            <a:r>
              <a:rPr lang="fr-CH" sz="2000" dirty="0" smtClean="0"/>
              <a:t>Le temps presse.  </a:t>
            </a:r>
            <a:r>
              <a:rPr lang="fr-CH" sz="2000" dirty="0" smtClean="0"/>
              <a:t>La </a:t>
            </a:r>
            <a:r>
              <a:rPr lang="fr-CH" sz="2000" dirty="0" smtClean="0"/>
              <a:t>réalisation </a:t>
            </a:r>
            <a:r>
              <a:rPr lang="fr-CH" sz="2000" dirty="0" smtClean="0"/>
              <a:t>de ces projets consomme beaucoup d’énergie.  Si nous attendons jusqu’à ce que nous n’ayons plus de pétrole, nous n’aurons plus assez d’énergie pour </a:t>
            </a:r>
            <a:r>
              <a:rPr lang="fr-CH" sz="2000" dirty="0" smtClean="0"/>
              <a:t>les réaliser.  </a:t>
            </a:r>
            <a:r>
              <a:rPr lang="fr-CH" sz="2000" dirty="0" smtClean="0"/>
              <a:t>Il sera trop tard. </a:t>
            </a:r>
            <a:endParaRPr lang="fr-CH"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dissolve">
                                      <p:cBhvr>
                                        <p:cTn id="12" dur="500"/>
                                        <p:tgtEl>
                                          <p:spTgt spid="405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5507">
                                            <p:txEl>
                                              <p:pRg st="2" end="2"/>
                                            </p:txEl>
                                          </p:spTgt>
                                        </p:tgtEl>
                                        <p:attrNameLst>
                                          <p:attrName>style.visibility</p:attrName>
                                        </p:attrNameLst>
                                      </p:cBhvr>
                                      <p:to>
                                        <p:strVal val="visible"/>
                                      </p:to>
                                    </p:set>
                                    <p:animEffect transition="in" filter="dissolve">
                                      <p:cBhvr>
                                        <p:cTn id="17" dur="500"/>
                                        <p:tgtEl>
                                          <p:spTgt spid="405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5507">
                                            <p:txEl>
                                              <p:pRg st="3" end="3"/>
                                            </p:txEl>
                                          </p:spTgt>
                                        </p:tgtEl>
                                        <p:attrNameLst>
                                          <p:attrName>style.visibility</p:attrName>
                                        </p:attrNameLst>
                                      </p:cBhvr>
                                      <p:to>
                                        <p:strVal val="visible"/>
                                      </p:to>
                                    </p:set>
                                    <p:animEffect transition="in" filter="dissolve">
                                      <p:cBhvr>
                                        <p:cTn id="22" dur="500"/>
                                        <p:tgtEl>
                                          <p:spTgt spid="405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5507">
                                            <p:txEl>
                                              <p:pRg st="4" end="4"/>
                                            </p:txEl>
                                          </p:spTgt>
                                        </p:tgtEl>
                                        <p:attrNameLst>
                                          <p:attrName>style.visibility</p:attrName>
                                        </p:attrNameLst>
                                      </p:cBhvr>
                                      <p:to>
                                        <p:strVal val="visible"/>
                                      </p:to>
                                    </p:set>
                                    <p:animEffect transition="in" filter="dissolve">
                                      <p:cBhvr>
                                        <p:cTn id="27" dur="500"/>
                                        <p:tgtEl>
                                          <p:spTgt spid="405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998220"/>
            <a:ext cx="9144000" cy="1257300"/>
          </a:xfrm>
        </p:spPr>
        <p:txBody>
          <a:bodyPr/>
          <a:lstStyle/>
          <a:p>
            <a:pPr eaLnBrk="1" hangingPunct="1"/>
            <a:r>
              <a:rPr lang="fr-CH" b="1" u="none" dirty="0" smtClean="0"/>
              <a:t>Comment évoluera la population ?</a:t>
            </a:r>
          </a:p>
        </p:txBody>
      </p:sp>
      <p:sp>
        <p:nvSpPr>
          <p:cNvPr id="306179" name="Rectangle 3"/>
          <p:cNvSpPr>
            <a:spLocks noGrp="1" noChangeArrowheads="1"/>
          </p:cNvSpPr>
          <p:nvPr>
            <p:ph type="body" idx="1"/>
          </p:nvPr>
        </p:nvSpPr>
        <p:spPr bwMode="auto">
          <a:xfrm>
            <a:off x="685800" y="2286000"/>
            <a:ext cx="7772400" cy="35052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90000"/>
              </a:lnSpc>
            </a:pPr>
            <a:r>
              <a:rPr lang="fr-CH" sz="2400" dirty="0" smtClean="0"/>
              <a:t>Comment peut-on prédire l’évolution démographique ?</a:t>
            </a:r>
          </a:p>
          <a:p>
            <a:pPr algn="just" eaLnBrk="1" hangingPunct="1">
              <a:lnSpc>
                <a:spcPct val="90000"/>
              </a:lnSpc>
            </a:pPr>
            <a:r>
              <a:rPr lang="fr-CH" sz="2400" dirty="0" smtClean="0"/>
              <a:t>Pourquoi la population mondiale ne peut-elle continuer à croître comme jusqu`à présent ?</a:t>
            </a:r>
          </a:p>
          <a:p>
            <a:pPr algn="just" eaLnBrk="1" hangingPunct="1">
              <a:lnSpc>
                <a:spcPct val="90000"/>
              </a:lnSpc>
            </a:pPr>
            <a:r>
              <a:rPr lang="fr-CH" sz="2400" dirty="0" smtClean="0"/>
              <a:t>Quelles seront les causes qui réduiront la population à l’avenir ?</a:t>
            </a:r>
          </a:p>
          <a:p>
            <a:pPr algn="just" eaLnBrk="1" hangingPunct="1">
              <a:lnSpc>
                <a:spcPct val="90000"/>
              </a:lnSpc>
            </a:pPr>
            <a:r>
              <a:rPr lang="fr-CH" sz="2400" dirty="0" smtClean="0"/>
              <a:t>Quelle est la raison de l’explosion démographique sur notre planète ?</a:t>
            </a:r>
          </a:p>
          <a:p>
            <a:pPr algn="just" eaLnBrk="1" hangingPunct="1">
              <a:lnSpc>
                <a:spcPct val="90000"/>
              </a:lnSpc>
            </a:pPr>
            <a:endParaRPr lang="fr-CH" sz="2400" dirty="0" smtClean="0"/>
          </a:p>
          <a:p>
            <a:pPr marL="0" indent="0" algn="just" eaLnBrk="1" hangingPunct="1">
              <a:lnSpc>
                <a:spcPct val="90000"/>
              </a:lnSpc>
              <a:buNone/>
            </a:pPr>
            <a:r>
              <a:rPr lang="fr-CH" sz="2400" dirty="0" smtClean="0"/>
              <a:t>Telles sont les questions que nous voulons discuter.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dissolve">
                                      <p:cBhvr>
                                        <p:cTn id="7" dur="500"/>
                                        <p:tgtEl>
                                          <p:spTgt spid="306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6179">
                                            <p:txEl>
                                              <p:pRg st="1" end="1"/>
                                            </p:txEl>
                                          </p:spTgt>
                                        </p:tgtEl>
                                        <p:attrNameLst>
                                          <p:attrName>style.visibility</p:attrName>
                                        </p:attrNameLst>
                                      </p:cBhvr>
                                      <p:to>
                                        <p:strVal val="visible"/>
                                      </p:to>
                                    </p:set>
                                    <p:animEffect transition="in" filter="dissolve">
                                      <p:cBhvr>
                                        <p:cTn id="12" dur="500"/>
                                        <p:tgtEl>
                                          <p:spTgt spid="306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6179">
                                            <p:txEl>
                                              <p:pRg st="2" end="2"/>
                                            </p:txEl>
                                          </p:spTgt>
                                        </p:tgtEl>
                                        <p:attrNameLst>
                                          <p:attrName>style.visibility</p:attrName>
                                        </p:attrNameLst>
                                      </p:cBhvr>
                                      <p:to>
                                        <p:strVal val="visible"/>
                                      </p:to>
                                    </p:set>
                                    <p:animEffect transition="in" filter="dissolve">
                                      <p:cBhvr>
                                        <p:cTn id="17" dur="500"/>
                                        <p:tgtEl>
                                          <p:spTgt spid="306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6179">
                                            <p:txEl>
                                              <p:pRg st="3" end="3"/>
                                            </p:txEl>
                                          </p:spTgt>
                                        </p:tgtEl>
                                        <p:attrNameLst>
                                          <p:attrName>style.visibility</p:attrName>
                                        </p:attrNameLst>
                                      </p:cBhvr>
                                      <p:to>
                                        <p:strVal val="visible"/>
                                      </p:to>
                                    </p:set>
                                    <p:animEffect transition="in" filter="dissolve">
                                      <p:cBhvr>
                                        <p:cTn id="22" dur="500"/>
                                        <p:tgtEl>
                                          <p:spTgt spid="306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6179">
                                            <p:txEl>
                                              <p:pRg st="5" end="5"/>
                                            </p:txEl>
                                          </p:spTgt>
                                        </p:tgtEl>
                                        <p:attrNameLst>
                                          <p:attrName>style.visibility</p:attrName>
                                        </p:attrNameLst>
                                      </p:cBhvr>
                                      <p:to>
                                        <p:strVal val="visible"/>
                                      </p:to>
                                    </p:set>
                                    <p:animEffect transition="in" filter="dissolve">
                                      <p:cBhvr>
                                        <p:cTn id="27" dur="500"/>
                                        <p:tgtEl>
                                          <p:spTgt spid="306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066800"/>
            <a:ext cx="7772400" cy="609600"/>
          </a:xfrm>
        </p:spPr>
        <p:txBody>
          <a:bodyPr/>
          <a:lstStyle/>
          <a:p>
            <a:pPr eaLnBrk="1" hangingPunct="1"/>
            <a:r>
              <a:rPr lang="fr-CH" b="1" u="none" dirty="0" smtClean="0"/>
              <a:t>Conclusions</a:t>
            </a:r>
          </a:p>
        </p:txBody>
      </p:sp>
      <p:sp>
        <p:nvSpPr>
          <p:cNvPr id="407555" name="Rectangle 3"/>
          <p:cNvSpPr>
            <a:spLocks noChangeArrowheads="1"/>
          </p:cNvSpPr>
          <p:nvPr/>
        </p:nvSpPr>
        <p:spPr bwMode="auto">
          <a:xfrm>
            <a:off x="381000" y="1981200"/>
            <a:ext cx="8382000" cy="39624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dirty="0" smtClean="0"/>
              <a:t>La crise énergétique qui est en train de se développer </a:t>
            </a:r>
            <a:r>
              <a:rPr lang="fr-CH" dirty="0" smtClean="0"/>
              <a:t>est  </a:t>
            </a:r>
            <a:r>
              <a:rPr lang="fr-CH" dirty="0" smtClean="0"/>
              <a:t>malheureusement </a:t>
            </a:r>
            <a:r>
              <a:rPr lang="fr-CH" dirty="0" smtClean="0"/>
              <a:t>inévitable</a:t>
            </a:r>
            <a:r>
              <a:rPr lang="fr-CH" dirty="0" smtClean="0"/>
              <a:t>. </a:t>
            </a:r>
          </a:p>
          <a:p>
            <a:pPr marL="342900" indent="-342900" algn="just">
              <a:lnSpc>
                <a:spcPct val="80000"/>
              </a:lnSpc>
              <a:spcBef>
                <a:spcPct val="20000"/>
              </a:spcBef>
              <a:buFontTx/>
              <a:buChar char="•"/>
            </a:pPr>
            <a:r>
              <a:rPr lang="fr-CH" dirty="0" smtClean="0"/>
              <a:t>Elle est le problème le plus </a:t>
            </a:r>
            <a:r>
              <a:rPr lang="fr-CH" dirty="0" smtClean="0"/>
              <a:t>grave auquel votre </a:t>
            </a:r>
            <a:r>
              <a:rPr lang="fr-CH" dirty="0" smtClean="0"/>
              <a:t>génération </a:t>
            </a:r>
            <a:r>
              <a:rPr lang="fr-CH" dirty="0" smtClean="0"/>
              <a:t>sera confrontée </a:t>
            </a:r>
            <a:r>
              <a:rPr lang="fr-CH" dirty="0" smtClean="0"/>
              <a:t>et </a:t>
            </a:r>
            <a:r>
              <a:rPr lang="fr-CH" dirty="0" smtClean="0"/>
              <a:t>qu’elle devra résoudre</a:t>
            </a:r>
            <a:r>
              <a:rPr lang="fr-CH" dirty="0" smtClean="0"/>
              <a:t>.</a:t>
            </a:r>
          </a:p>
          <a:p>
            <a:pPr marL="342900" indent="-342900" algn="just">
              <a:lnSpc>
                <a:spcPct val="80000"/>
              </a:lnSpc>
              <a:spcBef>
                <a:spcPct val="20000"/>
              </a:spcBef>
              <a:buFontTx/>
              <a:buChar char="•"/>
            </a:pPr>
            <a:r>
              <a:rPr lang="fr-CH" dirty="0" smtClean="0"/>
              <a:t>Pour la résoudre il faudra de nombreux ingénieurs avec une </a:t>
            </a:r>
            <a:r>
              <a:rPr lang="fr-CH" dirty="0" smtClean="0"/>
              <a:t>solide formation </a:t>
            </a:r>
            <a:r>
              <a:rPr lang="fr-CH" dirty="0" smtClean="0"/>
              <a:t>couvrant tous les </a:t>
            </a:r>
            <a:r>
              <a:rPr lang="fr-CH" dirty="0" smtClean="0"/>
              <a:t>aspects des ressources énergétiques.</a:t>
            </a:r>
            <a:endParaRPr lang="fr-CH" dirty="0" smtClean="0"/>
          </a:p>
          <a:p>
            <a:pPr marL="342900" indent="-342900" algn="just">
              <a:lnSpc>
                <a:spcPct val="80000"/>
              </a:lnSpc>
              <a:spcBef>
                <a:spcPct val="20000"/>
              </a:spcBef>
              <a:buFontTx/>
              <a:buChar char="•"/>
            </a:pPr>
            <a:r>
              <a:rPr lang="fr-CH" dirty="0" smtClean="0"/>
              <a:t>Aucune génération </a:t>
            </a:r>
            <a:r>
              <a:rPr lang="fr-CH" dirty="0" smtClean="0"/>
              <a:t>jusqu’alors n’a été confrontée à </a:t>
            </a:r>
            <a:r>
              <a:rPr lang="fr-CH" dirty="0" smtClean="0"/>
              <a:t>des problèmes aussi </a:t>
            </a:r>
            <a:r>
              <a:rPr lang="fr-CH" dirty="0" smtClean="0"/>
              <a:t>complexes </a:t>
            </a:r>
            <a:r>
              <a:rPr lang="fr-CH" dirty="0" smtClean="0"/>
              <a:t>et </a:t>
            </a:r>
            <a:r>
              <a:rPr lang="fr-CH" dirty="0" smtClean="0"/>
              <a:t>importants.</a:t>
            </a:r>
            <a:endParaRPr lang="fr-CH" dirty="0" smtClean="0"/>
          </a:p>
          <a:p>
            <a:pPr marL="342900" indent="-342900" algn="just">
              <a:lnSpc>
                <a:spcPct val="80000"/>
              </a:lnSpc>
              <a:spcBef>
                <a:spcPct val="20000"/>
              </a:spcBef>
              <a:buFontTx/>
              <a:buChar char="•"/>
            </a:pPr>
            <a:r>
              <a:rPr lang="fr-CH" dirty="0" smtClean="0"/>
              <a:t>J’espère </a:t>
            </a:r>
            <a:r>
              <a:rPr lang="fr-CH" dirty="0" smtClean="0"/>
              <a:t>vivement que </a:t>
            </a:r>
            <a:r>
              <a:rPr lang="fr-CH" dirty="0" smtClean="0"/>
              <a:t>quelques-uns d’entre vous </a:t>
            </a:r>
            <a:r>
              <a:rPr lang="fr-CH" dirty="0" smtClean="0"/>
              <a:t>voudront relever le </a:t>
            </a:r>
            <a:r>
              <a:rPr lang="fr-CH" dirty="0" smtClean="0"/>
              <a:t>défi et décideront de devenir ingénieurs. Le monde a besoin de vous.</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dissolve">
                                      <p:cBhvr>
                                        <p:cTn id="7" dur="500"/>
                                        <p:tgtEl>
                                          <p:spTgt spid="407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dissolve">
                                      <p:cBhvr>
                                        <p:cTn id="12" dur="500"/>
                                        <p:tgtEl>
                                          <p:spTgt spid="407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7555">
                                            <p:txEl>
                                              <p:pRg st="2" end="2"/>
                                            </p:txEl>
                                          </p:spTgt>
                                        </p:tgtEl>
                                        <p:attrNameLst>
                                          <p:attrName>style.visibility</p:attrName>
                                        </p:attrNameLst>
                                      </p:cBhvr>
                                      <p:to>
                                        <p:strVal val="visible"/>
                                      </p:to>
                                    </p:set>
                                    <p:animEffect transition="in" filter="dissolve">
                                      <p:cBhvr>
                                        <p:cTn id="17" dur="500"/>
                                        <p:tgtEl>
                                          <p:spTgt spid="407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7555">
                                            <p:txEl>
                                              <p:pRg st="3" end="3"/>
                                            </p:txEl>
                                          </p:spTgt>
                                        </p:tgtEl>
                                        <p:attrNameLst>
                                          <p:attrName>style.visibility</p:attrName>
                                        </p:attrNameLst>
                                      </p:cBhvr>
                                      <p:to>
                                        <p:strVal val="visible"/>
                                      </p:to>
                                    </p:set>
                                    <p:animEffect transition="in" filter="dissolve">
                                      <p:cBhvr>
                                        <p:cTn id="22" dur="500"/>
                                        <p:tgtEl>
                                          <p:spTgt spid="407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7555">
                                            <p:txEl>
                                              <p:pRg st="4" end="4"/>
                                            </p:txEl>
                                          </p:spTgt>
                                        </p:tgtEl>
                                        <p:attrNameLst>
                                          <p:attrName>style.visibility</p:attrName>
                                        </p:attrNameLst>
                                      </p:cBhvr>
                                      <p:to>
                                        <p:strVal val="visible"/>
                                      </p:to>
                                    </p:set>
                                    <p:animEffect transition="in" filter="dissolve">
                                      <p:cBhvr>
                                        <p:cTn id="27" dur="500"/>
                                        <p:tgtEl>
                                          <p:spTgt spid="407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066800"/>
            <a:ext cx="9144000" cy="1066800"/>
          </a:xfrm>
        </p:spPr>
        <p:txBody>
          <a:bodyPr/>
          <a:lstStyle/>
          <a:p>
            <a:pPr eaLnBrk="1" hangingPunct="1"/>
            <a:r>
              <a:rPr lang="fr-CH" b="1" u="none" dirty="0" smtClean="0"/>
              <a:t>Modèle mathématique</a:t>
            </a:r>
            <a:br>
              <a:rPr lang="fr-CH" b="1" u="none" dirty="0" smtClean="0"/>
            </a:br>
            <a:r>
              <a:rPr lang="fr-CH" b="1" u="none" dirty="0" smtClean="0"/>
              <a:t>de l’évolution démographique</a:t>
            </a:r>
          </a:p>
        </p:txBody>
      </p:sp>
      <p:sp>
        <p:nvSpPr>
          <p:cNvPr id="308227" name="Rectangle 3"/>
          <p:cNvSpPr>
            <a:spLocks noGrp="1" noChangeArrowheads="1"/>
          </p:cNvSpPr>
          <p:nvPr>
            <p:ph type="body" idx="1"/>
          </p:nvPr>
        </p:nvSpPr>
        <p:spPr bwMode="auto">
          <a:xfrm>
            <a:off x="685800" y="4572000"/>
            <a:ext cx="7772400" cy="16002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90000"/>
              </a:lnSpc>
            </a:pPr>
            <a:r>
              <a:rPr lang="fr-CH" sz="2400" dirty="0" smtClean="0"/>
              <a:t>Au début, il y a 100 litres d’eau dans la baignoire correspondant à un niveau d’eau donné.</a:t>
            </a:r>
          </a:p>
          <a:p>
            <a:pPr algn="just" eaLnBrk="1" hangingPunct="1">
              <a:lnSpc>
                <a:spcPct val="90000"/>
              </a:lnSpc>
            </a:pPr>
            <a:r>
              <a:rPr lang="fr-CH" sz="2400" dirty="0" smtClean="0"/>
              <a:t>Le niveau de l’eau ne change pas sauf si nous ouvrons le robinet ou levons la bonde.</a:t>
            </a:r>
          </a:p>
        </p:txBody>
      </p:sp>
      <p:pic>
        <p:nvPicPr>
          <p:cNvPr id="308228" name="Picture 4" descr="Badewanne"/>
          <p:cNvPicPr>
            <a:picLocks noGrp="1" noChangeAspect="1" noChangeArrowheads="1"/>
          </p:cNvPicPr>
          <p:nvPr/>
        </p:nvPicPr>
        <p:blipFill>
          <a:blip r:embed="rId3" cstate="print"/>
          <a:srcRect/>
          <a:stretch>
            <a:fillRect/>
          </a:stretch>
        </p:blipFill>
        <p:spPr bwMode="auto">
          <a:xfrm>
            <a:off x="3810000" y="3034966"/>
            <a:ext cx="1774825" cy="1384634"/>
          </a:xfrm>
          <a:prstGeom prst="rect">
            <a:avLst/>
          </a:prstGeom>
          <a:noFill/>
          <a:ln w="28575">
            <a:solidFill>
              <a:srgbClr val="00007A"/>
            </a:solidFill>
            <a:miter lim="800000"/>
            <a:headEnd/>
            <a:tailEnd/>
          </a:ln>
        </p:spPr>
      </p:pic>
      <p:sp>
        <p:nvSpPr>
          <p:cNvPr id="308230" name="Rectangle 6"/>
          <p:cNvSpPr>
            <a:spLocks noChangeArrowheads="1"/>
          </p:cNvSpPr>
          <p:nvPr/>
        </p:nvSpPr>
        <p:spPr bwMode="auto">
          <a:xfrm>
            <a:off x="685800" y="2362200"/>
            <a:ext cx="7772400" cy="533400"/>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fr-CH" dirty="0" smtClean="0"/>
              <a:t>Commençons par le modèle d’une baignoire : </a:t>
            </a:r>
            <a:endParaRPr lang="fr-CH" dirty="0"/>
          </a:p>
        </p:txBody>
      </p:sp>
      <p:sp>
        <p:nvSpPr>
          <p:cNvPr id="6" name="TextBox 5"/>
          <p:cNvSpPr txBox="1"/>
          <p:nvPr/>
        </p:nvSpPr>
        <p:spPr>
          <a:xfrm>
            <a:off x="4296384" y="3075801"/>
            <a:ext cx="838200" cy="276999"/>
          </a:xfrm>
          <a:prstGeom prst="rect">
            <a:avLst/>
          </a:prstGeom>
          <a:solidFill>
            <a:schemeClr val="accent3"/>
          </a:solidFill>
          <a:ln>
            <a:solidFill>
              <a:schemeClr val="accent3"/>
            </a:solidFill>
          </a:ln>
        </p:spPr>
        <p:txBody>
          <a:bodyPr wrap="square" rtlCol="0">
            <a:spAutoFit/>
          </a:bodyPr>
          <a:lstStyle/>
          <a:p>
            <a:r>
              <a:rPr lang="fr-CH" sz="1200" dirty="0" smtClean="0">
                <a:solidFill>
                  <a:srgbClr val="005EA4"/>
                </a:solidFill>
                <a:latin typeface="+mj-lt"/>
              </a:rPr>
              <a:t>baignoire</a:t>
            </a:r>
            <a:endParaRPr lang="en-US" sz="1200" dirty="0">
              <a:solidFill>
                <a:srgbClr val="005EA4"/>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230">
                                            <p:txEl>
                                              <p:pRg st="0" end="0"/>
                                            </p:txEl>
                                          </p:spTgt>
                                        </p:tgtEl>
                                        <p:attrNameLst>
                                          <p:attrName>style.visibility</p:attrName>
                                        </p:attrNameLst>
                                      </p:cBhvr>
                                      <p:to>
                                        <p:strVal val="visible"/>
                                      </p:to>
                                    </p:set>
                                    <p:animEffect transition="in" filter="dissolve">
                                      <p:cBhvr>
                                        <p:cTn id="7" dur="500"/>
                                        <p:tgtEl>
                                          <p:spTgt spid="308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8228"/>
                                        </p:tgtEl>
                                        <p:attrNameLst>
                                          <p:attrName>style.visibility</p:attrName>
                                        </p:attrNameLst>
                                      </p:cBhvr>
                                      <p:to>
                                        <p:strVal val="visible"/>
                                      </p:to>
                                    </p:set>
                                    <p:animEffect transition="in" filter="dissolve">
                                      <p:cBhvr>
                                        <p:cTn id="12" dur="500"/>
                                        <p:tgtEl>
                                          <p:spTgt spid="3082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08227">
                                            <p:txEl>
                                              <p:pRg st="0" end="0"/>
                                            </p:txEl>
                                          </p:spTgt>
                                        </p:tgtEl>
                                        <p:attrNameLst>
                                          <p:attrName>style.visibility</p:attrName>
                                        </p:attrNameLst>
                                      </p:cBhvr>
                                      <p:to>
                                        <p:strVal val="visible"/>
                                      </p:to>
                                    </p:set>
                                    <p:animEffect transition="in" filter="dissolve">
                                      <p:cBhvr>
                                        <p:cTn id="20" dur="500"/>
                                        <p:tgtEl>
                                          <p:spTgt spid="3082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8227">
                                            <p:txEl>
                                              <p:pRg st="1" end="1"/>
                                            </p:txEl>
                                          </p:spTgt>
                                        </p:tgtEl>
                                        <p:attrNameLst>
                                          <p:attrName>style.visibility</p:attrName>
                                        </p:attrNameLst>
                                      </p:cBhvr>
                                      <p:to>
                                        <p:strVal val="visible"/>
                                      </p:to>
                                    </p:set>
                                    <p:animEffect transition="in" filter="dissolve">
                                      <p:cBhvr>
                                        <p:cTn id="25" dur="500"/>
                                        <p:tgtEl>
                                          <p:spTgt spid="308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uiExpand="1" build="p"/>
      <p:bldP spid="308230"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066800"/>
            <a:ext cx="9144000" cy="838200"/>
          </a:xfrm>
        </p:spPr>
        <p:txBody>
          <a:bodyPr/>
          <a:lstStyle/>
          <a:p>
            <a:pPr eaLnBrk="1" hangingPunct="1"/>
            <a:r>
              <a:rPr lang="fr-CH" sz="3200" b="1" u="none" dirty="0" smtClean="0"/>
              <a:t>Modèle mathématique</a:t>
            </a:r>
            <a:br>
              <a:rPr lang="fr-CH" sz="3200" b="1" u="none" dirty="0" smtClean="0"/>
            </a:br>
            <a:r>
              <a:rPr lang="fr-CH" sz="3200" b="1" u="none" dirty="0" smtClean="0"/>
              <a:t>de l’évolution démographique </a:t>
            </a:r>
            <a:r>
              <a:rPr lang="de-CH" sz="3200" b="1" u="none" dirty="0" smtClean="0"/>
              <a:t>II</a:t>
            </a:r>
          </a:p>
        </p:txBody>
      </p:sp>
      <p:sp>
        <p:nvSpPr>
          <p:cNvPr id="311299" name="Rectangle 3"/>
          <p:cNvSpPr>
            <a:spLocks noGrp="1" noChangeArrowheads="1"/>
          </p:cNvSpPr>
          <p:nvPr>
            <p:ph type="body" idx="1"/>
          </p:nvPr>
        </p:nvSpPr>
        <p:spPr bwMode="auto">
          <a:xfrm>
            <a:off x="4419600" y="2133600"/>
            <a:ext cx="4343400" cy="33528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fr-CH" sz="2400" dirty="0" smtClean="0"/>
              <a:t>J’ouvre le robinet.</a:t>
            </a:r>
          </a:p>
          <a:p>
            <a:pPr algn="just" eaLnBrk="1" hangingPunct="1">
              <a:lnSpc>
                <a:spcPct val="80000"/>
              </a:lnSpc>
            </a:pPr>
            <a:r>
              <a:rPr lang="fr-CH" sz="2400" dirty="0" smtClean="0"/>
              <a:t>Donc le niveau de l’eau monte.</a:t>
            </a:r>
          </a:p>
          <a:p>
            <a:pPr algn="just" eaLnBrk="1" hangingPunct="1">
              <a:lnSpc>
                <a:spcPct val="80000"/>
              </a:lnSpc>
            </a:pPr>
            <a:r>
              <a:rPr lang="fr-CH" sz="2400" dirty="0" smtClean="0"/>
              <a:t>Le degré d’ouverture du robinet contrôle  la quantité d’eau ajoutée.</a:t>
            </a:r>
          </a:p>
          <a:p>
            <a:pPr algn="just" eaLnBrk="1" hangingPunct="1">
              <a:lnSpc>
                <a:spcPct val="80000"/>
              </a:lnSpc>
            </a:pPr>
            <a:r>
              <a:rPr lang="fr-CH" sz="2400" dirty="0" smtClean="0"/>
              <a:t>La vitesse de l’élévation du niveau de l’eau dans la baignoire est proportionnelle à la quantité d’eau ajoutée par unité de temps.</a:t>
            </a:r>
          </a:p>
        </p:txBody>
      </p:sp>
      <p:pic>
        <p:nvPicPr>
          <p:cNvPr id="311302" name="Picture 6" descr="Badewanne_2"/>
          <p:cNvPicPr>
            <a:picLocks noGrp="1" noChangeAspect="1" noChangeArrowheads="1"/>
          </p:cNvPicPr>
          <p:nvPr/>
        </p:nvPicPr>
        <p:blipFill>
          <a:blip r:embed="rId3" cstate="print"/>
          <a:srcRect/>
          <a:stretch>
            <a:fillRect/>
          </a:stretch>
        </p:blipFill>
        <p:spPr bwMode="auto">
          <a:xfrm>
            <a:off x="228600" y="2136775"/>
            <a:ext cx="4419600" cy="3578225"/>
          </a:xfrm>
          <a:prstGeom prst="rect">
            <a:avLst/>
          </a:prstGeom>
          <a:noFill/>
          <a:ln w="28575">
            <a:solidFill>
              <a:srgbClr val="00007A"/>
            </a:solidFill>
            <a:miter lim="800000"/>
            <a:headEnd/>
            <a:tailEnd/>
          </a:ln>
        </p:spPr>
      </p:pic>
      <p:sp>
        <p:nvSpPr>
          <p:cNvPr id="5" name="TextBox 4"/>
          <p:cNvSpPr txBox="1"/>
          <p:nvPr/>
        </p:nvSpPr>
        <p:spPr>
          <a:xfrm>
            <a:off x="3192296" y="2237360"/>
            <a:ext cx="961416" cy="307777"/>
          </a:xfrm>
          <a:prstGeom prst="rect">
            <a:avLst/>
          </a:prstGeom>
          <a:solidFill>
            <a:schemeClr val="accent3"/>
          </a:solidFill>
          <a:ln>
            <a:solidFill>
              <a:schemeClr val="accent3"/>
            </a:solidFill>
          </a:ln>
        </p:spPr>
        <p:txBody>
          <a:bodyPr wrap="square" rtlCol="0">
            <a:spAutoFit/>
          </a:bodyPr>
          <a:lstStyle/>
          <a:p>
            <a:r>
              <a:rPr lang="fr-CH" sz="1400" dirty="0" smtClean="0">
                <a:solidFill>
                  <a:srgbClr val="005EA4"/>
                </a:solidFill>
                <a:latin typeface="+mj-lt"/>
              </a:rPr>
              <a:t>baignoire</a:t>
            </a:r>
            <a:endParaRPr lang="en-US" sz="1400" dirty="0">
              <a:solidFill>
                <a:srgbClr val="005EA4"/>
              </a:solidFill>
              <a:latin typeface="+mj-lt"/>
            </a:endParaRPr>
          </a:p>
        </p:txBody>
      </p:sp>
      <p:sp>
        <p:nvSpPr>
          <p:cNvPr id="6" name="TextBox 5"/>
          <p:cNvSpPr txBox="1"/>
          <p:nvPr/>
        </p:nvSpPr>
        <p:spPr>
          <a:xfrm>
            <a:off x="1287296" y="2418944"/>
            <a:ext cx="1379704" cy="307777"/>
          </a:xfrm>
          <a:prstGeom prst="rect">
            <a:avLst/>
          </a:prstGeom>
          <a:solidFill>
            <a:schemeClr val="accent3"/>
          </a:solidFill>
          <a:ln>
            <a:solidFill>
              <a:schemeClr val="accent3"/>
            </a:solidFill>
          </a:ln>
        </p:spPr>
        <p:txBody>
          <a:bodyPr wrap="square" rtlCol="0">
            <a:spAutoFit/>
          </a:bodyPr>
          <a:lstStyle/>
          <a:p>
            <a:r>
              <a:rPr lang="fr-CH" sz="1400" dirty="0" smtClean="0">
                <a:solidFill>
                  <a:srgbClr val="005EA4"/>
                </a:solidFill>
                <a:latin typeface="+mj-lt"/>
              </a:rPr>
              <a:t>quantité d’eau</a:t>
            </a:r>
            <a:endParaRPr lang="en-US" sz="1400" dirty="0">
              <a:solidFill>
                <a:srgbClr val="005EA4"/>
              </a:solidFill>
              <a:latin typeface="+mj-lt"/>
            </a:endParaRPr>
          </a:p>
        </p:txBody>
      </p:sp>
      <p:sp>
        <p:nvSpPr>
          <p:cNvPr id="8" name="TextBox 7"/>
          <p:cNvSpPr txBox="1"/>
          <p:nvPr/>
        </p:nvSpPr>
        <p:spPr>
          <a:xfrm>
            <a:off x="1066800" y="5254823"/>
            <a:ext cx="1752600" cy="307777"/>
          </a:xfrm>
          <a:prstGeom prst="rect">
            <a:avLst/>
          </a:prstGeom>
          <a:solidFill>
            <a:schemeClr val="accent3"/>
          </a:solidFill>
          <a:ln>
            <a:solidFill>
              <a:schemeClr val="accent3"/>
            </a:solidFill>
          </a:ln>
        </p:spPr>
        <p:txBody>
          <a:bodyPr wrap="square" rtlCol="0">
            <a:spAutoFit/>
          </a:bodyPr>
          <a:lstStyle/>
          <a:p>
            <a:endParaRPr lang="en-US" sz="1400" dirty="0">
              <a:solidFill>
                <a:srgbClr val="005EA4"/>
              </a:solidFill>
              <a:latin typeface="+mj-lt"/>
            </a:endParaRPr>
          </a:p>
        </p:txBody>
      </p:sp>
      <p:sp>
        <p:nvSpPr>
          <p:cNvPr id="7" name="TextBox 6"/>
          <p:cNvSpPr txBox="1"/>
          <p:nvPr/>
        </p:nvSpPr>
        <p:spPr>
          <a:xfrm>
            <a:off x="2286000" y="5039380"/>
            <a:ext cx="1713688" cy="523220"/>
          </a:xfrm>
          <a:prstGeom prst="rect">
            <a:avLst/>
          </a:prstGeom>
          <a:solidFill>
            <a:schemeClr val="accent3"/>
          </a:solidFill>
          <a:ln>
            <a:solidFill>
              <a:schemeClr val="accent3"/>
            </a:solidFill>
          </a:ln>
        </p:spPr>
        <p:txBody>
          <a:bodyPr wrap="square" rtlCol="0">
            <a:spAutoFit/>
          </a:bodyPr>
          <a:lstStyle/>
          <a:p>
            <a:pPr rtl="1"/>
            <a:r>
              <a:rPr lang="fr-CH" sz="1400" dirty="0" smtClean="0">
                <a:solidFill>
                  <a:srgbClr val="005EA4"/>
                </a:solidFill>
                <a:latin typeface="+mj-lt"/>
              </a:rPr>
              <a:t>degré d’ouverture du robinet</a:t>
            </a:r>
            <a:endParaRPr lang="en-US" sz="1400" dirty="0">
              <a:solidFill>
                <a:srgbClr val="005EA4"/>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dissolve">
                                      <p:cBhvr>
                                        <p:cTn id="7" dur="500"/>
                                        <p:tgtEl>
                                          <p:spTgt spid="311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1302"/>
                                        </p:tgtEl>
                                        <p:attrNameLst>
                                          <p:attrName>style.visibility</p:attrName>
                                        </p:attrNameLst>
                                      </p:cBhvr>
                                      <p:to>
                                        <p:strVal val="visible"/>
                                      </p:to>
                                    </p:set>
                                    <p:animEffect transition="in" filter="dissolve">
                                      <p:cBhvr>
                                        <p:cTn id="12" dur="500"/>
                                        <p:tgtEl>
                                          <p:spTgt spid="31130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11299">
                                            <p:txEl>
                                              <p:pRg st="1" end="1"/>
                                            </p:txEl>
                                          </p:spTgt>
                                        </p:tgtEl>
                                        <p:attrNameLst>
                                          <p:attrName>style.visibility</p:attrName>
                                        </p:attrNameLst>
                                      </p:cBhvr>
                                      <p:to>
                                        <p:strVal val="visible"/>
                                      </p:to>
                                    </p:set>
                                    <p:animEffect transition="in" filter="dissolve">
                                      <p:cBhvr>
                                        <p:cTn id="29" dur="500"/>
                                        <p:tgtEl>
                                          <p:spTgt spid="31129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11299">
                                            <p:txEl>
                                              <p:pRg st="2" end="2"/>
                                            </p:txEl>
                                          </p:spTgt>
                                        </p:tgtEl>
                                        <p:attrNameLst>
                                          <p:attrName>style.visibility</p:attrName>
                                        </p:attrNameLst>
                                      </p:cBhvr>
                                      <p:to>
                                        <p:strVal val="visible"/>
                                      </p:to>
                                    </p:set>
                                    <p:animEffect transition="in" filter="dissolve">
                                      <p:cBhvr>
                                        <p:cTn id="34" dur="500"/>
                                        <p:tgtEl>
                                          <p:spTgt spid="31129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11299">
                                            <p:txEl>
                                              <p:pRg st="3" end="3"/>
                                            </p:txEl>
                                          </p:spTgt>
                                        </p:tgtEl>
                                        <p:attrNameLst>
                                          <p:attrName>style.visibility</p:attrName>
                                        </p:attrNameLst>
                                      </p:cBhvr>
                                      <p:to>
                                        <p:strVal val="visible"/>
                                      </p:to>
                                    </p:set>
                                    <p:animEffect transition="in" filter="dissolve">
                                      <p:cBhvr>
                                        <p:cTn id="39" dur="500"/>
                                        <p:tgtEl>
                                          <p:spTgt spid="311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uiExpand="1" build="p"/>
      <p:bldP spid="5" grpId="0" animBg="1"/>
      <p:bldP spid="6" grpId="0" animBg="1"/>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027888"/>
            <a:ext cx="9144000" cy="914400"/>
          </a:xfrm>
        </p:spPr>
        <p:txBody>
          <a:bodyPr/>
          <a:lstStyle/>
          <a:p>
            <a:pPr eaLnBrk="1" hangingPunct="1"/>
            <a:r>
              <a:rPr lang="fr-CH" sz="3200" b="1" u="none" dirty="0" smtClean="0"/>
              <a:t>Modèle mathématique</a:t>
            </a:r>
            <a:br>
              <a:rPr lang="fr-CH" sz="3200" b="1" u="none" dirty="0" smtClean="0"/>
            </a:br>
            <a:r>
              <a:rPr lang="fr-CH" sz="3200" b="1" u="none" dirty="0" smtClean="0"/>
              <a:t>de l’évolution démographique </a:t>
            </a:r>
            <a:r>
              <a:rPr lang="de-CH" sz="3200" b="1" u="none" dirty="0" smtClean="0"/>
              <a:t>III</a:t>
            </a:r>
          </a:p>
        </p:txBody>
      </p:sp>
      <p:sp>
        <p:nvSpPr>
          <p:cNvPr id="314371" name="Rectangle 3"/>
          <p:cNvSpPr>
            <a:spLocks noGrp="1" noChangeArrowheads="1"/>
          </p:cNvSpPr>
          <p:nvPr>
            <p:ph type="body" idx="1"/>
          </p:nvPr>
        </p:nvSpPr>
        <p:spPr bwMode="auto">
          <a:xfrm>
            <a:off x="381000" y="4953000"/>
            <a:ext cx="8382000" cy="12954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fr-CH" sz="2000" dirty="0" smtClean="0"/>
              <a:t>Je peux aussi vider la baignoire.</a:t>
            </a:r>
          </a:p>
          <a:p>
            <a:pPr algn="just" eaLnBrk="1" hangingPunct="1">
              <a:lnSpc>
                <a:spcPct val="80000"/>
              </a:lnSpc>
            </a:pPr>
            <a:r>
              <a:rPr lang="fr-CH" sz="2000" dirty="0" smtClean="0"/>
              <a:t>Je lève la bonde et contrôle l’écoulement avec mon talon.</a:t>
            </a:r>
          </a:p>
          <a:p>
            <a:pPr algn="just" eaLnBrk="1" hangingPunct="1">
              <a:lnSpc>
                <a:spcPct val="80000"/>
              </a:lnSpc>
            </a:pPr>
            <a:r>
              <a:rPr lang="fr-CH" sz="2000" dirty="0" smtClean="0"/>
              <a:t>Si la quantité d’eau qui fuit est plus grande que la quantité ajoutée, le niveau d’eau dans la baignoire baisse. Sinon, le niveau monte.</a:t>
            </a:r>
          </a:p>
        </p:txBody>
      </p:sp>
      <p:pic>
        <p:nvPicPr>
          <p:cNvPr id="314373" name="Picture 5" descr="Badewanne_3"/>
          <p:cNvPicPr>
            <a:picLocks noGrp="1" noChangeAspect="1" noChangeArrowheads="1"/>
          </p:cNvPicPr>
          <p:nvPr/>
        </p:nvPicPr>
        <p:blipFill>
          <a:blip r:embed="rId3" cstate="print"/>
          <a:srcRect/>
          <a:stretch>
            <a:fillRect/>
          </a:stretch>
        </p:blipFill>
        <p:spPr bwMode="auto">
          <a:xfrm>
            <a:off x="2057400" y="2057400"/>
            <a:ext cx="5273675" cy="2590800"/>
          </a:xfrm>
          <a:prstGeom prst="rect">
            <a:avLst/>
          </a:prstGeom>
          <a:noFill/>
          <a:ln w="28575">
            <a:solidFill>
              <a:srgbClr val="00007A"/>
            </a:solidFill>
            <a:miter lim="800000"/>
            <a:headEnd/>
            <a:tailEnd/>
          </a:ln>
        </p:spPr>
      </p:pic>
      <p:sp>
        <p:nvSpPr>
          <p:cNvPr id="5" name="TextBox 4"/>
          <p:cNvSpPr txBox="1"/>
          <p:nvPr/>
        </p:nvSpPr>
        <p:spPr>
          <a:xfrm>
            <a:off x="4249368" y="2141704"/>
            <a:ext cx="961416" cy="276999"/>
          </a:xfrm>
          <a:prstGeom prst="rect">
            <a:avLst/>
          </a:prstGeom>
          <a:solidFill>
            <a:schemeClr val="accent3"/>
          </a:solidFill>
          <a:ln>
            <a:solidFill>
              <a:schemeClr val="accent3"/>
            </a:solidFill>
          </a:ln>
        </p:spPr>
        <p:txBody>
          <a:bodyPr wrap="square" rtlCol="0">
            <a:spAutoFit/>
          </a:bodyPr>
          <a:lstStyle/>
          <a:p>
            <a:r>
              <a:rPr lang="fr-CH" sz="1200" dirty="0" smtClean="0">
                <a:solidFill>
                  <a:srgbClr val="005EA4"/>
                </a:solidFill>
                <a:latin typeface="+mj-lt"/>
              </a:rPr>
              <a:t>baignoire</a:t>
            </a:r>
            <a:endParaRPr lang="en-US" sz="1200" dirty="0">
              <a:solidFill>
                <a:srgbClr val="005EA4"/>
              </a:solidFill>
              <a:latin typeface="+mj-lt"/>
            </a:endParaRPr>
          </a:p>
        </p:txBody>
      </p:sp>
      <p:sp>
        <p:nvSpPr>
          <p:cNvPr id="6" name="TextBox 5"/>
          <p:cNvSpPr txBox="1"/>
          <p:nvPr/>
        </p:nvSpPr>
        <p:spPr>
          <a:xfrm>
            <a:off x="3039896" y="2277896"/>
            <a:ext cx="693904" cy="307777"/>
          </a:xfrm>
          <a:prstGeom prst="rect">
            <a:avLst/>
          </a:prstGeom>
          <a:solidFill>
            <a:schemeClr val="accent3"/>
          </a:solidFill>
          <a:ln>
            <a:solidFill>
              <a:schemeClr val="accent3"/>
            </a:solidFill>
          </a:ln>
        </p:spPr>
        <p:txBody>
          <a:bodyPr wrap="square" rtlCol="0">
            <a:spAutoFit/>
          </a:bodyPr>
          <a:lstStyle/>
          <a:p>
            <a:r>
              <a:rPr lang="fr-CH" sz="1400" dirty="0" smtClean="0">
                <a:solidFill>
                  <a:srgbClr val="005EA4"/>
                </a:solidFill>
                <a:latin typeface="+mj-lt"/>
              </a:rPr>
              <a:t>afflux</a:t>
            </a:r>
            <a:endParaRPr lang="en-US" sz="1400" dirty="0">
              <a:solidFill>
                <a:srgbClr val="005EA4"/>
              </a:solidFill>
              <a:latin typeface="+mj-lt"/>
            </a:endParaRPr>
          </a:p>
        </p:txBody>
      </p:sp>
      <p:sp>
        <p:nvSpPr>
          <p:cNvPr id="7" name="TextBox 6"/>
          <p:cNvSpPr txBox="1"/>
          <p:nvPr/>
        </p:nvSpPr>
        <p:spPr>
          <a:xfrm>
            <a:off x="5573952" y="2273295"/>
            <a:ext cx="922504" cy="307777"/>
          </a:xfrm>
          <a:prstGeom prst="rect">
            <a:avLst/>
          </a:prstGeom>
          <a:solidFill>
            <a:schemeClr val="accent3"/>
          </a:solidFill>
          <a:ln>
            <a:solidFill>
              <a:schemeClr val="accent3"/>
            </a:solidFill>
          </a:ln>
        </p:spPr>
        <p:txBody>
          <a:bodyPr wrap="square" rtlCol="0">
            <a:spAutoFit/>
          </a:bodyPr>
          <a:lstStyle/>
          <a:p>
            <a:r>
              <a:rPr lang="fr-CH" sz="1400" dirty="0" smtClean="0">
                <a:solidFill>
                  <a:srgbClr val="005EA4"/>
                </a:solidFill>
                <a:latin typeface="+mj-lt"/>
              </a:rPr>
              <a:t>drainage</a:t>
            </a:r>
            <a:endParaRPr lang="en-US" sz="1400" dirty="0">
              <a:solidFill>
                <a:srgbClr val="005EA4"/>
              </a:solidFill>
              <a:latin typeface="+mj-lt"/>
            </a:endParaRPr>
          </a:p>
        </p:txBody>
      </p:sp>
      <p:sp>
        <p:nvSpPr>
          <p:cNvPr id="8" name="TextBox 7"/>
          <p:cNvSpPr txBox="1"/>
          <p:nvPr/>
        </p:nvSpPr>
        <p:spPr>
          <a:xfrm>
            <a:off x="2829128" y="4314487"/>
            <a:ext cx="1066800" cy="307777"/>
          </a:xfrm>
          <a:prstGeom prst="rect">
            <a:avLst/>
          </a:prstGeom>
          <a:solidFill>
            <a:schemeClr val="accent3"/>
          </a:solidFill>
          <a:ln>
            <a:solidFill>
              <a:schemeClr val="accent3"/>
            </a:solidFill>
          </a:ln>
        </p:spPr>
        <p:txBody>
          <a:bodyPr wrap="square" rtlCol="0">
            <a:spAutoFit/>
          </a:bodyPr>
          <a:lstStyle/>
          <a:p>
            <a:pPr algn="ctr"/>
            <a:r>
              <a:rPr lang="fr-CH" sz="1400" dirty="0" smtClean="0">
                <a:solidFill>
                  <a:srgbClr val="005EA4"/>
                </a:solidFill>
                <a:latin typeface="+mj-lt"/>
              </a:rPr>
              <a:t>robinet</a:t>
            </a:r>
            <a:endParaRPr lang="en-US" sz="1400" dirty="0">
              <a:solidFill>
                <a:srgbClr val="005EA4"/>
              </a:solidFill>
              <a:latin typeface="+mj-lt"/>
            </a:endParaRPr>
          </a:p>
        </p:txBody>
      </p:sp>
      <p:sp>
        <p:nvSpPr>
          <p:cNvPr id="9" name="TextBox 8"/>
          <p:cNvSpPr txBox="1"/>
          <p:nvPr/>
        </p:nvSpPr>
        <p:spPr>
          <a:xfrm>
            <a:off x="5496128" y="4320967"/>
            <a:ext cx="1066800" cy="307777"/>
          </a:xfrm>
          <a:prstGeom prst="rect">
            <a:avLst/>
          </a:prstGeom>
          <a:solidFill>
            <a:schemeClr val="accent3"/>
          </a:solidFill>
          <a:ln>
            <a:solidFill>
              <a:schemeClr val="accent3"/>
            </a:solidFill>
          </a:ln>
        </p:spPr>
        <p:txBody>
          <a:bodyPr wrap="square" rtlCol="0">
            <a:spAutoFit/>
          </a:bodyPr>
          <a:lstStyle/>
          <a:p>
            <a:pPr algn="ctr"/>
            <a:r>
              <a:rPr lang="fr-CH" sz="1400" dirty="0" smtClean="0">
                <a:solidFill>
                  <a:srgbClr val="005EA4"/>
                </a:solidFill>
                <a:latin typeface="+mj-lt"/>
              </a:rPr>
              <a:t>talon</a:t>
            </a:r>
            <a:endParaRPr lang="en-US" sz="1400" dirty="0">
              <a:solidFill>
                <a:srgbClr val="005EA4"/>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Effect transition="in" filter="dissolve">
                                      <p:cBhvr>
                                        <p:cTn id="7" dur="500"/>
                                        <p:tgtEl>
                                          <p:spTgt spid="314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4373"/>
                                        </p:tgtEl>
                                        <p:attrNameLst>
                                          <p:attrName>style.visibility</p:attrName>
                                        </p:attrNameLst>
                                      </p:cBhvr>
                                      <p:to>
                                        <p:strVal val="visible"/>
                                      </p:to>
                                    </p:set>
                                    <p:animEffect transition="in" filter="dissolve">
                                      <p:cBhvr>
                                        <p:cTn id="12" dur="500"/>
                                        <p:tgtEl>
                                          <p:spTgt spid="31437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4371">
                                            <p:txEl>
                                              <p:pRg st="1" end="1"/>
                                            </p:txEl>
                                          </p:spTgt>
                                        </p:tgtEl>
                                        <p:attrNameLst>
                                          <p:attrName>style.visibility</p:attrName>
                                        </p:attrNameLst>
                                      </p:cBhvr>
                                      <p:to>
                                        <p:strVal val="visible"/>
                                      </p:to>
                                    </p:set>
                                    <p:animEffect transition="in" filter="dissolve">
                                      <p:cBhvr>
                                        <p:cTn id="32" dur="500"/>
                                        <p:tgtEl>
                                          <p:spTgt spid="31437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4371">
                                            <p:txEl>
                                              <p:pRg st="2" end="2"/>
                                            </p:txEl>
                                          </p:spTgt>
                                        </p:tgtEl>
                                        <p:attrNameLst>
                                          <p:attrName>style.visibility</p:attrName>
                                        </p:attrNameLst>
                                      </p:cBhvr>
                                      <p:to>
                                        <p:strVal val="visible"/>
                                      </p:to>
                                    </p:set>
                                    <p:animEffect transition="in" filter="dissolve">
                                      <p:cBhvr>
                                        <p:cTn id="37" dur="500"/>
                                        <p:tgtEl>
                                          <p:spTgt spid="314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uiExpand="1" build="p"/>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066800"/>
            <a:ext cx="9144000" cy="838200"/>
          </a:xfrm>
        </p:spPr>
        <p:txBody>
          <a:bodyPr/>
          <a:lstStyle/>
          <a:p>
            <a:pPr eaLnBrk="1" hangingPunct="1"/>
            <a:r>
              <a:rPr lang="fr-CH" sz="3200" b="1" u="none" dirty="0" smtClean="0"/>
              <a:t>Modèle mathématique</a:t>
            </a:r>
            <a:br>
              <a:rPr lang="fr-CH" sz="3200" b="1" u="none" dirty="0" smtClean="0"/>
            </a:br>
            <a:r>
              <a:rPr lang="fr-CH" sz="3200" b="1" u="none" dirty="0" smtClean="0"/>
              <a:t>de l’évolution démographique </a:t>
            </a:r>
            <a:r>
              <a:rPr lang="de-CH" sz="3200" b="1" u="none" dirty="0" smtClean="0"/>
              <a:t>IV</a:t>
            </a:r>
          </a:p>
        </p:txBody>
      </p:sp>
      <p:sp>
        <p:nvSpPr>
          <p:cNvPr id="317443" name="Rectangle 3"/>
          <p:cNvSpPr>
            <a:spLocks noGrp="1" noChangeArrowheads="1"/>
          </p:cNvSpPr>
          <p:nvPr>
            <p:ph type="body" idx="1"/>
          </p:nvPr>
        </p:nvSpPr>
        <p:spPr bwMode="auto">
          <a:xfrm>
            <a:off x="381000" y="5105400"/>
            <a:ext cx="8382000" cy="12954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fr-CH" sz="2000" dirty="0" smtClean="0"/>
              <a:t>La population évolue en fonction des taux de natalité et de mortalité.</a:t>
            </a:r>
          </a:p>
          <a:p>
            <a:pPr algn="just" eaLnBrk="1" hangingPunct="1">
              <a:lnSpc>
                <a:spcPct val="80000"/>
              </a:lnSpc>
            </a:pPr>
            <a:r>
              <a:rPr lang="fr-CH" sz="2000" dirty="0" smtClean="0"/>
              <a:t>Les naissances et les décès sont proportionnels à la population.</a:t>
            </a:r>
          </a:p>
          <a:p>
            <a:pPr algn="just" eaLnBrk="1" hangingPunct="1">
              <a:lnSpc>
                <a:spcPct val="80000"/>
              </a:lnSpc>
            </a:pPr>
            <a:r>
              <a:rPr lang="fr-CH" sz="2000" dirty="0" smtClean="0"/>
              <a:t>Un excédent de naissances augmente la population.</a:t>
            </a:r>
          </a:p>
          <a:p>
            <a:pPr algn="just" eaLnBrk="1" hangingPunct="1">
              <a:lnSpc>
                <a:spcPct val="80000"/>
              </a:lnSpc>
            </a:pPr>
            <a:r>
              <a:rPr lang="fr-CH" sz="2000" dirty="0" smtClean="0"/>
              <a:t>Un excédent de décès diminue la population.</a:t>
            </a:r>
          </a:p>
        </p:txBody>
      </p:sp>
      <p:sp>
        <p:nvSpPr>
          <p:cNvPr id="317445" name="Rectangle 5"/>
          <p:cNvSpPr>
            <a:spLocks noChangeArrowheads="1"/>
          </p:cNvSpPr>
          <p:nvPr/>
        </p:nvSpPr>
        <p:spPr bwMode="auto">
          <a:xfrm>
            <a:off x="381000" y="2133600"/>
            <a:ext cx="8382000" cy="7620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sz="2000" dirty="0" smtClean="0"/>
              <a:t>Le modèle de la baignoire nous sert d’abstraction.</a:t>
            </a:r>
          </a:p>
          <a:p>
            <a:pPr marL="342900" indent="-342900" algn="just">
              <a:lnSpc>
                <a:spcPct val="80000"/>
              </a:lnSpc>
              <a:spcBef>
                <a:spcPct val="20000"/>
              </a:spcBef>
              <a:buFontTx/>
              <a:buChar char="•"/>
            </a:pPr>
            <a:r>
              <a:rPr lang="fr-CH" sz="2000" dirty="0" smtClean="0"/>
              <a:t>Nous voulons créer un modèle de la population humaine mondiale.</a:t>
            </a:r>
            <a:endParaRPr lang="fr-CH" sz="2000" dirty="0"/>
          </a:p>
        </p:txBody>
      </p:sp>
      <p:pic>
        <p:nvPicPr>
          <p:cNvPr id="317446" name="Picture 6" descr="Wachstumsmodell"/>
          <p:cNvPicPr>
            <a:picLocks noGrp="1" noChangeAspect="1" noChangeArrowheads="1"/>
          </p:cNvPicPr>
          <p:nvPr/>
        </p:nvPicPr>
        <p:blipFill>
          <a:blip r:embed="rId3" cstate="print"/>
          <a:srcRect/>
          <a:stretch>
            <a:fillRect/>
          </a:stretch>
        </p:blipFill>
        <p:spPr bwMode="auto">
          <a:xfrm>
            <a:off x="1828800" y="2952344"/>
            <a:ext cx="4940300" cy="2057400"/>
          </a:xfrm>
          <a:prstGeom prst="rect">
            <a:avLst/>
          </a:prstGeom>
          <a:noFill/>
          <a:ln w="28575">
            <a:solidFill>
              <a:srgbClr val="00007A"/>
            </a:solidFill>
            <a:miter lim="800000"/>
            <a:headEnd/>
            <a:tailEnd/>
          </a:ln>
        </p:spPr>
      </p:pic>
      <p:sp>
        <p:nvSpPr>
          <p:cNvPr id="6" name="TextBox 5"/>
          <p:cNvSpPr txBox="1"/>
          <p:nvPr/>
        </p:nvSpPr>
        <p:spPr>
          <a:xfrm>
            <a:off x="3918632" y="2962072"/>
            <a:ext cx="961416" cy="230832"/>
          </a:xfrm>
          <a:prstGeom prst="rect">
            <a:avLst/>
          </a:prstGeom>
          <a:solidFill>
            <a:schemeClr val="accent3"/>
          </a:solidFill>
          <a:ln>
            <a:solidFill>
              <a:schemeClr val="accent3"/>
            </a:solidFill>
          </a:ln>
        </p:spPr>
        <p:txBody>
          <a:bodyPr wrap="square" rtlCol="0">
            <a:spAutoFit/>
          </a:bodyPr>
          <a:lstStyle/>
          <a:p>
            <a:r>
              <a:rPr lang="fr-CH" sz="900" dirty="0" smtClean="0">
                <a:solidFill>
                  <a:srgbClr val="005EA4"/>
                </a:solidFill>
                <a:latin typeface="+mj-lt"/>
              </a:rPr>
              <a:t>population</a:t>
            </a:r>
            <a:endParaRPr lang="en-US" sz="900" dirty="0">
              <a:solidFill>
                <a:srgbClr val="005EA4"/>
              </a:solidFill>
              <a:latin typeface="+mj-lt"/>
            </a:endParaRPr>
          </a:p>
        </p:txBody>
      </p:sp>
      <p:sp>
        <p:nvSpPr>
          <p:cNvPr id="7" name="TextBox 6"/>
          <p:cNvSpPr txBox="1"/>
          <p:nvPr/>
        </p:nvSpPr>
        <p:spPr>
          <a:xfrm>
            <a:off x="2551888" y="3017463"/>
            <a:ext cx="1151104" cy="307777"/>
          </a:xfrm>
          <a:prstGeom prst="rect">
            <a:avLst/>
          </a:prstGeom>
          <a:solidFill>
            <a:schemeClr val="accent3"/>
          </a:solidFill>
          <a:ln>
            <a:solidFill>
              <a:schemeClr val="accent3"/>
            </a:solidFill>
          </a:ln>
        </p:spPr>
        <p:txBody>
          <a:bodyPr wrap="square" rtlCol="0">
            <a:spAutoFit/>
          </a:bodyPr>
          <a:lstStyle/>
          <a:p>
            <a:r>
              <a:rPr lang="fr-CH" sz="1400" dirty="0" smtClean="0">
                <a:solidFill>
                  <a:srgbClr val="005EA4"/>
                </a:solidFill>
                <a:latin typeface="+mj-lt"/>
              </a:rPr>
              <a:t>naissances</a:t>
            </a:r>
            <a:endParaRPr lang="en-US" sz="1400" dirty="0">
              <a:solidFill>
                <a:srgbClr val="005EA4"/>
              </a:solidFill>
              <a:latin typeface="+mj-lt"/>
            </a:endParaRPr>
          </a:p>
        </p:txBody>
      </p:sp>
      <p:sp>
        <p:nvSpPr>
          <p:cNvPr id="8" name="TextBox 7"/>
          <p:cNvSpPr txBox="1"/>
          <p:nvPr/>
        </p:nvSpPr>
        <p:spPr>
          <a:xfrm>
            <a:off x="4983808" y="3018816"/>
            <a:ext cx="1151104" cy="307777"/>
          </a:xfrm>
          <a:prstGeom prst="rect">
            <a:avLst/>
          </a:prstGeom>
          <a:solidFill>
            <a:schemeClr val="accent3"/>
          </a:solidFill>
          <a:ln>
            <a:solidFill>
              <a:schemeClr val="accent3"/>
            </a:solidFill>
          </a:ln>
        </p:spPr>
        <p:txBody>
          <a:bodyPr wrap="square" rtlCol="0">
            <a:spAutoFit/>
          </a:bodyPr>
          <a:lstStyle/>
          <a:p>
            <a:pPr algn="ctr"/>
            <a:r>
              <a:rPr lang="fr-CH" sz="1400" dirty="0" smtClean="0">
                <a:solidFill>
                  <a:srgbClr val="005EA4"/>
                </a:solidFill>
                <a:latin typeface="+mj-lt"/>
              </a:rPr>
              <a:t>décès</a:t>
            </a:r>
            <a:endParaRPr lang="en-US" sz="1400" dirty="0">
              <a:solidFill>
                <a:srgbClr val="005EA4"/>
              </a:solidFill>
              <a:latin typeface="+mj-lt"/>
            </a:endParaRPr>
          </a:p>
        </p:txBody>
      </p:sp>
      <p:sp>
        <p:nvSpPr>
          <p:cNvPr id="9" name="TextBox 8"/>
          <p:cNvSpPr txBox="1"/>
          <p:nvPr/>
        </p:nvSpPr>
        <p:spPr>
          <a:xfrm>
            <a:off x="2286000" y="4714913"/>
            <a:ext cx="1532104" cy="276999"/>
          </a:xfrm>
          <a:prstGeom prst="rect">
            <a:avLst/>
          </a:prstGeom>
          <a:solidFill>
            <a:schemeClr val="accent3"/>
          </a:solidFill>
          <a:ln>
            <a:solidFill>
              <a:schemeClr val="accent3"/>
            </a:solidFill>
          </a:ln>
        </p:spPr>
        <p:txBody>
          <a:bodyPr wrap="square" rtlCol="0">
            <a:spAutoFit/>
          </a:bodyPr>
          <a:lstStyle/>
          <a:p>
            <a:r>
              <a:rPr lang="fr-CH" sz="1200" dirty="0" smtClean="0">
                <a:solidFill>
                  <a:srgbClr val="005EA4"/>
                </a:solidFill>
                <a:latin typeface="+mj-lt"/>
              </a:rPr>
              <a:t>Taux de natalité</a:t>
            </a:r>
            <a:endParaRPr lang="en-US" sz="1200" dirty="0">
              <a:solidFill>
                <a:srgbClr val="005EA4"/>
              </a:solidFill>
              <a:latin typeface="+mj-lt"/>
            </a:endParaRPr>
          </a:p>
        </p:txBody>
      </p:sp>
      <p:sp>
        <p:nvSpPr>
          <p:cNvPr id="10" name="TextBox 9"/>
          <p:cNvSpPr txBox="1"/>
          <p:nvPr/>
        </p:nvSpPr>
        <p:spPr>
          <a:xfrm>
            <a:off x="5134584" y="4724400"/>
            <a:ext cx="1532104" cy="276999"/>
          </a:xfrm>
          <a:prstGeom prst="rect">
            <a:avLst/>
          </a:prstGeom>
          <a:solidFill>
            <a:schemeClr val="accent3"/>
          </a:solidFill>
          <a:ln>
            <a:solidFill>
              <a:schemeClr val="accent3"/>
            </a:solidFill>
          </a:ln>
        </p:spPr>
        <p:txBody>
          <a:bodyPr wrap="square" rtlCol="0">
            <a:spAutoFit/>
          </a:bodyPr>
          <a:lstStyle/>
          <a:p>
            <a:r>
              <a:rPr lang="fr-CH" sz="1200" dirty="0" smtClean="0">
                <a:solidFill>
                  <a:srgbClr val="005EA4"/>
                </a:solidFill>
                <a:latin typeface="+mj-lt"/>
              </a:rPr>
              <a:t>Taux de mortalité</a:t>
            </a:r>
            <a:endParaRPr lang="en-US" sz="1200" dirty="0">
              <a:solidFill>
                <a:srgbClr val="005EA4"/>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45">
                                            <p:txEl>
                                              <p:pRg st="0" end="0"/>
                                            </p:txEl>
                                          </p:spTgt>
                                        </p:tgtEl>
                                        <p:attrNameLst>
                                          <p:attrName>style.visibility</p:attrName>
                                        </p:attrNameLst>
                                      </p:cBhvr>
                                      <p:to>
                                        <p:strVal val="visible"/>
                                      </p:to>
                                    </p:set>
                                    <p:animEffect transition="in" filter="dissolve">
                                      <p:cBhvr>
                                        <p:cTn id="7" dur="500"/>
                                        <p:tgtEl>
                                          <p:spTgt spid="317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45">
                                            <p:txEl>
                                              <p:pRg st="1" end="1"/>
                                            </p:txEl>
                                          </p:spTgt>
                                        </p:tgtEl>
                                        <p:attrNameLst>
                                          <p:attrName>style.visibility</p:attrName>
                                        </p:attrNameLst>
                                      </p:cBhvr>
                                      <p:to>
                                        <p:strVal val="visible"/>
                                      </p:to>
                                    </p:set>
                                    <p:animEffect transition="in" filter="dissolve">
                                      <p:cBhvr>
                                        <p:cTn id="12" dur="500"/>
                                        <p:tgtEl>
                                          <p:spTgt spid="3174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7446"/>
                                        </p:tgtEl>
                                        <p:attrNameLst>
                                          <p:attrName>style.visibility</p:attrName>
                                        </p:attrNameLst>
                                      </p:cBhvr>
                                      <p:to>
                                        <p:strVal val="visible"/>
                                      </p:to>
                                    </p:set>
                                    <p:animEffect transition="in" filter="dissolve">
                                      <p:cBhvr>
                                        <p:cTn id="17" dur="500"/>
                                        <p:tgtEl>
                                          <p:spTgt spid="31744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7443">
                                            <p:txEl>
                                              <p:pRg st="0" end="0"/>
                                            </p:txEl>
                                          </p:spTgt>
                                        </p:tgtEl>
                                        <p:attrNameLst>
                                          <p:attrName>style.visibility</p:attrName>
                                        </p:attrNameLst>
                                      </p:cBhvr>
                                      <p:to>
                                        <p:strVal val="visible"/>
                                      </p:to>
                                    </p:set>
                                    <p:animEffect transition="in" filter="dissolve">
                                      <p:cBhvr>
                                        <p:cTn id="37" dur="500"/>
                                        <p:tgtEl>
                                          <p:spTgt spid="31744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7443">
                                            <p:txEl>
                                              <p:pRg st="1" end="1"/>
                                            </p:txEl>
                                          </p:spTgt>
                                        </p:tgtEl>
                                        <p:attrNameLst>
                                          <p:attrName>style.visibility</p:attrName>
                                        </p:attrNameLst>
                                      </p:cBhvr>
                                      <p:to>
                                        <p:strVal val="visible"/>
                                      </p:to>
                                    </p:set>
                                    <p:animEffect transition="in" filter="dissolve">
                                      <p:cBhvr>
                                        <p:cTn id="42" dur="500"/>
                                        <p:tgtEl>
                                          <p:spTgt spid="31744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7443">
                                            <p:txEl>
                                              <p:pRg st="2" end="2"/>
                                            </p:txEl>
                                          </p:spTgt>
                                        </p:tgtEl>
                                        <p:attrNameLst>
                                          <p:attrName>style.visibility</p:attrName>
                                        </p:attrNameLst>
                                      </p:cBhvr>
                                      <p:to>
                                        <p:strVal val="visible"/>
                                      </p:to>
                                    </p:set>
                                    <p:animEffect transition="in" filter="dissolve">
                                      <p:cBhvr>
                                        <p:cTn id="47" dur="500"/>
                                        <p:tgtEl>
                                          <p:spTgt spid="31744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17443">
                                            <p:txEl>
                                              <p:pRg st="3" end="3"/>
                                            </p:txEl>
                                          </p:spTgt>
                                        </p:tgtEl>
                                        <p:attrNameLst>
                                          <p:attrName>style.visibility</p:attrName>
                                        </p:attrNameLst>
                                      </p:cBhvr>
                                      <p:to>
                                        <p:strVal val="visible"/>
                                      </p:to>
                                    </p:set>
                                    <p:animEffect transition="in" filter="dissolve">
                                      <p:cBhvr>
                                        <p:cTn id="52" dur="500"/>
                                        <p:tgtEl>
                                          <p:spTgt spid="317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p:bldP spid="317445" grpId="0" build="p"/>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066800"/>
            <a:ext cx="9144000" cy="609600"/>
          </a:xfrm>
        </p:spPr>
        <p:txBody>
          <a:bodyPr/>
          <a:lstStyle/>
          <a:p>
            <a:pPr eaLnBrk="1" hangingPunct="1"/>
            <a:r>
              <a:rPr lang="fr-CH" sz="3200" b="1" u="none" dirty="0" smtClean="0"/>
              <a:t>Simulation de la croissance</a:t>
            </a:r>
          </a:p>
        </p:txBody>
      </p:sp>
      <p:sp>
        <p:nvSpPr>
          <p:cNvPr id="320515" name="Rectangle 3"/>
          <p:cNvSpPr>
            <a:spLocks noGrp="1" noChangeArrowheads="1"/>
          </p:cNvSpPr>
          <p:nvPr>
            <p:ph type="body" idx="1"/>
          </p:nvPr>
        </p:nvSpPr>
        <p:spPr bwMode="auto">
          <a:xfrm>
            <a:off x="381000" y="4787900"/>
            <a:ext cx="8382000" cy="15240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pPr>
            <a:r>
              <a:rPr lang="fr-CH" sz="2000" dirty="0" smtClean="0"/>
              <a:t>La population croît d’une manière exponentielle.</a:t>
            </a:r>
          </a:p>
          <a:p>
            <a:pPr algn="just" eaLnBrk="1" hangingPunct="1">
              <a:lnSpc>
                <a:spcPct val="80000"/>
              </a:lnSpc>
            </a:pPr>
            <a:r>
              <a:rPr lang="fr-CH" sz="2000" dirty="0" smtClean="0"/>
              <a:t>Sans autre facteur, la population croît sans limites.</a:t>
            </a:r>
          </a:p>
          <a:p>
            <a:pPr algn="just" eaLnBrk="1" hangingPunct="1">
              <a:lnSpc>
                <a:spcPct val="80000"/>
              </a:lnSpc>
            </a:pPr>
            <a:r>
              <a:rPr lang="fr-CH" sz="2000" dirty="0" smtClean="0"/>
              <a:t>Les systèmes biologiques sont en effet caractérisés par une croissance exponentielle.</a:t>
            </a:r>
          </a:p>
          <a:p>
            <a:pPr algn="just" eaLnBrk="1" hangingPunct="1">
              <a:lnSpc>
                <a:spcPct val="80000"/>
              </a:lnSpc>
            </a:pPr>
            <a:r>
              <a:rPr lang="fr-CH" sz="2000" dirty="0" smtClean="0"/>
              <a:t>Chaque système biologique croît jusqu’à sa limite.</a:t>
            </a:r>
          </a:p>
        </p:txBody>
      </p:sp>
      <p:sp>
        <p:nvSpPr>
          <p:cNvPr id="320516" name="Rectangle 4"/>
          <p:cNvSpPr>
            <a:spLocks noChangeArrowheads="1"/>
          </p:cNvSpPr>
          <p:nvPr/>
        </p:nvSpPr>
        <p:spPr bwMode="auto">
          <a:xfrm>
            <a:off x="381000" y="1666461"/>
            <a:ext cx="8382000" cy="457200"/>
          </a:xfrm>
          <a:prstGeom prst="rect">
            <a:avLst/>
          </a:prstGeom>
          <a:noFill/>
          <a:ln w="9525">
            <a:noFill/>
            <a:miter lim="800000"/>
            <a:headEnd/>
            <a:tailEnd/>
          </a:ln>
        </p:spPr>
        <p:txBody>
          <a:bodyPr/>
          <a:lstStyle/>
          <a:p>
            <a:pPr marL="342900" indent="-342900" algn="just">
              <a:lnSpc>
                <a:spcPct val="80000"/>
              </a:lnSpc>
              <a:spcBef>
                <a:spcPct val="20000"/>
              </a:spcBef>
              <a:buFontTx/>
              <a:buChar char="•"/>
            </a:pPr>
            <a:r>
              <a:rPr lang="fr-CH" sz="2000" dirty="0" smtClean="0"/>
              <a:t>Supposons que le taux des naissances soit supérieur à celui des décès.</a:t>
            </a:r>
            <a:endParaRPr lang="fr-CH" sz="2000" dirty="0"/>
          </a:p>
        </p:txBody>
      </p:sp>
      <p:pic>
        <p:nvPicPr>
          <p:cNvPr id="320518" name="Picture 6" descr="ExpWachstum"/>
          <p:cNvPicPr>
            <a:picLocks noGrp="1" noChangeAspect="1" noChangeArrowheads="1"/>
          </p:cNvPicPr>
          <p:nvPr/>
        </p:nvPicPr>
        <p:blipFill>
          <a:blip r:embed="rId3" cstate="print"/>
          <a:srcRect/>
          <a:stretch>
            <a:fillRect/>
          </a:stretch>
        </p:blipFill>
        <p:spPr bwMode="auto">
          <a:xfrm>
            <a:off x="1828800" y="2057401"/>
            <a:ext cx="5300663" cy="2667000"/>
          </a:xfrm>
          <a:prstGeom prst="rect">
            <a:avLst/>
          </a:prstGeom>
          <a:noFill/>
          <a:ln w="28575">
            <a:solidFill>
              <a:schemeClr val="accent1"/>
            </a:solidFill>
            <a:miter lim="800000"/>
            <a:headEnd/>
            <a:tailEnd/>
          </a:ln>
        </p:spPr>
      </p:pic>
      <p:sp>
        <p:nvSpPr>
          <p:cNvPr id="6" name="TextBox 5"/>
          <p:cNvSpPr txBox="1"/>
          <p:nvPr/>
        </p:nvSpPr>
        <p:spPr>
          <a:xfrm>
            <a:off x="2590800" y="2219739"/>
            <a:ext cx="961416" cy="215444"/>
          </a:xfrm>
          <a:prstGeom prst="rect">
            <a:avLst/>
          </a:prstGeom>
          <a:solidFill>
            <a:schemeClr val="accent3"/>
          </a:solidFill>
          <a:ln>
            <a:solidFill>
              <a:schemeClr val="accent3"/>
            </a:solidFill>
          </a:ln>
        </p:spPr>
        <p:txBody>
          <a:bodyPr wrap="square" rtlCol="0">
            <a:spAutoFit/>
          </a:bodyPr>
          <a:lstStyle/>
          <a:p>
            <a:r>
              <a:rPr lang="fr-CH" sz="800" dirty="0" smtClean="0">
                <a:solidFill>
                  <a:srgbClr val="005EA4"/>
                </a:solidFill>
                <a:latin typeface="+mj-lt"/>
              </a:rPr>
              <a:t>population</a:t>
            </a:r>
            <a:endParaRPr lang="en-US" sz="800" dirty="0">
              <a:solidFill>
                <a:srgbClr val="005EA4"/>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0516">
                                            <p:txEl>
                                              <p:pRg st="0" end="0"/>
                                            </p:txEl>
                                          </p:spTgt>
                                        </p:tgtEl>
                                        <p:attrNameLst>
                                          <p:attrName>style.visibility</p:attrName>
                                        </p:attrNameLst>
                                      </p:cBhvr>
                                      <p:to>
                                        <p:strVal val="visible"/>
                                      </p:to>
                                    </p:set>
                                    <p:animEffect transition="in" filter="dissolve">
                                      <p:cBhvr>
                                        <p:cTn id="7" dur="500"/>
                                        <p:tgtEl>
                                          <p:spTgt spid="320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0518"/>
                                        </p:tgtEl>
                                        <p:attrNameLst>
                                          <p:attrName>style.visibility</p:attrName>
                                        </p:attrNameLst>
                                      </p:cBhvr>
                                      <p:to>
                                        <p:strVal val="visible"/>
                                      </p:to>
                                    </p:set>
                                    <p:animEffect transition="in" filter="dissolve">
                                      <p:cBhvr>
                                        <p:cTn id="12" dur="500"/>
                                        <p:tgtEl>
                                          <p:spTgt spid="32051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20515">
                                            <p:txEl>
                                              <p:pRg st="0" end="0"/>
                                            </p:txEl>
                                          </p:spTgt>
                                        </p:tgtEl>
                                        <p:attrNameLst>
                                          <p:attrName>style.visibility</p:attrName>
                                        </p:attrNameLst>
                                      </p:cBhvr>
                                      <p:to>
                                        <p:strVal val="visible"/>
                                      </p:to>
                                    </p:set>
                                    <p:animEffect transition="in" filter="dissolve">
                                      <p:cBhvr>
                                        <p:cTn id="20" dur="500"/>
                                        <p:tgtEl>
                                          <p:spTgt spid="3205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20515">
                                            <p:txEl>
                                              <p:pRg st="1" end="1"/>
                                            </p:txEl>
                                          </p:spTgt>
                                        </p:tgtEl>
                                        <p:attrNameLst>
                                          <p:attrName>style.visibility</p:attrName>
                                        </p:attrNameLst>
                                      </p:cBhvr>
                                      <p:to>
                                        <p:strVal val="visible"/>
                                      </p:to>
                                    </p:set>
                                    <p:animEffect transition="in" filter="dissolve">
                                      <p:cBhvr>
                                        <p:cTn id="25" dur="500"/>
                                        <p:tgtEl>
                                          <p:spTgt spid="32051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20515">
                                            <p:txEl>
                                              <p:pRg st="2" end="2"/>
                                            </p:txEl>
                                          </p:spTgt>
                                        </p:tgtEl>
                                        <p:attrNameLst>
                                          <p:attrName>style.visibility</p:attrName>
                                        </p:attrNameLst>
                                      </p:cBhvr>
                                      <p:to>
                                        <p:strVal val="visible"/>
                                      </p:to>
                                    </p:set>
                                    <p:animEffect transition="in" filter="dissolve">
                                      <p:cBhvr>
                                        <p:cTn id="30" dur="500"/>
                                        <p:tgtEl>
                                          <p:spTgt spid="32051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20515">
                                            <p:txEl>
                                              <p:pRg st="3" end="3"/>
                                            </p:txEl>
                                          </p:spTgt>
                                        </p:tgtEl>
                                        <p:attrNameLst>
                                          <p:attrName>style.visibility</p:attrName>
                                        </p:attrNameLst>
                                      </p:cBhvr>
                                      <p:to>
                                        <p:strVal val="visible"/>
                                      </p:to>
                                    </p:set>
                                    <p:animEffect transition="in" filter="dissolve">
                                      <p:cBhvr>
                                        <p:cTn id="35" dur="500"/>
                                        <p:tgtEl>
                                          <p:spTgt spid="320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P spid="320516" grpId="0" build="p"/>
      <p:bldP spid="6" grpId="0" animBg="1"/>
    </p:bldLst>
  </p:timing>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0099"/>
      </a:hlink>
      <a:folHlink>
        <a:srgbClr val="0099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2294</Words>
  <Application>Microsoft Office PowerPoint</Application>
  <PresentationFormat>On-screen Show (4:3)</PresentationFormat>
  <Paragraphs>234</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Script MT Bold</vt:lpstr>
      <vt:lpstr>Times New Roman</vt:lpstr>
      <vt:lpstr>Standarddesign</vt:lpstr>
      <vt:lpstr>L’approvisionnement en énergie :</vt:lpstr>
      <vt:lpstr>Le peuplement de la Terre: Quo vadis ?</vt:lpstr>
      <vt:lpstr>Interprétation des résultats de la simulation</vt:lpstr>
      <vt:lpstr>Comment évoluera la population ?</vt:lpstr>
      <vt:lpstr>Modèle mathématique de l’évolution démographique</vt:lpstr>
      <vt:lpstr>Modèle mathématique de l’évolution démographique II</vt:lpstr>
      <vt:lpstr>Modèle mathématique de l’évolution démographique III</vt:lpstr>
      <vt:lpstr>Modèle mathématique de l’évolution démographique IV</vt:lpstr>
      <vt:lpstr>Simulation de la croissance</vt:lpstr>
      <vt:lpstr>Les limites de la croissance</vt:lpstr>
      <vt:lpstr>Les limites de la croissance II</vt:lpstr>
      <vt:lpstr>Modèle mondial: module population</vt:lpstr>
      <vt:lpstr>Modèle mondial: module agricole</vt:lpstr>
      <vt:lpstr>Modèle mondial: vue d’ensemble</vt:lpstr>
      <vt:lpstr>Les limites de la croissance III</vt:lpstr>
      <vt:lpstr>Les limites de la croissance IV</vt:lpstr>
      <vt:lpstr>Les limites de la croissance V</vt:lpstr>
      <vt:lpstr>Les limites de la croissance VI</vt:lpstr>
      <vt:lpstr>Continuons avec la simulation (scénario 6)</vt:lpstr>
      <vt:lpstr>Interprétation du résultat des simulations</vt:lpstr>
      <vt:lpstr>Interprétation des résultats des simulations II</vt:lpstr>
      <vt:lpstr>L’épuisement des ressources</vt:lpstr>
      <vt:lpstr>L’épuisement des ressources II</vt:lpstr>
      <vt:lpstr>Comment savoir quand le pétrole atteindra son sommet « Peak Oil »?</vt:lpstr>
      <vt:lpstr>Le « Peak » de Hubbert</vt:lpstr>
      <vt:lpstr>Le « Peak » de Hubbert II</vt:lpstr>
      <vt:lpstr>Le « Peak » de Hubbert III</vt:lpstr>
      <vt:lpstr>La réalité</vt:lpstr>
      <vt:lpstr>La réalité II</vt:lpstr>
      <vt:lpstr>La réalité III</vt:lpstr>
      <vt:lpstr>Pourquoi le « Peak Oil » est-il important?</vt:lpstr>
      <vt:lpstr>La situation en Suisse</vt:lpstr>
      <vt:lpstr>La situation en Suisse II</vt:lpstr>
      <vt:lpstr>La société de 2000 Watt</vt:lpstr>
      <vt:lpstr>La société de 2000 Watt II</vt:lpstr>
      <vt:lpstr>Sommet d’énergie = sommet de nourriture</vt:lpstr>
      <vt:lpstr>Que pouvons nous faire en Suisse?</vt:lpstr>
      <vt:lpstr>Que pouvons nous faire en Suisse? (II)</vt:lpstr>
      <vt:lpstr>Que pouvons nous faire en Suisse? (III)</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System Modeling</dc:title>
  <dc:subject>World Dynamics</dc:subject>
  <dc:creator>Dr. François E. Cellier</dc:creator>
  <cp:lastModifiedBy>Cellier</cp:lastModifiedBy>
  <cp:revision>460</cp:revision>
  <dcterms:created xsi:type="dcterms:W3CDTF">2001-10-10T22:13:04Z</dcterms:created>
  <dcterms:modified xsi:type="dcterms:W3CDTF">2013-11-21T01:55:35Z</dcterms:modified>
  <cp:category>Powerpoint Presentation</cp:category>
</cp:coreProperties>
</file>